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5" r:id="rId3"/>
    <p:sldId id="257" r:id="rId4"/>
    <p:sldId id="261" r:id="rId5"/>
    <p:sldId id="262" r:id="rId6"/>
    <p:sldId id="263" r:id="rId7"/>
    <p:sldId id="258" r:id="rId8"/>
    <p:sldId id="259" r:id="rId9"/>
    <p:sldId id="260" r:id="rId10"/>
    <p:sldId id="266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53" autoAdjust="0"/>
  </p:normalViewPr>
  <p:slideViewPr>
    <p:cSldViewPr>
      <p:cViewPr>
        <p:scale>
          <a:sx n="70" d="100"/>
          <a:sy n="70" d="100"/>
        </p:scale>
        <p:origin x="-137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201BB-DC13-42BB-B2DA-81F2BDA8FE4C}" type="datetimeFigureOut">
              <a:rPr lang="cs-CZ" smtClean="0"/>
              <a:t>23. 9. 2014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F1E5C-03A5-4C60-A4FD-D27674C2B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98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přímé působení sportovní činnosti (sportovec) X nepřímé působení (zprostředkovaně – </a:t>
            </a:r>
          </a:p>
          <a:p>
            <a:r>
              <a:rPr lang="cs-CZ" dirty="0" smtClean="0"/>
              <a:t>např. fanoušek, divák…)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1E5C-03A5-4C60-A4FD-D27674C2BED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56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en-US" alt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  <a:endParaRPr lang="en-US" altLang="cs-CZ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99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28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56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6344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42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89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69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697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6630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2808312"/>
          </a:xfrm>
        </p:spPr>
        <p:txBody>
          <a:bodyPr/>
          <a:lstStyle/>
          <a:p>
            <a:pPr algn="ctr"/>
            <a:r>
              <a:rPr lang="cs-CZ" sz="5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Psychologie ve sportu</a:t>
            </a:r>
            <a:r>
              <a:rPr lang="cs-CZ" sz="5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cs-CZ" sz="5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  <a:t>Úvod</a:t>
            </a:r>
            <a:br>
              <a:rPr lang="cs-CZ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sz="48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cs-CZ" sz="4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50000"/>
                  </a:schemeClr>
                </a:solidFill>
              </a:rPr>
              <a:t>Mgr. Veronika Kavková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8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715962"/>
          </a:xfrm>
        </p:spPr>
        <p:txBody>
          <a:bodyPr/>
          <a:lstStyle/>
          <a:p>
            <a:pPr algn="ctr"/>
            <a:r>
              <a:rPr lang="cs-CZ" dirty="0" smtClean="0"/>
              <a:t>Typologie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96855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err="1" smtClean="0"/>
              <a:t>esteticko</a:t>
            </a:r>
            <a:r>
              <a:rPr lang="cs-CZ" sz="2800" b="1" dirty="0" smtClean="0"/>
              <a:t> koordinační sporty </a:t>
            </a:r>
          </a:p>
          <a:p>
            <a:pPr marL="0" indent="0">
              <a:buNone/>
            </a:pPr>
            <a:r>
              <a:rPr lang="cs-CZ" sz="2800" dirty="0" smtClean="0"/>
              <a:t>Sporty, při kterých je nezbytný smysl pro rytmus, rovnováhu, orientaci v prostoru, vysokou úroveň flexibility a výbornou svalovou koordinaci. </a:t>
            </a:r>
          </a:p>
          <a:p>
            <a:pPr marL="0" indent="0">
              <a:buNone/>
            </a:pPr>
            <a:r>
              <a:rPr lang="cs-CZ" sz="2800" i="1" dirty="0" smtClean="0"/>
              <a:t>akrobatické skoky na lyžích, skoky do vody, gymnastika, krasobruslení, sportovní tanec, 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715962"/>
          </a:xfrm>
        </p:spPr>
        <p:txBody>
          <a:bodyPr/>
          <a:lstStyle/>
          <a:p>
            <a:pPr algn="ctr"/>
            <a:r>
              <a:rPr lang="cs-CZ" dirty="0" smtClean="0"/>
              <a:t>Typologie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68052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rizikové sporty </a:t>
            </a:r>
          </a:p>
          <a:p>
            <a:pPr marL="0" indent="0">
              <a:buNone/>
            </a:pPr>
            <a:r>
              <a:rPr lang="cs-CZ" sz="2800" dirty="0"/>
              <a:t>S</a:t>
            </a:r>
            <a:r>
              <a:rPr lang="cs-CZ" sz="2800" dirty="0" smtClean="0"/>
              <a:t>portovec musí zvládnout obtížné překážky se značným rizikem zranění či smrti.</a:t>
            </a:r>
          </a:p>
          <a:p>
            <a:pPr marL="0" indent="0">
              <a:buNone/>
            </a:pPr>
            <a:r>
              <a:rPr lang="cs-CZ" sz="2800" i="1" dirty="0" smtClean="0"/>
              <a:t>automobilismus, parašutismus, sportovní lezení, jachting, letectví, sjezdové lyžování, skoky na lyžích, …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53" y="4437112"/>
            <a:ext cx="3013002" cy="22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8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15200" cy="715962"/>
          </a:xfrm>
        </p:spPr>
        <p:txBody>
          <a:bodyPr/>
          <a:lstStyle/>
          <a:p>
            <a:pPr algn="ctr"/>
            <a:r>
              <a:rPr lang="cs-CZ" dirty="0" smtClean="0"/>
              <a:t>Typologie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 smtClean="0"/>
              <a:t>heuristicko</a:t>
            </a:r>
            <a:r>
              <a:rPr lang="cs-CZ" sz="2800" b="1" dirty="0" smtClean="0"/>
              <a:t> – individuální sporty </a:t>
            </a:r>
          </a:p>
          <a:p>
            <a:pPr marL="0" indent="0">
              <a:buNone/>
            </a:pPr>
            <a:r>
              <a:rPr lang="cs-CZ" sz="2800" dirty="0" smtClean="0"/>
              <a:t>Jednotlivec musí vyvinout maximální úsilí a svými schopnostmi, dovednostmi a pomocí své techniky a taktiky překonává odpor soupeře buď v přímém kontaktu, nebo prostřednictvím náčiní. </a:t>
            </a:r>
          </a:p>
          <a:p>
            <a:pPr marL="0" indent="0">
              <a:buNone/>
            </a:pPr>
            <a:r>
              <a:rPr lang="cs-CZ" sz="2800" i="1" dirty="0" smtClean="0"/>
              <a:t>stolní tenis, judo, karate, box, šerm, badminton, 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51" y="4221088"/>
            <a:ext cx="5143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5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715962"/>
          </a:xfrm>
        </p:spPr>
        <p:txBody>
          <a:bodyPr/>
          <a:lstStyle/>
          <a:p>
            <a:pPr algn="ctr"/>
            <a:r>
              <a:rPr lang="cs-CZ" dirty="0" smtClean="0"/>
              <a:t>Typologie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475252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err="1" smtClean="0"/>
              <a:t>heuristicko</a:t>
            </a:r>
            <a:r>
              <a:rPr lang="cs-CZ" sz="2800" b="1" dirty="0" smtClean="0"/>
              <a:t> – kolektivní sporty </a:t>
            </a:r>
          </a:p>
          <a:p>
            <a:pPr marL="0" indent="0">
              <a:buNone/>
            </a:pPr>
            <a:r>
              <a:rPr lang="cs-CZ" sz="2800" dirty="0" smtClean="0"/>
              <a:t>Skupina (tým) svými schopnostmi, dovednostmi, pomocí taktiky a techniky se snaží překonat další skupinu (tým). </a:t>
            </a:r>
          </a:p>
          <a:p>
            <a:pPr marL="0" indent="0">
              <a:buNone/>
            </a:pPr>
            <a:r>
              <a:rPr lang="cs-CZ" sz="2800" dirty="0" smtClean="0"/>
              <a:t>sportovní hry (</a:t>
            </a:r>
            <a:r>
              <a:rPr lang="cs-CZ" sz="2800" i="1" dirty="0" smtClean="0"/>
              <a:t>volejbal, basketbal, pólo, …)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3312368" cy="26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5200" cy="715962"/>
          </a:xfrm>
        </p:spPr>
        <p:txBody>
          <a:bodyPr/>
          <a:lstStyle/>
          <a:p>
            <a:pPr algn="ctr"/>
            <a:r>
              <a:rPr lang="cs-CZ" dirty="0" smtClean="0"/>
              <a:t>Definice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856584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Psyché = duše      </a:t>
            </a:r>
            <a:r>
              <a:rPr lang="cs-CZ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Logia</a:t>
            </a:r>
            <a:r>
              <a:rPr lang="cs-CZ" i="1" dirty="0"/>
              <a:t> </a:t>
            </a:r>
            <a:r>
              <a:rPr lang="cs-CZ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věda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ychologie je vědou patřící mezi vědu společenskou, ale i přírodní.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Zabývá se studiem lidského chování a prožívání.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715962"/>
          </a:xfrm>
        </p:spPr>
        <p:txBody>
          <a:bodyPr/>
          <a:lstStyle/>
          <a:p>
            <a:r>
              <a:rPr lang="cs-CZ" dirty="0" smtClean="0"/>
              <a:t>Definice Psychologie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191000"/>
          </a:xfrm>
        </p:spPr>
        <p:txBody>
          <a:bodyPr/>
          <a:lstStyle/>
          <a:p>
            <a:r>
              <a:rPr lang="cs-CZ" sz="2800" dirty="0" smtClean="0"/>
              <a:t>specializovaná psychologická vědní disciplína </a:t>
            </a:r>
          </a:p>
          <a:p>
            <a:endParaRPr lang="cs-CZ" sz="2800" dirty="0" smtClean="0"/>
          </a:p>
          <a:p>
            <a:r>
              <a:rPr lang="cs-CZ" sz="2800" dirty="0" smtClean="0"/>
              <a:t>mezioborová vědní disciplína (součástí psychologických věd a věd o tělesné kultuře) </a:t>
            </a:r>
          </a:p>
          <a:p>
            <a:endParaRPr lang="cs-CZ" sz="2800" dirty="0" smtClean="0"/>
          </a:p>
          <a:p>
            <a:r>
              <a:rPr lang="cs-CZ" sz="2800" dirty="0"/>
              <a:t>O</a:t>
            </a:r>
            <a:r>
              <a:rPr lang="cs-CZ" sz="2800" dirty="0" smtClean="0">
                <a:solidFill>
                  <a:schemeClr val="tx1"/>
                </a:solidFill>
              </a:rPr>
              <a:t>bor </a:t>
            </a:r>
            <a:r>
              <a:rPr lang="cs-CZ" sz="2800" dirty="0">
                <a:solidFill>
                  <a:schemeClr val="tx1"/>
                </a:solidFill>
              </a:rPr>
              <a:t>aplikované psychologie, který se zabývá tréninkem, výkonností sportovce, osobností </a:t>
            </a:r>
            <a:r>
              <a:rPr lang="cs-CZ" sz="2800" dirty="0" smtClean="0"/>
              <a:t>sportovce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apod.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8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715962"/>
          </a:xfrm>
        </p:spPr>
        <p:txBody>
          <a:bodyPr/>
          <a:lstStyle/>
          <a:p>
            <a:r>
              <a:rPr lang="cs-CZ" dirty="0" smtClean="0"/>
              <a:t>Součásti psychologie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536504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 smtClean="0"/>
              <a:t>sportovní </a:t>
            </a:r>
            <a:r>
              <a:rPr lang="cs-CZ" sz="2800" b="1" dirty="0" err="1" smtClean="0"/>
              <a:t>personologie</a:t>
            </a:r>
            <a:r>
              <a:rPr lang="cs-CZ" sz="2800" b="1" dirty="0" smtClean="0"/>
              <a:t> </a:t>
            </a:r>
            <a:r>
              <a:rPr lang="cs-CZ" sz="2800" dirty="0" smtClean="0"/>
              <a:t>– věda o osobnosti sportovce</a:t>
            </a:r>
          </a:p>
          <a:p>
            <a:endParaRPr lang="cs-CZ" sz="2800" b="1" dirty="0"/>
          </a:p>
          <a:p>
            <a:r>
              <a:rPr lang="cs-CZ" sz="2800" b="1" dirty="0" smtClean="0"/>
              <a:t>psychologie koučování </a:t>
            </a:r>
            <a:r>
              <a:rPr lang="cs-CZ" sz="2800" dirty="0" smtClean="0"/>
              <a:t>– zabývá se řízením sportovce v soutěžích </a:t>
            </a:r>
          </a:p>
          <a:p>
            <a:endParaRPr lang="cs-CZ" sz="2800" dirty="0"/>
          </a:p>
          <a:p>
            <a:r>
              <a:rPr lang="cs-CZ" sz="2800" b="1" dirty="0" smtClean="0"/>
              <a:t>psychologie zdraví </a:t>
            </a:r>
          </a:p>
          <a:p>
            <a:endParaRPr lang="cs-CZ" sz="2800" b="1" dirty="0"/>
          </a:p>
          <a:p>
            <a:r>
              <a:rPr lang="cs-CZ" sz="2800" b="1" dirty="0" smtClean="0"/>
              <a:t>psychometrie</a:t>
            </a:r>
            <a:r>
              <a:rPr lang="cs-CZ" sz="2800" dirty="0" smtClean="0"/>
              <a:t> – měření v psychologii  </a:t>
            </a:r>
          </a:p>
          <a:p>
            <a:endParaRPr lang="cs-CZ" sz="2800" b="1" dirty="0"/>
          </a:p>
          <a:p>
            <a:r>
              <a:rPr lang="cs-CZ" sz="2800" b="1" dirty="0" smtClean="0"/>
              <a:t>psychomotorika</a:t>
            </a:r>
            <a:r>
              <a:rPr lang="cs-CZ" sz="2800" dirty="0" smtClean="0"/>
              <a:t> – vztah mezi psychikou a pohybem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1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152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Organizace zaštiťující psychologii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204864"/>
            <a:ext cx="8424936" cy="4191000"/>
          </a:xfrm>
        </p:spPr>
        <p:txBody>
          <a:bodyPr/>
          <a:lstStyle/>
          <a:p>
            <a:r>
              <a:rPr lang="cs-CZ" b="1" dirty="0" smtClean="0"/>
              <a:t>FEPSAC</a:t>
            </a:r>
            <a:r>
              <a:rPr lang="cs-CZ" dirty="0" smtClean="0"/>
              <a:t> – Evropská asociace psychologů sportu </a:t>
            </a:r>
          </a:p>
          <a:p>
            <a:endParaRPr lang="cs-CZ" dirty="0" smtClean="0"/>
          </a:p>
          <a:p>
            <a:r>
              <a:rPr lang="cs-CZ" b="1" dirty="0" smtClean="0"/>
              <a:t>APS</a:t>
            </a:r>
            <a:r>
              <a:rPr lang="cs-CZ" dirty="0" smtClean="0"/>
              <a:t> – Asociace psychologů sportu  </a:t>
            </a:r>
          </a:p>
          <a:p>
            <a:pPr marL="0" indent="0">
              <a:buNone/>
            </a:pPr>
            <a:r>
              <a:rPr lang="cs-CZ" dirty="0" smtClean="0"/>
              <a:t>Zaštiťuje činnost psychologů sportu v ČR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9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35280" cy="715962"/>
          </a:xfrm>
        </p:spPr>
        <p:txBody>
          <a:bodyPr/>
          <a:lstStyle/>
          <a:p>
            <a:pPr algn="ctr"/>
            <a:r>
              <a:rPr lang="cs-CZ" dirty="0" smtClean="0"/>
              <a:t>Historický vývoj 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191000"/>
          </a:xfrm>
        </p:spPr>
        <p:txBody>
          <a:bodyPr/>
          <a:lstStyle/>
          <a:p>
            <a:r>
              <a:rPr lang="cs-CZ" dirty="0" smtClean="0"/>
              <a:t>Základy ve filozofii a pedagogice </a:t>
            </a:r>
          </a:p>
          <a:p>
            <a:endParaRPr lang="cs-CZ" sz="1050" dirty="0" smtClean="0"/>
          </a:p>
          <a:p>
            <a:r>
              <a:rPr lang="cs-CZ" dirty="0" smtClean="0"/>
              <a:t>Velmi mladá disciplína </a:t>
            </a:r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dirty="0" smtClean="0"/>
              <a:t>1928 – vědecký kongres u OH v Amsterodamu poprvé věnován i psychologické problematice sportu 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dirty="0" smtClean="0"/>
              <a:t>po II. světové válce – 2 směry: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4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824536" cy="7159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Historický vývoj PS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60851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východní  </a:t>
            </a:r>
            <a:r>
              <a:rPr lang="cs-CZ" dirty="0" smtClean="0"/>
              <a:t>-  výkon je o morálce a vůli. </a:t>
            </a:r>
            <a:r>
              <a:rPr lang="cs-CZ" dirty="0"/>
              <a:t>S</a:t>
            </a:r>
            <a:r>
              <a:rPr lang="cs-CZ" dirty="0" smtClean="0"/>
              <a:t>portovec musel podat výkon za všech podmínek. </a:t>
            </a:r>
          </a:p>
          <a:p>
            <a:pPr marL="0" indent="0">
              <a:buNone/>
            </a:pPr>
            <a:r>
              <a:rPr lang="cs-CZ" i="1" dirty="0" smtClean="0"/>
              <a:t>	(</a:t>
            </a:r>
            <a:r>
              <a:rPr lang="cs-CZ" i="1" dirty="0" err="1" smtClean="0"/>
              <a:t>Rudik</a:t>
            </a:r>
            <a:r>
              <a:rPr lang="cs-CZ" i="1" dirty="0" smtClean="0"/>
              <a:t>, </a:t>
            </a:r>
            <a:r>
              <a:rPr lang="cs-CZ" i="1" dirty="0" err="1" smtClean="0"/>
              <a:t>Zaciorskij</a:t>
            </a:r>
            <a:r>
              <a:rPr lang="cs-CZ" i="1" dirty="0" smtClean="0"/>
              <a:t>, </a:t>
            </a:r>
            <a:r>
              <a:rPr lang="cs-CZ" i="1" dirty="0" err="1" smtClean="0"/>
              <a:t>Vvygotskij</a:t>
            </a:r>
            <a:r>
              <a:rPr lang="cs-CZ" i="1" dirty="0" smtClean="0"/>
              <a:t>)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b="1" dirty="0" smtClean="0"/>
              <a:t>západní</a:t>
            </a:r>
            <a:r>
              <a:rPr lang="cs-CZ" dirty="0" smtClean="0"/>
              <a:t>  - </a:t>
            </a:r>
            <a:r>
              <a:rPr lang="cs-CZ" dirty="0"/>
              <a:t>v</a:t>
            </a:r>
            <a:r>
              <a:rPr lang="cs-CZ" dirty="0" smtClean="0"/>
              <a:t> centru byla osobnost sportovce </a:t>
            </a:r>
          </a:p>
          <a:p>
            <a:pPr marL="0" indent="0">
              <a:buNone/>
            </a:pPr>
            <a:r>
              <a:rPr lang="cs-CZ" i="1" dirty="0" smtClean="0"/>
              <a:t>	(</a:t>
            </a:r>
            <a:r>
              <a:rPr lang="cs-CZ" i="1" dirty="0" err="1" smtClean="0"/>
              <a:t>Eysenck</a:t>
            </a:r>
            <a:r>
              <a:rPr lang="cs-CZ" i="1" dirty="0" smtClean="0"/>
              <a:t>, Vaněk)</a:t>
            </a:r>
          </a:p>
          <a:p>
            <a:pPr marL="0" indent="0">
              <a:buNone/>
            </a:pPr>
            <a:endParaRPr lang="cs-CZ" i="1" dirty="0" smtClean="0"/>
          </a:p>
          <a:p>
            <a:r>
              <a:rPr lang="cs-CZ" b="1" dirty="0" smtClean="0"/>
              <a:t>1952 OH Helsinky </a:t>
            </a:r>
            <a:r>
              <a:rPr lang="cs-CZ" dirty="0" smtClean="0"/>
              <a:t>- projevují se stavy přetrénovanosti, psychické únavy, sníženého zájmu, trénink nevede k výkonnosti, naopak se snižuje odolnost organismu </a:t>
            </a:r>
          </a:p>
          <a:p>
            <a:endParaRPr lang="cs-CZ" dirty="0"/>
          </a:p>
          <a:p>
            <a:r>
              <a:rPr lang="cs-CZ" dirty="0" smtClean="0"/>
              <a:t>Psychologie sportu uznána jako samostatná vědní disciplína </a:t>
            </a:r>
          </a:p>
          <a:p>
            <a:pPr marL="0" indent="0">
              <a:buNone/>
            </a:pPr>
            <a:endParaRPr lang="cs-CZ" sz="2300" dirty="0" smtClean="0"/>
          </a:p>
          <a:p>
            <a:r>
              <a:rPr lang="cs-CZ" b="1" dirty="0" smtClean="0"/>
              <a:t>Od 1973  </a:t>
            </a:r>
            <a:r>
              <a:rPr lang="cs-CZ" dirty="0" smtClean="0"/>
              <a:t>vyučována na vysokých školách v ČR (především zásluhou Miroslava Vaňka)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2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Současné postavení 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88840"/>
            <a:ext cx="7315200" cy="4191000"/>
          </a:xfrm>
        </p:spPr>
        <p:txBody>
          <a:bodyPr/>
          <a:lstStyle/>
          <a:p>
            <a:r>
              <a:rPr lang="cs-CZ" dirty="0" smtClean="0"/>
              <a:t>U nás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Ve světě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274840" cy="28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15200" cy="715962"/>
          </a:xfrm>
        </p:spPr>
        <p:txBody>
          <a:bodyPr/>
          <a:lstStyle/>
          <a:p>
            <a:pPr algn="ctr"/>
            <a:r>
              <a:rPr lang="cs-CZ" dirty="0" smtClean="0"/>
              <a:t>Typologie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0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 err="1" smtClean="0"/>
              <a:t>senzoricko</a:t>
            </a:r>
            <a:r>
              <a:rPr lang="cs-CZ" sz="3000" b="1" dirty="0" smtClean="0"/>
              <a:t> – koncentrační sporty </a:t>
            </a:r>
          </a:p>
          <a:p>
            <a:pPr marL="0" indent="0">
              <a:buNone/>
            </a:pPr>
            <a:r>
              <a:rPr lang="cs-CZ" sz="3000" dirty="0" smtClean="0"/>
              <a:t>Sportovec musí maximálně zapojit smysly pro dosažení nejlepšího výkonu. </a:t>
            </a:r>
          </a:p>
          <a:p>
            <a:pPr marL="0" indent="0">
              <a:buNone/>
            </a:pPr>
            <a:r>
              <a:rPr lang="cs-CZ" sz="3000" i="1" dirty="0" smtClean="0"/>
              <a:t>šachy, golf, šipky, střelba,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None/>
            </a:pPr>
            <a:r>
              <a:rPr lang="cs-CZ" sz="3000" b="1" dirty="0" smtClean="0"/>
              <a:t>funkčně mobilizační sporty </a:t>
            </a:r>
          </a:p>
          <a:p>
            <a:pPr marL="0" indent="0">
              <a:buNone/>
            </a:pPr>
            <a:r>
              <a:rPr lang="cs-CZ" sz="3000" dirty="0" smtClean="0"/>
              <a:t>Sportovec musí napnout veškeré úsilí (svalové) pro dosažení nejlepšího výkonu, jedná se o opakování téhož pohybu (cyklické pohyby). </a:t>
            </a:r>
          </a:p>
          <a:p>
            <a:pPr marL="0" indent="0">
              <a:buNone/>
            </a:pPr>
            <a:r>
              <a:rPr lang="cs-CZ" sz="3000" dirty="0" smtClean="0"/>
              <a:t>cyklické sporty (</a:t>
            </a:r>
            <a:r>
              <a:rPr lang="cs-CZ" sz="3000" i="1" dirty="0" smtClean="0"/>
              <a:t>plavání, chůze, běh, jízda na kole, veslování,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088232" cy="139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r="13837"/>
          <a:stretch/>
        </p:blipFill>
        <p:spPr bwMode="auto">
          <a:xfrm>
            <a:off x="2843808" y="5403514"/>
            <a:ext cx="1788659" cy="122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2">
      <a:dk1>
        <a:srgbClr val="4D4D4D"/>
      </a:dk1>
      <a:lt1>
        <a:srgbClr val="FFFFFF"/>
      </a:lt1>
      <a:dk2>
        <a:srgbClr val="4D4D4D"/>
      </a:dk2>
      <a:lt2>
        <a:srgbClr val="FBB240"/>
      </a:lt2>
      <a:accent1>
        <a:srgbClr val="FFC842"/>
      </a:accent1>
      <a:accent2>
        <a:srgbClr val="FED06E"/>
      </a:accent2>
      <a:accent3>
        <a:srgbClr val="FFFFFF"/>
      </a:accent3>
      <a:accent4>
        <a:srgbClr val="404040"/>
      </a:accent4>
      <a:accent5>
        <a:srgbClr val="FFE0B0"/>
      </a:accent5>
      <a:accent6>
        <a:srgbClr val="E6BC63"/>
      </a:accent6>
      <a:hlink>
        <a:srgbClr val="FDDB9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basketball</Template>
  <TotalTime>86</TotalTime>
  <Words>435</Words>
  <Application>Microsoft Office PowerPoint</Application>
  <PresentationFormat>Předvádění na obrazovce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powerpoint-template-24</vt:lpstr>
      <vt:lpstr>Psychologie ve sportu  Úvod  Mgr. Veronika Kavková</vt:lpstr>
      <vt:lpstr>Definice Psychologie</vt:lpstr>
      <vt:lpstr>Definice Psychologie sportu</vt:lpstr>
      <vt:lpstr>Součásti psychologie sportu</vt:lpstr>
      <vt:lpstr>Organizace zaštiťující psychologii sportu</vt:lpstr>
      <vt:lpstr>Historický vývoj PS</vt:lpstr>
      <vt:lpstr>Historický vývoj PS </vt:lpstr>
      <vt:lpstr>Současné postavení PS</vt:lpstr>
      <vt:lpstr>Typologie sportu</vt:lpstr>
      <vt:lpstr>Typologie sportu</vt:lpstr>
      <vt:lpstr>Typologie sportu</vt:lpstr>
      <vt:lpstr>Typologie sportu</vt:lpstr>
      <vt:lpstr>Typologie sportu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ve sportu</dc:title>
  <dc:creator>fujitsu</dc:creator>
  <cp:lastModifiedBy>fujitsu</cp:lastModifiedBy>
  <cp:revision>16</cp:revision>
  <dcterms:created xsi:type="dcterms:W3CDTF">2014-09-23T16:22:42Z</dcterms:created>
  <dcterms:modified xsi:type="dcterms:W3CDTF">2014-09-23T17:49:09Z</dcterms:modified>
</cp:coreProperties>
</file>