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58" r:id="rId3"/>
    <p:sldId id="260" r:id="rId4"/>
    <p:sldId id="259" r:id="rId5"/>
    <p:sldId id="261" r:id="rId6"/>
    <p:sldId id="283" r:id="rId7"/>
    <p:sldId id="257"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82" r:id="rId23"/>
    <p:sldId id="276" r:id="rId24"/>
    <p:sldId id="277" r:id="rId25"/>
    <p:sldId id="278" r:id="rId26"/>
    <p:sldId id="279" r:id="rId27"/>
    <p:sldId id="280" r:id="rId28"/>
    <p:sldId id="281"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9" d="100"/>
          <a:sy n="79" d="100"/>
        </p:scale>
        <p:origin x="-12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B237D-AD61-43AD-9B66-49AB685058C9}" type="datetimeFigureOut">
              <a:rPr lang="pl-PL" smtClean="0"/>
              <a:pPr/>
              <a:t>2014-10-03</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91303-6F8D-428C-B40D-90CE5BABC68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27</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28</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174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l-PL" smtClean="0"/>
          </a:p>
        </p:txBody>
      </p:sp>
      <p:sp>
        <p:nvSpPr>
          <p:cNvPr id="4" name="Symbol zastępczy numeru slajdu 3"/>
          <p:cNvSpPr>
            <a:spLocks noGrp="1"/>
          </p:cNvSpPr>
          <p:nvPr>
            <p:ph type="sldNum" sz="quarter" idx="5"/>
          </p:nvPr>
        </p:nvSpPr>
        <p:spPr/>
        <p:txBody>
          <a:bodyPr/>
          <a:lstStyle/>
          <a:p>
            <a:pPr>
              <a:defRPr/>
            </a:pPr>
            <a:fld id="{0F3A2963-F71E-401E-99E2-6882800A6C8D}" type="slidenum">
              <a:rPr lang="pl-PL" smtClean="0"/>
              <a:pPr>
                <a:defRPr/>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ED91303-6F8D-428C-B40D-90CE5BABC687}"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313637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01135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99783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24902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349536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80097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981559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71543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413193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302430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smtClean="0"/>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408333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46935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248561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237317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63534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633600D-7DF0-456A-AE72-ED440F20FBEA}" type="datetimeFigureOut">
              <a:rPr lang="pl-PL" smtClean="0"/>
              <a:pPr/>
              <a:t>2014-10-03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272830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A633600D-7DF0-456A-AE72-ED440F20FBEA}" type="datetimeFigureOut">
              <a:rPr lang="pl-PL" smtClean="0"/>
              <a:pPr/>
              <a:t>2014-10-03</a:t>
            </a:fld>
            <a:endParaRPr lang="pl-PL"/>
          </a:p>
        </p:txBody>
      </p:sp>
      <p:sp>
        <p:nvSpPr>
          <p:cNvPr id="6" name="Footer Placeholder 5"/>
          <p:cNvSpPr>
            <a:spLocks noGrp="1"/>
          </p:cNvSpPr>
          <p:nvPr>
            <p:ph type="ftr" sz="quarter" idx="11"/>
          </p:nvPr>
        </p:nvSpPr>
        <p:spPr>
          <a:xfrm>
            <a:off x="1141412" y="5883275"/>
            <a:ext cx="5105400" cy="365125"/>
          </a:xfrm>
        </p:spPr>
        <p:txBody>
          <a:bodyPr/>
          <a:lstStyle/>
          <a:p>
            <a:endParaRPr lang="pl-PL"/>
          </a:p>
        </p:txBody>
      </p:sp>
      <p:sp>
        <p:nvSpPr>
          <p:cNvPr id="7" name="Slide Number Placeholder 6"/>
          <p:cNvSpPr>
            <a:spLocks noGrp="1"/>
          </p:cNvSpPr>
          <p:nvPr>
            <p:ph type="sldNum" sz="quarter" idx="12"/>
          </p:nvPr>
        </p:nvSpPr>
        <p:spPr>
          <a:xfrm>
            <a:off x="10742612" y="5883275"/>
            <a:ext cx="322567" cy="365125"/>
          </a:xfrm>
        </p:spPr>
        <p:txBody>
          <a:body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102407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633600D-7DF0-456A-AE72-ED440F20FBEA}" type="datetimeFigureOut">
              <a:rPr lang="pl-PL" smtClean="0"/>
              <a:pPr/>
              <a:t>2014-10-03</a:t>
            </a:fld>
            <a:endParaRPr lang="pl-P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l-PL"/>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3AD2D37-8E96-4412-9935-B9D09E1FAB0D}" type="slidenum">
              <a:rPr lang="pl-PL" smtClean="0"/>
              <a:pPr/>
              <a:t>‹#›</a:t>
            </a:fld>
            <a:endParaRPr lang="pl-PL"/>
          </a:p>
        </p:txBody>
      </p:sp>
    </p:spTree>
    <p:extLst>
      <p:ext uri="{BB962C8B-B14F-4D97-AF65-F5344CB8AC3E}">
        <p14:creationId xmlns="" xmlns:p14="http://schemas.microsoft.com/office/powerpoint/2010/main" val="264613501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a_cyn@w.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http://www.idokan.p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hyperlink" Target="https://www.medra.org/servlet/view?lang=en&amp;doi=10.14589/ido.14.1.2" TargetMode="External"/><Relationship Id="rId3" Type="http://schemas.openxmlformats.org/officeDocument/2006/relationships/hyperlink" Target="http://www.mdpi.com/search/?authors=David+H.K.+Brown" TargetMode="External"/><Relationship Id="rId7" Type="http://schemas.openxmlformats.org/officeDocument/2006/relationships/hyperlink" Target="http://www.fightingart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x.doi.org/10.3390/soc4030380" TargetMode="External"/><Relationship Id="rId5" Type="http://schemas.openxmlformats.org/officeDocument/2006/relationships/hyperlink" Target="http://www.mdpi.com/search/?authors=Andrew+C.+Sparkes" TargetMode="External"/><Relationship Id="rId10" Type="http://schemas.openxmlformats.org/officeDocument/2006/relationships/hyperlink" Target="https://www.medra.org/servlet/view?lang=en&amp;doi=10.14589/ido.14.3.7" TargetMode="External"/><Relationship Id="rId4" Type="http://schemas.openxmlformats.org/officeDocument/2006/relationships/hyperlink" Target="http://www.mdpi.com/search/?authors=George+Jennings" TargetMode="External"/><Relationship Id="rId9" Type="http://schemas.openxmlformats.org/officeDocument/2006/relationships/hyperlink" Target="https://www.medra.org/servlet/view?lang=en&amp;doi=10.14589/ido.14.1.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dokan.p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imacs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36379" y="2741603"/>
            <a:ext cx="9440034" cy="1828801"/>
          </a:xfrm>
        </p:spPr>
        <p:txBody>
          <a:bodyPr>
            <a:normAutofit fontScale="90000"/>
          </a:bodyPr>
          <a:lstStyle/>
          <a:p>
            <a:pPr algn="l"/>
            <a:r>
              <a:rPr lang="en-US" b="1" dirty="0"/>
              <a:t>Theory of Martial Arts </a:t>
            </a:r>
            <a:r>
              <a:rPr lang="pl-PL" b="1" dirty="0" smtClean="0"/>
              <a:t/>
            </a:r>
            <a:br>
              <a:rPr lang="pl-PL" b="1" dirty="0" smtClean="0"/>
            </a:br>
            <a:r>
              <a:rPr lang="en-US" b="1" dirty="0" smtClean="0"/>
              <a:t>(</a:t>
            </a:r>
            <a:r>
              <a:rPr lang="en-US" b="1" dirty="0"/>
              <a:t>and Combat Sports</a:t>
            </a:r>
            <a:r>
              <a:rPr lang="en-US" b="1" dirty="0" smtClean="0"/>
              <a:t>)</a:t>
            </a:r>
            <a:r>
              <a:rPr lang="pl-PL" dirty="0" smtClean="0"/>
              <a:t/>
            </a:r>
            <a:br>
              <a:rPr lang="pl-PL" dirty="0" smtClean="0"/>
            </a:br>
            <a:endParaRPr lang="pl-PL" dirty="0"/>
          </a:p>
        </p:txBody>
      </p:sp>
      <p:sp>
        <p:nvSpPr>
          <p:cNvPr id="3" name="Podtytuł 2"/>
          <p:cNvSpPr>
            <a:spLocks noGrp="1"/>
          </p:cNvSpPr>
          <p:nvPr>
            <p:ph type="subTitle" idx="1"/>
          </p:nvPr>
        </p:nvSpPr>
        <p:spPr>
          <a:xfrm>
            <a:off x="736379" y="4316820"/>
            <a:ext cx="9440034" cy="1303452"/>
          </a:xfrm>
        </p:spPr>
        <p:txBody>
          <a:bodyPr>
            <a:normAutofit fontScale="62500" lnSpcReduction="20000"/>
          </a:bodyPr>
          <a:lstStyle/>
          <a:p>
            <a:pPr algn="l"/>
            <a:r>
              <a:rPr lang="en-US" sz="2500" b="1" dirty="0" err="1"/>
              <a:t>Dr</a:t>
            </a:r>
            <a:r>
              <a:rPr lang="en-US" sz="2500" b="1" dirty="0"/>
              <a:t> hab. </a:t>
            </a:r>
            <a:r>
              <a:rPr lang="en-US" sz="2500" b="1" dirty="0" err="1"/>
              <a:t>Wojciech</a:t>
            </a:r>
            <a:r>
              <a:rPr lang="en-US" sz="2500" b="1" dirty="0"/>
              <a:t> J. Cynarski </a:t>
            </a:r>
            <a:endParaRPr lang="pl-PL" sz="2500" dirty="0"/>
          </a:p>
          <a:p>
            <a:pPr algn="l"/>
            <a:r>
              <a:rPr lang="en-US" sz="2500" dirty="0"/>
              <a:t>Prof. of the University of </a:t>
            </a:r>
            <a:r>
              <a:rPr lang="en-US" sz="2500" dirty="0" err="1"/>
              <a:t>Rzeszów</a:t>
            </a:r>
            <a:r>
              <a:rPr lang="en-US" sz="2500" dirty="0"/>
              <a:t>, </a:t>
            </a:r>
            <a:r>
              <a:rPr lang="en-US" sz="2500" dirty="0" err="1"/>
              <a:t>Rzeszów</a:t>
            </a:r>
            <a:r>
              <a:rPr lang="en-US" sz="2500" dirty="0"/>
              <a:t> (Poland)</a:t>
            </a:r>
            <a:endParaRPr lang="pl-PL" sz="2500" dirty="0"/>
          </a:p>
          <a:p>
            <a:pPr algn="l"/>
            <a:r>
              <a:rPr lang="en-GB" sz="2500" dirty="0"/>
              <a:t>Visiting Professor at the Masaryk University in Brno (Czech Rep.)</a:t>
            </a:r>
            <a:endParaRPr lang="pl-PL" sz="2500" dirty="0"/>
          </a:p>
          <a:p>
            <a:pPr algn="l"/>
            <a:r>
              <a:rPr lang="de-DE" dirty="0" err="1"/>
              <a:t>e-mail</a:t>
            </a:r>
            <a:r>
              <a:rPr lang="de-DE" dirty="0"/>
              <a:t>:  </a:t>
            </a:r>
            <a:r>
              <a:rPr lang="de-DE" u="sng" dirty="0">
                <a:hlinkClick r:id="rId3"/>
              </a:rPr>
              <a:t>ela_cyn@w.pl</a:t>
            </a:r>
            <a:r>
              <a:rPr lang="de-DE" dirty="0"/>
              <a:t> </a:t>
            </a:r>
            <a:endParaRPr lang="pl-PL" dirty="0"/>
          </a:p>
          <a:p>
            <a:pPr algn="l"/>
            <a:endParaRPr lang="pl-PL" dirty="0"/>
          </a:p>
        </p:txBody>
      </p:sp>
      <p:pic>
        <p:nvPicPr>
          <p:cNvPr id="4" name="Picture 5" descr="Logo UR3"/>
          <p:cNvPicPr>
            <a:picLocks noChangeAspect="1" noChangeArrowheads="1"/>
          </p:cNvPicPr>
          <p:nvPr/>
        </p:nvPicPr>
        <p:blipFill>
          <a:blip r:embed="rId4" cstate="print"/>
          <a:srcRect/>
          <a:stretch>
            <a:fillRect/>
          </a:stretch>
        </p:blipFill>
        <p:spPr bwMode="auto">
          <a:xfrm>
            <a:off x="142875" y="104774"/>
            <a:ext cx="1154297" cy="606297"/>
          </a:xfrm>
          <a:prstGeom prst="rect">
            <a:avLst/>
          </a:prstGeom>
          <a:noFill/>
          <a:ln w="9525" algn="in">
            <a:noFill/>
            <a:miter lim="800000"/>
            <a:headEnd/>
            <a:tailEnd/>
          </a:ln>
        </p:spPr>
      </p:pic>
      <p:sp>
        <p:nvSpPr>
          <p:cNvPr id="6" name="Prostokąt 5"/>
          <p:cNvSpPr/>
          <p:nvPr/>
        </p:nvSpPr>
        <p:spPr>
          <a:xfrm>
            <a:off x="1775637" y="148855"/>
            <a:ext cx="5905669" cy="369332"/>
          </a:xfrm>
          <a:prstGeom prst="rect">
            <a:avLst/>
          </a:prstGeom>
        </p:spPr>
        <p:txBody>
          <a:bodyPr wrap="square">
            <a:spAutoFit/>
          </a:bodyPr>
          <a:lstStyle/>
          <a:p>
            <a:r>
              <a:rPr lang="pl-PL" dirty="0" smtClean="0">
                <a:solidFill>
                  <a:srgbClr val="FFFFFF"/>
                </a:solidFill>
                <a:latin typeface="Tahoma" pitchFamily="34" charset="0"/>
              </a:rPr>
              <a:t>UNIWERSYTET RZESZOWSKI</a:t>
            </a:r>
            <a:endParaRPr lang="en-US" dirty="0">
              <a:solidFill>
                <a:srgbClr val="FFFFFF"/>
              </a:solidFill>
              <a:latin typeface="Tahoma" pitchFamily="34" charset="0"/>
            </a:endParaRPr>
          </a:p>
        </p:txBody>
      </p:sp>
    </p:spTree>
    <p:extLst>
      <p:ext uri="{BB962C8B-B14F-4D97-AF65-F5344CB8AC3E}">
        <p14:creationId xmlns="" xmlns:p14="http://schemas.microsoft.com/office/powerpoint/2010/main" val="65692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0624" y="214184"/>
            <a:ext cx="9905998" cy="1905000"/>
          </a:xfrm>
        </p:spPr>
        <p:txBody>
          <a:bodyPr>
            <a:normAutofit/>
          </a:bodyPr>
          <a:lstStyle/>
          <a:p>
            <a:r>
              <a:rPr lang="en-GB" sz="2400" b="1" dirty="0">
                <a:effectLst/>
              </a:rPr>
              <a:t>I.2. On real fighting</a:t>
            </a:r>
            <a:r>
              <a:rPr lang="pl-PL" sz="2400" dirty="0">
                <a:effectLst/>
              </a:rPr>
              <a:t/>
            </a:r>
            <a:br>
              <a:rPr lang="pl-PL" sz="2400" dirty="0">
                <a:effectLst/>
              </a:rPr>
            </a:br>
            <a:endParaRPr lang="pl-PL" sz="2400" dirty="0"/>
          </a:p>
        </p:txBody>
      </p:sp>
      <p:sp>
        <p:nvSpPr>
          <p:cNvPr id="3" name="Symbol zastępczy zawartości 2"/>
          <p:cNvSpPr>
            <a:spLocks noGrp="1"/>
          </p:cNvSpPr>
          <p:nvPr>
            <p:ph idx="1"/>
          </p:nvPr>
        </p:nvSpPr>
        <p:spPr>
          <a:xfrm>
            <a:off x="490624" y="1480750"/>
            <a:ext cx="9905998" cy="3124201"/>
          </a:xfrm>
        </p:spPr>
        <p:txBody>
          <a:bodyPr>
            <a:normAutofit fontScale="85000" lnSpcReduction="20000"/>
          </a:bodyPr>
          <a:lstStyle/>
          <a:p>
            <a:r>
              <a:rPr lang="en-GB" dirty="0">
                <a:effectLst/>
              </a:rPr>
              <a:t>In </a:t>
            </a:r>
            <a:r>
              <a:rPr lang="en-GB" b="1" dirty="0">
                <a:effectLst/>
              </a:rPr>
              <a:t>real fight</a:t>
            </a:r>
            <a:r>
              <a:rPr lang="en-GB" dirty="0">
                <a:effectLst/>
              </a:rPr>
              <a:t> one should take into consideration the following factors: number of opponents, their weapons, terrain conditions (space, ground, lighting), the ability to use some objects for protection or calling help. There is a limited amount of time for reconnaissance and planning.</a:t>
            </a:r>
            <a:endParaRPr lang="pl-PL" dirty="0">
              <a:effectLst/>
            </a:endParaRPr>
          </a:p>
          <a:p>
            <a:r>
              <a:rPr lang="en-GB" dirty="0">
                <a:effectLst/>
              </a:rPr>
              <a:t>A well-trained warrior should be able to fight with a simple stick, an umbrella, a walking stick or any other object. For instance, an arm wrapped in a jacket or a coat can be used for protection and blocking knife stabbing.</a:t>
            </a:r>
            <a:endParaRPr lang="pl-PL" dirty="0">
              <a:effectLst/>
            </a:endParaRPr>
          </a:p>
          <a:p>
            <a:r>
              <a:rPr lang="en-GB" dirty="0">
                <a:effectLst/>
              </a:rPr>
              <a:t>If the opponent is unknown to us, ...</a:t>
            </a:r>
            <a:endParaRPr lang="pl-PL" dirty="0">
              <a:effectLst/>
            </a:endParaRPr>
          </a:p>
          <a:p>
            <a:r>
              <a:rPr lang="en-GB" dirty="0">
                <a:effectLst/>
              </a:rPr>
              <a:t>A more versatile warrior ...</a:t>
            </a:r>
            <a:endParaRPr lang="pl-PL" dirty="0">
              <a:effectLst/>
            </a:endParaRPr>
          </a:p>
          <a:p>
            <a:r>
              <a:rPr lang="en-GB" dirty="0">
                <a:effectLst/>
              </a:rPr>
              <a:t>Breathing, distance, rhythm and </a:t>
            </a:r>
            <a:r>
              <a:rPr lang="en-GB" dirty="0" smtClean="0">
                <a:effectLst/>
              </a:rPr>
              <a:t>timing</a:t>
            </a:r>
            <a:endParaRPr lang="pl-PL" dirty="0">
              <a:effectLst/>
            </a:endParaRPr>
          </a:p>
          <a:p>
            <a:r>
              <a:rPr lang="en-GB" dirty="0">
                <a:effectLst/>
              </a:rPr>
              <a:t>Style of fighting</a:t>
            </a:r>
            <a:endParaRPr lang="pl-PL" dirty="0">
              <a:effectLst/>
            </a:endParaRPr>
          </a:p>
          <a:p>
            <a:endParaRPr lang="pl-PL" dirty="0"/>
          </a:p>
        </p:txBody>
      </p:sp>
      <p:pic>
        <p:nvPicPr>
          <p:cNvPr id="4" name="Obraz 3" descr="20020928230835.gif"/>
          <p:cNvPicPr/>
          <p:nvPr/>
        </p:nvPicPr>
        <p:blipFill>
          <a:blip r:embed="rId3" cstate="print"/>
          <a:srcRect/>
          <a:stretch>
            <a:fillRect/>
          </a:stretch>
        </p:blipFill>
        <p:spPr bwMode="auto">
          <a:xfrm>
            <a:off x="5338119" y="3909669"/>
            <a:ext cx="1946191" cy="2339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pic>
        <p:nvPicPr>
          <p:cNvPr id="5" name="Obraz 4" descr="latajacy smok4"/>
          <p:cNvPicPr/>
          <p:nvPr/>
        </p:nvPicPr>
        <p:blipFill>
          <a:blip r:embed="rId4" cstate="print"/>
          <a:srcRect/>
          <a:stretch>
            <a:fillRect/>
          </a:stretch>
        </p:blipFill>
        <p:spPr bwMode="auto">
          <a:xfrm>
            <a:off x="7471719" y="3909669"/>
            <a:ext cx="1756332" cy="2339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az 5" descr="Image-02"/>
          <p:cNvPicPr/>
          <p:nvPr/>
        </p:nvPicPr>
        <p:blipFill>
          <a:blip r:embed="rId5" cstate="print"/>
          <a:srcRect/>
          <a:stretch>
            <a:fillRect/>
          </a:stretch>
        </p:blipFill>
        <p:spPr bwMode="auto">
          <a:xfrm>
            <a:off x="9407223" y="3909669"/>
            <a:ext cx="1800225" cy="2339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182034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764" y="247135"/>
            <a:ext cx="9905998" cy="1905000"/>
          </a:xfrm>
        </p:spPr>
        <p:txBody>
          <a:bodyPr>
            <a:normAutofit/>
          </a:bodyPr>
          <a:lstStyle/>
          <a:p>
            <a:r>
              <a:rPr lang="en-GB" sz="2400" b="1" dirty="0">
                <a:effectLst/>
              </a:rPr>
              <a:t>I.3. Definitions of other basic terms</a:t>
            </a:r>
            <a:r>
              <a:rPr lang="pl-PL" sz="2400" dirty="0">
                <a:effectLst/>
              </a:rPr>
              <a:t/>
            </a:r>
            <a:br>
              <a:rPr lang="pl-PL" sz="2400" dirty="0">
                <a:effectLst/>
              </a:rPr>
            </a:br>
            <a:endParaRPr lang="pl-PL" sz="2400" dirty="0"/>
          </a:p>
        </p:txBody>
      </p:sp>
      <p:sp>
        <p:nvSpPr>
          <p:cNvPr id="3" name="Symbol zastępczy zawartości 2"/>
          <p:cNvSpPr>
            <a:spLocks noGrp="1"/>
          </p:cNvSpPr>
          <p:nvPr>
            <p:ph idx="1"/>
          </p:nvPr>
        </p:nvSpPr>
        <p:spPr>
          <a:xfrm>
            <a:off x="564764" y="1703172"/>
            <a:ext cx="9905998" cy="3124201"/>
          </a:xfrm>
        </p:spPr>
        <p:txBody>
          <a:bodyPr>
            <a:normAutofit fontScale="85000" lnSpcReduction="20000"/>
          </a:bodyPr>
          <a:lstStyle/>
          <a:p>
            <a:r>
              <a:rPr lang="en-US" dirty="0">
                <a:effectLst/>
              </a:rPr>
              <a:t>The </a:t>
            </a:r>
            <a:r>
              <a:rPr lang="en-US" b="1" dirty="0">
                <a:effectLst/>
              </a:rPr>
              <a:t>Highest Technical Degree</a:t>
            </a:r>
            <a:r>
              <a:rPr lang="en-US" dirty="0">
                <a:effectLst/>
              </a:rPr>
              <a:t> (HTD) – the highest master degree, which requires passing a practical exam.</a:t>
            </a:r>
            <a:endParaRPr lang="pl-PL" dirty="0">
              <a:effectLst/>
            </a:endParaRPr>
          </a:p>
          <a:p>
            <a:r>
              <a:rPr lang="en-US" dirty="0">
                <a:effectLst/>
              </a:rPr>
              <a:t>The specific </a:t>
            </a:r>
            <a:r>
              <a:rPr lang="en-US" b="1" dirty="0">
                <a:effectLst/>
              </a:rPr>
              <a:t>ontogeny of a martial arts’ adept</a:t>
            </a:r>
            <a:r>
              <a:rPr lang="en-US" dirty="0">
                <a:effectLst/>
              </a:rPr>
              <a:t>, towards a </a:t>
            </a:r>
            <a:r>
              <a:rPr lang="en-US" b="1" dirty="0">
                <a:effectLst/>
              </a:rPr>
              <a:t>mastery</a:t>
            </a:r>
            <a:endParaRPr lang="pl-PL" dirty="0">
              <a:effectLst/>
            </a:endParaRPr>
          </a:p>
          <a:p>
            <a:r>
              <a:rPr lang="en-US" b="1" i="1" dirty="0">
                <a:effectLst/>
              </a:rPr>
              <a:t>Ontogenetic way of</a:t>
            </a:r>
            <a:r>
              <a:rPr lang="en-US" b="1" dirty="0">
                <a:effectLst/>
              </a:rPr>
              <a:t> </a:t>
            </a:r>
            <a:r>
              <a:rPr lang="en-US" b="1" i="1" dirty="0" err="1">
                <a:effectLst/>
              </a:rPr>
              <a:t>budō</a:t>
            </a:r>
            <a:r>
              <a:rPr lang="en-US" dirty="0">
                <a:effectLst/>
              </a:rPr>
              <a:t> – it is – the process of the psycho-physical practice, which is </a:t>
            </a:r>
            <a:r>
              <a:rPr lang="en-US" dirty="0" err="1">
                <a:effectLst/>
              </a:rPr>
              <a:t>practising</a:t>
            </a:r>
            <a:r>
              <a:rPr lang="en-US" dirty="0">
                <a:effectLst/>
              </a:rPr>
              <a:t> </a:t>
            </a:r>
            <a:r>
              <a:rPr lang="en-US" i="1" dirty="0" err="1">
                <a:effectLst/>
              </a:rPr>
              <a:t>budō</a:t>
            </a:r>
            <a:r>
              <a:rPr lang="en-US" dirty="0">
                <a:effectLst/>
              </a:rPr>
              <a:t>. “’Ontogeny of </a:t>
            </a:r>
            <a:r>
              <a:rPr lang="en-US" dirty="0" err="1">
                <a:effectLst/>
              </a:rPr>
              <a:t>budō</a:t>
            </a:r>
            <a:r>
              <a:rPr lang="en-US" dirty="0">
                <a:effectLst/>
              </a:rPr>
              <a:t>’ is the specific ‘sports biography’ of a man of martial arts. It is more a way of growth of skills and knowledge, moral progress and spiritual improvement than physical, personal development throughout its life cycle, taking into account biological and environmental conditions” [Cynarski, </a:t>
            </a:r>
            <a:r>
              <a:rPr lang="en-US" dirty="0" err="1">
                <a:effectLst/>
              </a:rPr>
              <a:t>Skowron</a:t>
            </a:r>
            <a:r>
              <a:rPr lang="en-US" dirty="0">
                <a:effectLst/>
              </a:rPr>
              <a:t> 2014].</a:t>
            </a:r>
            <a:endParaRPr lang="pl-PL" dirty="0">
              <a:effectLst/>
            </a:endParaRPr>
          </a:p>
          <a:p>
            <a:r>
              <a:rPr lang="en-US" dirty="0">
                <a:effectLst/>
              </a:rPr>
              <a:t>E.g. </a:t>
            </a:r>
            <a:r>
              <a:rPr lang="en-US" b="1" i="1" dirty="0" err="1">
                <a:effectLst/>
              </a:rPr>
              <a:t>uchi-deshi</a:t>
            </a:r>
            <a:r>
              <a:rPr lang="en-US" dirty="0">
                <a:effectLst/>
              </a:rPr>
              <a:t> (internal student) with the traditional teaching and knowledge transfer 'from heart to heart' – </a:t>
            </a:r>
            <a:r>
              <a:rPr lang="en-US" i="1" dirty="0" err="1">
                <a:effectLst/>
              </a:rPr>
              <a:t>ishin</a:t>
            </a:r>
            <a:r>
              <a:rPr lang="en-US" i="1" dirty="0">
                <a:effectLst/>
              </a:rPr>
              <a:t>-den shin</a:t>
            </a:r>
            <a:r>
              <a:rPr lang="en-US" dirty="0">
                <a:effectLst/>
              </a:rPr>
              <a:t>.</a:t>
            </a:r>
            <a:endParaRPr lang="pl-PL" dirty="0">
              <a:effectLst/>
            </a:endParaRPr>
          </a:p>
          <a:p>
            <a:r>
              <a:rPr lang="en-US" dirty="0">
                <a:effectLst/>
              </a:rPr>
              <a:t>The </a:t>
            </a:r>
            <a:r>
              <a:rPr lang="en-US" b="1" i="1" dirty="0" err="1">
                <a:effectLst/>
              </a:rPr>
              <a:t>menkyō</a:t>
            </a:r>
            <a:r>
              <a:rPr lang="en-US" b="1" i="1" dirty="0">
                <a:effectLst/>
              </a:rPr>
              <a:t> </a:t>
            </a:r>
            <a:r>
              <a:rPr lang="en-US" b="1" i="1" dirty="0" err="1">
                <a:effectLst/>
              </a:rPr>
              <a:t>kaiden</a:t>
            </a:r>
            <a:r>
              <a:rPr lang="en-US" dirty="0">
                <a:effectLst/>
              </a:rPr>
              <a:t> license confirms that the student mastered the entire </a:t>
            </a:r>
            <a:r>
              <a:rPr lang="en-US" dirty="0" err="1">
                <a:effectLst/>
              </a:rPr>
              <a:t>programme</a:t>
            </a:r>
            <a:r>
              <a:rPr lang="en-US" dirty="0">
                <a:effectLst/>
              </a:rPr>
              <a:t> of teaching.</a:t>
            </a:r>
            <a:endParaRPr lang="pl-PL" dirty="0">
              <a:effectLst/>
            </a:endParaRPr>
          </a:p>
          <a:p>
            <a:endParaRPr lang="pl-PL" dirty="0"/>
          </a:p>
        </p:txBody>
      </p:sp>
      <p:pic>
        <p:nvPicPr>
          <p:cNvPr id="4" name="Obraz 3" descr="D:\Moje dokumenty\Obrazki\jutsu.JPG"/>
          <p:cNvPicPr/>
          <p:nvPr/>
        </p:nvPicPr>
        <p:blipFill>
          <a:blip r:embed="rId3" cstate="print"/>
          <a:srcRect/>
          <a:stretch>
            <a:fillRect/>
          </a:stretch>
        </p:blipFill>
        <p:spPr bwMode="auto">
          <a:xfrm>
            <a:off x="3657601" y="4637902"/>
            <a:ext cx="1508184" cy="2030627"/>
          </a:xfrm>
          <a:prstGeom prst="rect">
            <a:avLst/>
          </a:prstGeom>
          <a:ln>
            <a:noFill/>
          </a:ln>
          <a:effectLst>
            <a:softEdge rad="112500"/>
          </a:effectLst>
        </p:spPr>
      </p:pic>
      <p:pic>
        <p:nvPicPr>
          <p:cNvPr id="5" name="Obraz 4" descr="C:\Users\SONY\Documents\wykłady\2009-07 (lip)\skanuj0017.jpg"/>
          <p:cNvPicPr/>
          <p:nvPr/>
        </p:nvPicPr>
        <p:blipFill>
          <a:blip r:embed="rId4" cstate="print"/>
          <a:srcRect/>
          <a:stretch>
            <a:fillRect/>
          </a:stretch>
        </p:blipFill>
        <p:spPr bwMode="auto">
          <a:xfrm>
            <a:off x="5508410" y="4637901"/>
            <a:ext cx="2622336" cy="2030627"/>
          </a:xfrm>
          <a:prstGeom prst="rect">
            <a:avLst/>
          </a:prstGeom>
          <a:ln>
            <a:noFill/>
          </a:ln>
          <a:effectLst>
            <a:softEdge rad="112500"/>
          </a:effectLst>
        </p:spPr>
      </p:pic>
    </p:spTree>
    <p:extLst>
      <p:ext uri="{BB962C8B-B14F-4D97-AF65-F5344CB8AC3E}">
        <p14:creationId xmlns="" xmlns:p14="http://schemas.microsoft.com/office/powerpoint/2010/main" val="171016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6570" y="337751"/>
            <a:ext cx="9905998" cy="1905000"/>
          </a:xfrm>
        </p:spPr>
        <p:txBody>
          <a:bodyPr>
            <a:normAutofit/>
          </a:bodyPr>
          <a:lstStyle/>
          <a:p>
            <a:r>
              <a:rPr lang="en-GB" sz="2400" b="1" dirty="0">
                <a:effectLst/>
              </a:rPr>
              <a:t>I.4. Particular theories or philosophies</a:t>
            </a:r>
            <a:r>
              <a:rPr lang="pl-PL" sz="2400" dirty="0">
                <a:effectLst/>
              </a:rPr>
              <a:t/>
            </a:r>
            <a:br>
              <a:rPr lang="pl-PL" sz="2400" dirty="0">
                <a:effectLst/>
              </a:rPr>
            </a:br>
            <a:endParaRPr lang="pl-PL" sz="2400" dirty="0"/>
          </a:p>
        </p:txBody>
      </p:sp>
      <p:sp>
        <p:nvSpPr>
          <p:cNvPr id="3" name="Symbol zastępczy zawartości 2"/>
          <p:cNvSpPr>
            <a:spLocks noGrp="1"/>
          </p:cNvSpPr>
          <p:nvPr>
            <p:ph idx="1"/>
          </p:nvPr>
        </p:nvSpPr>
        <p:spPr>
          <a:xfrm>
            <a:off x="696570" y="1752599"/>
            <a:ext cx="10004382" cy="3816179"/>
          </a:xfrm>
        </p:spPr>
        <p:txBody>
          <a:bodyPr>
            <a:normAutofit fontScale="70000" lnSpcReduction="20000"/>
          </a:bodyPr>
          <a:lstStyle/>
          <a:p>
            <a:r>
              <a:rPr lang="en-US" dirty="0">
                <a:effectLst/>
              </a:rPr>
              <a:t>“</a:t>
            </a:r>
            <a:r>
              <a:rPr lang="en-US" dirty="0" err="1">
                <a:effectLst/>
              </a:rPr>
              <a:t>Budō</a:t>
            </a:r>
            <a:r>
              <a:rPr lang="en-US" dirty="0">
                <a:effectLst/>
              </a:rPr>
              <a:t>, the martial ways of Japan, have their origins in the tradition of bushido – the way of the warrior. </a:t>
            </a:r>
            <a:r>
              <a:rPr lang="en-US" dirty="0" err="1">
                <a:effectLst/>
              </a:rPr>
              <a:t>Budō</a:t>
            </a:r>
            <a:r>
              <a:rPr lang="en-US" dirty="0">
                <a:effectLst/>
              </a:rPr>
              <a:t> is a </a:t>
            </a:r>
            <a:r>
              <a:rPr lang="en-US" dirty="0" err="1">
                <a:effectLst/>
              </a:rPr>
              <a:t>time-honoured</a:t>
            </a:r>
            <a:r>
              <a:rPr lang="en-US" dirty="0">
                <a:effectLst/>
              </a:rPr>
              <a:t> form of physical culture comprising of </a:t>
            </a:r>
            <a:r>
              <a:rPr lang="en-US" i="1" dirty="0" err="1">
                <a:effectLst/>
              </a:rPr>
              <a:t>jūdō</a:t>
            </a:r>
            <a:r>
              <a:rPr lang="en-US" i="1" dirty="0">
                <a:effectLst/>
              </a:rPr>
              <a:t>, </a:t>
            </a:r>
            <a:r>
              <a:rPr lang="en-US" i="1" dirty="0" err="1">
                <a:effectLst/>
              </a:rPr>
              <a:t>kendō</a:t>
            </a:r>
            <a:r>
              <a:rPr lang="en-US" i="1" dirty="0">
                <a:effectLst/>
              </a:rPr>
              <a:t>, </a:t>
            </a:r>
            <a:r>
              <a:rPr lang="en-US" i="1" dirty="0" err="1">
                <a:effectLst/>
              </a:rPr>
              <a:t>kyūdō</a:t>
            </a:r>
            <a:r>
              <a:rPr lang="en-US" i="1" dirty="0">
                <a:effectLst/>
              </a:rPr>
              <a:t>, </a:t>
            </a:r>
            <a:r>
              <a:rPr lang="en-US" i="1" dirty="0" err="1">
                <a:effectLst/>
              </a:rPr>
              <a:t>sumō</a:t>
            </a:r>
            <a:r>
              <a:rPr lang="en-US" i="1" dirty="0">
                <a:effectLst/>
              </a:rPr>
              <a:t>, </a:t>
            </a:r>
            <a:r>
              <a:rPr lang="en-US" i="1" dirty="0" err="1">
                <a:effectLst/>
              </a:rPr>
              <a:t>karatedō</a:t>
            </a:r>
            <a:r>
              <a:rPr lang="en-US" i="1" dirty="0">
                <a:effectLst/>
              </a:rPr>
              <a:t>, </a:t>
            </a:r>
            <a:r>
              <a:rPr lang="en-US" i="1" dirty="0" err="1">
                <a:effectLst/>
              </a:rPr>
              <a:t>aikidō</a:t>
            </a:r>
            <a:r>
              <a:rPr lang="en-US" i="1" dirty="0">
                <a:effectLst/>
              </a:rPr>
              <a:t>, </a:t>
            </a:r>
            <a:r>
              <a:rPr lang="en-US" i="1" dirty="0" err="1">
                <a:effectLst/>
              </a:rPr>
              <a:t>shōrinji</a:t>
            </a:r>
            <a:r>
              <a:rPr lang="en-US" i="1" dirty="0">
                <a:effectLst/>
              </a:rPr>
              <a:t> </a:t>
            </a:r>
            <a:r>
              <a:rPr lang="en-US" i="1" dirty="0" err="1">
                <a:effectLst/>
              </a:rPr>
              <a:t>kenpō</a:t>
            </a:r>
            <a:r>
              <a:rPr lang="en-US" i="1" dirty="0">
                <a:effectLst/>
              </a:rPr>
              <a:t>, </a:t>
            </a:r>
            <a:r>
              <a:rPr lang="en-US" i="1" dirty="0" err="1">
                <a:effectLst/>
              </a:rPr>
              <a:t>naginata</a:t>
            </a:r>
            <a:r>
              <a:rPr lang="en-US" dirty="0">
                <a:effectLst/>
              </a:rPr>
              <a:t> and </a:t>
            </a:r>
            <a:r>
              <a:rPr lang="en-US" i="1" dirty="0" err="1">
                <a:effectLst/>
              </a:rPr>
              <a:t>jūkendō</a:t>
            </a:r>
            <a:r>
              <a:rPr lang="en-US" dirty="0">
                <a:effectLst/>
              </a:rPr>
              <a:t>. Practitioners study the skills while striving to unify mind, technique and body, develop his or her character; enhance their sense of morality; and to cultivate a respectful and courteous </a:t>
            </a:r>
            <a:r>
              <a:rPr lang="en-US" dirty="0" err="1">
                <a:effectLst/>
              </a:rPr>
              <a:t>demeanour</a:t>
            </a:r>
            <a:r>
              <a:rPr lang="en-US" dirty="0">
                <a:effectLst/>
              </a:rPr>
              <a:t>. </a:t>
            </a:r>
            <a:r>
              <a:rPr lang="en-US" dirty="0" err="1">
                <a:effectLst/>
              </a:rPr>
              <a:t>Practised</a:t>
            </a:r>
            <a:r>
              <a:rPr lang="en-US" dirty="0">
                <a:effectLst/>
              </a:rPr>
              <a:t> steadfastly, these admirable traits become intrinsic to the character of the practitioner. The </a:t>
            </a:r>
            <a:r>
              <a:rPr lang="en-US" i="1" dirty="0" err="1">
                <a:effectLst/>
              </a:rPr>
              <a:t>Budō</a:t>
            </a:r>
            <a:r>
              <a:rPr lang="en-US" dirty="0">
                <a:effectLst/>
              </a:rPr>
              <a:t> arts serve as a path to self-perfection. This elevation of the human spirit will contribute to social prosperity and harmony, and ultimately, benefit the people of the world”. [Matsunaga </a:t>
            </a:r>
            <a:r>
              <a:rPr lang="en-US" i="1" dirty="0">
                <a:effectLst/>
              </a:rPr>
              <a:t>et al.</a:t>
            </a:r>
            <a:r>
              <a:rPr lang="en-US" dirty="0">
                <a:effectLst/>
              </a:rPr>
              <a:t> 2009: 16]</a:t>
            </a:r>
            <a:endParaRPr lang="pl-PL" dirty="0">
              <a:effectLst/>
            </a:endParaRPr>
          </a:p>
          <a:p>
            <a:r>
              <a:rPr lang="en-GB" dirty="0">
                <a:effectLst/>
              </a:rPr>
              <a:t>Ontology explains some of the basic common entities and concepts that exist here. From an anthropological perspective the human being, personal, physical and psychological is interesting. The body here is not undervalued but bodily practice is related to the path of spiritual development. The pursuit of perfection affects both the skills of hand-to-hand fighting and of wielding weapons, as well as the morality and the pursuit of full humanity. </a:t>
            </a:r>
            <a:endParaRPr lang="pl-PL" dirty="0">
              <a:effectLst/>
            </a:endParaRPr>
          </a:p>
          <a:p>
            <a:r>
              <a:rPr lang="en-US" dirty="0">
                <a:effectLst/>
              </a:rPr>
              <a:t>General reflections about this philosophy are realized from various points of view </a:t>
            </a:r>
            <a:r>
              <a:rPr lang="en-GB" dirty="0">
                <a:effectLst/>
              </a:rPr>
              <a:t>[</a:t>
            </a:r>
            <a:r>
              <a:rPr lang="en-GB" i="1" dirty="0">
                <a:effectLst/>
              </a:rPr>
              <a:t>cf</a:t>
            </a:r>
            <a:r>
              <a:rPr lang="en-GB" dirty="0">
                <a:effectLst/>
              </a:rPr>
              <a:t>. </a:t>
            </a:r>
            <a:r>
              <a:rPr lang="en-US" dirty="0" err="1">
                <a:effectLst/>
              </a:rPr>
              <a:t>Kauz</a:t>
            </a:r>
            <a:r>
              <a:rPr lang="en-US" dirty="0">
                <a:effectLst/>
              </a:rPr>
              <a:t> 1977; </a:t>
            </a:r>
            <a:r>
              <a:rPr lang="en-GB" dirty="0">
                <a:effectLst/>
              </a:rPr>
              <a:t>Kim, Back 2000; </a:t>
            </a:r>
            <a:r>
              <a:rPr lang="en-US" dirty="0" err="1">
                <a:effectLst/>
              </a:rPr>
              <a:t>Shishida</a:t>
            </a:r>
            <a:r>
              <a:rPr lang="en-US" dirty="0">
                <a:effectLst/>
              </a:rPr>
              <a:t>, Flynn 2013]. Grand Masters of martial arts schools introduce philosophical elements from various philosophical and religious traditions.</a:t>
            </a:r>
            <a:endParaRPr lang="pl-PL" dirty="0">
              <a:effectLst/>
            </a:endParaRPr>
          </a:p>
          <a:p>
            <a:r>
              <a:rPr lang="en-GB" dirty="0">
                <a:effectLst/>
              </a:rPr>
              <a:t>There is also a philosophy of </a:t>
            </a:r>
            <a:r>
              <a:rPr lang="en-GB" i="1" dirty="0" err="1">
                <a:effectLst/>
              </a:rPr>
              <a:t>idō</a:t>
            </a:r>
            <a:r>
              <a:rPr lang="en-GB" dirty="0">
                <a:effectLst/>
              </a:rPr>
              <a:t> (‘</a:t>
            </a:r>
            <a:r>
              <a:rPr lang="en-US" dirty="0">
                <a:effectLst/>
              </a:rPr>
              <a:t>perpetual </a:t>
            </a:r>
            <a:r>
              <a:rPr lang="en-GB" dirty="0">
                <a:effectLst/>
              </a:rPr>
              <a:t>movement’, ‘endless road’, or ‘infinite way’), initiated by Dr Wally Strauss [Cynarski 2009] and adopted by a group of today's warriors of the pathway. This philosophy unites new </a:t>
            </a:r>
            <a:r>
              <a:rPr lang="en-GB" i="1" dirty="0" err="1">
                <a:effectLst/>
              </a:rPr>
              <a:t>Budo</a:t>
            </a:r>
            <a:r>
              <a:rPr lang="en-GB" dirty="0">
                <a:effectLst/>
              </a:rPr>
              <a:t> with European chivalric ethos, ethics of brotherhood and personal self-realization.</a:t>
            </a:r>
            <a:endParaRPr lang="pl-PL" dirty="0">
              <a:effectLst/>
            </a:endParaRPr>
          </a:p>
          <a:p>
            <a:endParaRPr lang="pl-PL" dirty="0"/>
          </a:p>
        </p:txBody>
      </p:sp>
    </p:spTree>
    <p:extLst>
      <p:ext uri="{BB962C8B-B14F-4D97-AF65-F5344CB8AC3E}">
        <p14:creationId xmlns="" xmlns:p14="http://schemas.microsoft.com/office/powerpoint/2010/main" val="205735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764" y="378940"/>
            <a:ext cx="9905998" cy="1905000"/>
          </a:xfrm>
        </p:spPr>
        <p:txBody>
          <a:bodyPr>
            <a:normAutofit/>
          </a:bodyPr>
          <a:lstStyle/>
          <a:p>
            <a:pPr lvl="0"/>
            <a:r>
              <a:rPr lang="pl-PL" sz="2800" b="1" dirty="0" smtClean="0">
                <a:effectLst/>
              </a:rPr>
              <a:t>II. </a:t>
            </a:r>
            <a:r>
              <a:rPr lang="en-GB" sz="2800" b="1" dirty="0" smtClean="0">
                <a:effectLst/>
              </a:rPr>
              <a:t>Stages </a:t>
            </a:r>
            <a:r>
              <a:rPr lang="en-GB" sz="2800" b="1" dirty="0">
                <a:effectLst/>
              </a:rPr>
              <a:t>of development – last hundred years in the West</a:t>
            </a:r>
            <a:r>
              <a:rPr lang="pl-PL" sz="2800" dirty="0">
                <a:effectLst/>
              </a:rPr>
              <a:t/>
            </a:r>
            <a:br>
              <a:rPr lang="pl-PL" sz="2800" dirty="0">
                <a:effectLst/>
              </a:rPr>
            </a:br>
            <a:endParaRPr lang="pl-PL" sz="2800" dirty="0"/>
          </a:p>
        </p:txBody>
      </p:sp>
      <p:sp>
        <p:nvSpPr>
          <p:cNvPr id="3" name="Symbol zastępczy zawartości 2"/>
          <p:cNvSpPr>
            <a:spLocks noGrp="1"/>
          </p:cNvSpPr>
          <p:nvPr>
            <p:ph idx="1"/>
          </p:nvPr>
        </p:nvSpPr>
        <p:spPr>
          <a:xfrm>
            <a:off x="564764" y="1488988"/>
            <a:ext cx="10029095" cy="3396049"/>
          </a:xfrm>
        </p:spPr>
        <p:txBody>
          <a:bodyPr/>
          <a:lstStyle/>
          <a:p>
            <a:pPr marL="0" indent="0" fontAlgn="t">
              <a:buNone/>
            </a:pPr>
            <a:r>
              <a:rPr lang="en-US" sz="1800" b="1" cap="all" dirty="0">
                <a:ln w="3175" cmpd="sng">
                  <a:noFill/>
                </a:ln>
                <a:gradFill flip="none" rotWithShape="1">
                  <a:gsLst>
                    <a:gs pos="0">
                      <a:schemeClr val="tx1"/>
                    </a:gs>
                    <a:gs pos="100000">
                      <a:schemeClr val="tx1">
                        <a:lumMod val="65000"/>
                      </a:schemeClr>
                    </a:gs>
                  </a:gsLst>
                  <a:lin ang="5580000" scaled="0"/>
                  <a:tileRect/>
                </a:gradFill>
                <a:effectLst/>
                <a:latin typeface="+mj-lt"/>
                <a:ea typeface="+mj-ea"/>
                <a:cs typeface="+mj-cs"/>
              </a:rPr>
              <a:t>II.1. Stage 1. </a:t>
            </a:r>
            <a:r>
              <a:rPr lang="pl-PL" sz="1800" b="1" cap="all" dirty="0">
                <a:ln w="3175" cmpd="sng">
                  <a:noFill/>
                </a:ln>
                <a:gradFill flip="none" rotWithShape="1">
                  <a:gsLst>
                    <a:gs pos="0">
                      <a:schemeClr val="tx1"/>
                    </a:gs>
                    <a:gs pos="100000">
                      <a:schemeClr val="tx1">
                        <a:lumMod val="65000"/>
                      </a:schemeClr>
                    </a:gs>
                  </a:gsLst>
                  <a:lin ang="5580000" scaled="0"/>
                  <a:tileRect/>
                </a:gradFill>
                <a:effectLst/>
                <a:latin typeface="+mj-lt"/>
                <a:ea typeface="+mj-ea"/>
                <a:cs typeface="+mj-cs"/>
              </a:rPr>
              <a:t>E</a:t>
            </a:r>
            <a:r>
              <a:rPr lang="en-US" sz="1800" b="1" cap="all" dirty="0" err="1">
                <a:ln w="3175" cmpd="sng">
                  <a:noFill/>
                </a:ln>
                <a:gradFill flip="none" rotWithShape="1">
                  <a:gsLst>
                    <a:gs pos="0">
                      <a:schemeClr val="tx1"/>
                    </a:gs>
                    <a:gs pos="100000">
                      <a:schemeClr val="tx1">
                        <a:lumMod val="65000"/>
                      </a:schemeClr>
                    </a:gs>
                  </a:gsLst>
                  <a:lin ang="5580000" scaled="0"/>
                  <a:tileRect/>
                </a:gradFill>
                <a:effectLst/>
                <a:latin typeface="+mj-lt"/>
                <a:ea typeface="+mj-ea"/>
                <a:cs typeface="+mj-cs"/>
              </a:rPr>
              <a:t>stablishment</a:t>
            </a:r>
            <a:r>
              <a:rPr lang="en-US" sz="1800" b="1" cap="all" dirty="0">
                <a:ln w="3175" cmpd="sng">
                  <a:noFill/>
                </a:ln>
                <a:gradFill flip="none" rotWithShape="1">
                  <a:gsLst>
                    <a:gs pos="0">
                      <a:schemeClr val="tx1"/>
                    </a:gs>
                    <a:gs pos="100000">
                      <a:schemeClr val="tx1">
                        <a:lumMod val="65000"/>
                      </a:schemeClr>
                    </a:gs>
                  </a:gsLst>
                  <a:lin ang="5580000" scaled="0"/>
                  <a:tileRect/>
                </a:gradFill>
                <a:effectLst/>
                <a:latin typeface="+mj-lt"/>
                <a:ea typeface="+mj-ea"/>
                <a:cs typeface="+mj-cs"/>
              </a:rPr>
              <a:t> of martial arts schools</a:t>
            </a:r>
            <a:endParaRPr lang="pl-PL" sz="1800" b="1" cap="all" dirty="0">
              <a:ln w="3175" cmpd="sng">
                <a:noFill/>
              </a:ln>
              <a:gradFill flip="none" rotWithShape="1">
                <a:gsLst>
                  <a:gs pos="0">
                    <a:schemeClr val="tx1"/>
                  </a:gs>
                  <a:gs pos="100000">
                    <a:schemeClr val="tx1">
                      <a:lumMod val="65000"/>
                    </a:schemeClr>
                  </a:gs>
                </a:gsLst>
                <a:lin ang="5580000" scaled="0"/>
                <a:tileRect/>
              </a:gradFill>
              <a:effectLst/>
              <a:latin typeface="+mj-lt"/>
              <a:ea typeface="+mj-ea"/>
              <a:cs typeface="+mj-cs"/>
            </a:endParaRPr>
          </a:p>
          <a:p>
            <a:r>
              <a:rPr lang="en-US" dirty="0">
                <a:effectLst/>
              </a:rPr>
              <a:t>In cultures of warriors (</a:t>
            </a:r>
            <a:r>
              <a:rPr lang="la-Latn" i="1" dirty="0">
                <a:effectLst/>
              </a:rPr>
              <a:t>cultura militum</a:t>
            </a:r>
            <a:r>
              <a:rPr lang="en-US" i="1" dirty="0">
                <a:effectLst/>
              </a:rPr>
              <a:t>, </a:t>
            </a:r>
            <a:r>
              <a:rPr lang="la-Latn" i="1" dirty="0">
                <a:effectLst/>
              </a:rPr>
              <a:t>cultura militaris</a:t>
            </a:r>
            <a:r>
              <a:rPr lang="en-US" dirty="0">
                <a:effectLst/>
              </a:rPr>
              <a:t>), this practical knowledge and skills gained special recognition, because they determined the life and death of a warrior</a:t>
            </a:r>
            <a:r>
              <a:rPr lang="en-US" dirty="0" smtClean="0">
                <a:effectLst/>
              </a:rPr>
              <a:t>.</a:t>
            </a:r>
            <a:endParaRPr lang="pl-PL" dirty="0">
              <a:effectLst/>
            </a:endParaRPr>
          </a:p>
          <a:p>
            <a:pPr fontAlgn="t"/>
            <a:r>
              <a:rPr lang="en-US" i="1" dirty="0" err="1">
                <a:effectLst/>
              </a:rPr>
              <a:t>Tenshinshoden</a:t>
            </a:r>
            <a:r>
              <a:rPr lang="en-US" i="1" dirty="0">
                <a:effectLst/>
              </a:rPr>
              <a:t> </a:t>
            </a:r>
            <a:r>
              <a:rPr lang="en-US" i="1" dirty="0" err="1">
                <a:effectLst/>
              </a:rPr>
              <a:t>katorishinto-ryu</a:t>
            </a:r>
            <a:r>
              <a:rPr lang="en-US" dirty="0">
                <a:effectLst/>
              </a:rPr>
              <a:t> is the first school of classical </a:t>
            </a:r>
            <a:r>
              <a:rPr lang="en-US" i="1" dirty="0" err="1">
                <a:effectLst/>
              </a:rPr>
              <a:t>bujutsu</a:t>
            </a:r>
            <a:r>
              <a:rPr lang="en-US" dirty="0">
                <a:effectLst/>
              </a:rPr>
              <a:t> (15</a:t>
            </a:r>
            <a:r>
              <a:rPr lang="en-US" baseline="30000" dirty="0">
                <a:effectLst/>
              </a:rPr>
              <a:t>th</a:t>
            </a:r>
            <a:r>
              <a:rPr lang="en-US" dirty="0">
                <a:effectLst/>
              </a:rPr>
              <a:t> century) - Japanese martial arts, which actually operates until today.</a:t>
            </a:r>
            <a:endParaRPr lang="pl-PL" dirty="0">
              <a:effectLst/>
            </a:endParaRPr>
          </a:p>
          <a:p>
            <a:endParaRPr lang="pl-PL" dirty="0"/>
          </a:p>
        </p:txBody>
      </p:sp>
      <p:pic>
        <p:nvPicPr>
          <p:cNvPr id="4" name="Obraz 3" descr="C:\Users\SONY\Documents\Katori\naginata[1].jpg"/>
          <p:cNvPicPr/>
          <p:nvPr/>
        </p:nvPicPr>
        <p:blipFill>
          <a:blip r:embed="rId3" cstate="print"/>
          <a:srcRect/>
          <a:stretch>
            <a:fillRect/>
          </a:stretch>
        </p:blipFill>
        <p:spPr bwMode="auto">
          <a:xfrm>
            <a:off x="4036541" y="4184821"/>
            <a:ext cx="3646572" cy="2399527"/>
          </a:xfrm>
          <a:prstGeom prst="rect">
            <a:avLst/>
          </a:prstGeom>
          <a:ln>
            <a:noFill/>
          </a:ln>
          <a:effectLst>
            <a:softEdge rad="112500"/>
          </a:effectLst>
        </p:spPr>
      </p:pic>
    </p:spTree>
    <p:extLst>
      <p:ext uri="{BB962C8B-B14F-4D97-AF65-F5344CB8AC3E}">
        <p14:creationId xmlns="" xmlns:p14="http://schemas.microsoft.com/office/powerpoint/2010/main" val="46907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9521" y="238897"/>
            <a:ext cx="9905998" cy="1905000"/>
          </a:xfrm>
        </p:spPr>
        <p:txBody>
          <a:bodyPr>
            <a:normAutofit/>
          </a:bodyPr>
          <a:lstStyle/>
          <a:p>
            <a:r>
              <a:rPr lang="en-US" sz="2400" b="1" dirty="0">
                <a:effectLst/>
              </a:rPr>
              <a:t>II.2. Stage 2. From the early martial arts into educational systems</a:t>
            </a:r>
            <a:r>
              <a:rPr lang="pl-PL" sz="2400" dirty="0">
                <a:effectLst/>
              </a:rPr>
              <a:t/>
            </a:r>
            <a:br>
              <a:rPr lang="pl-PL" sz="2400" dirty="0">
                <a:effectLst/>
              </a:rPr>
            </a:br>
            <a:endParaRPr lang="pl-PL" sz="2400" dirty="0"/>
          </a:p>
        </p:txBody>
      </p:sp>
      <p:sp>
        <p:nvSpPr>
          <p:cNvPr id="3" name="Symbol zastępczy zawartości 2"/>
          <p:cNvSpPr>
            <a:spLocks noGrp="1"/>
          </p:cNvSpPr>
          <p:nvPr>
            <p:ph idx="1"/>
          </p:nvPr>
        </p:nvSpPr>
        <p:spPr>
          <a:xfrm>
            <a:off x="717637" y="1364392"/>
            <a:ext cx="9905998" cy="3124201"/>
          </a:xfrm>
        </p:spPr>
        <p:txBody>
          <a:bodyPr/>
          <a:lstStyle/>
          <a:p>
            <a:pPr marL="0" indent="0">
              <a:buNone/>
            </a:pPr>
            <a:r>
              <a:rPr lang="en-US" sz="1800" dirty="0">
                <a:effectLst/>
              </a:rPr>
              <a:t>From fighting skills, along with the development of warriors’ culture, martial arts matured into an educational systems.</a:t>
            </a:r>
            <a:endParaRPr lang="pl-PL" sz="1800" dirty="0">
              <a:effectLst/>
            </a:endParaRPr>
          </a:p>
          <a:p>
            <a:pPr lvl="0"/>
            <a:r>
              <a:rPr lang="en-US" sz="1800" dirty="0">
                <a:effectLst/>
              </a:rPr>
              <a:t>"Big Three of </a:t>
            </a:r>
            <a:r>
              <a:rPr lang="en-US" sz="1800" dirty="0" err="1">
                <a:effectLst/>
              </a:rPr>
              <a:t>Budo</a:t>
            </a:r>
            <a:r>
              <a:rPr lang="en-US" sz="1800" dirty="0">
                <a:effectLst/>
              </a:rPr>
              <a:t>" (J. Kano – </a:t>
            </a:r>
            <a:r>
              <a:rPr lang="en-US" sz="1800" i="1" dirty="0">
                <a:effectLst/>
              </a:rPr>
              <a:t>judo</a:t>
            </a:r>
            <a:r>
              <a:rPr lang="en-US" sz="1800" dirty="0">
                <a:effectLst/>
              </a:rPr>
              <a:t>, G. Funakoshi – </a:t>
            </a:r>
            <a:r>
              <a:rPr lang="en-US" sz="1800" i="1" dirty="0" err="1">
                <a:effectLst/>
              </a:rPr>
              <a:t>karatedo</a:t>
            </a:r>
            <a:r>
              <a:rPr lang="en-US" sz="1800" dirty="0">
                <a:effectLst/>
              </a:rPr>
              <a:t>, M. </a:t>
            </a:r>
            <a:r>
              <a:rPr lang="en-US" sz="1800" dirty="0" err="1">
                <a:effectLst/>
              </a:rPr>
              <a:t>Ueshiba</a:t>
            </a:r>
            <a:r>
              <a:rPr lang="en-US" sz="1800" dirty="0">
                <a:effectLst/>
              </a:rPr>
              <a:t> – </a:t>
            </a:r>
            <a:r>
              <a:rPr lang="en-US" sz="1800" i="1" dirty="0">
                <a:effectLst/>
              </a:rPr>
              <a:t>aikido</a:t>
            </a:r>
            <a:r>
              <a:rPr lang="en-US" sz="1800" dirty="0">
                <a:effectLst/>
              </a:rPr>
              <a:t>) and kendo masters</a:t>
            </a:r>
            <a:endParaRPr lang="pl-PL" sz="1800" dirty="0">
              <a:effectLst/>
            </a:endParaRPr>
          </a:p>
          <a:p>
            <a:pPr lvl="0"/>
            <a:r>
              <a:rPr lang="en-US" sz="1800" dirty="0">
                <a:effectLst/>
              </a:rPr>
              <a:t>higher goals and values ​​of the 'Warrior’s Pathway'</a:t>
            </a:r>
            <a:endParaRPr lang="pl-PL" sz="1800" dirty="0">
              <a:effectLst/>
            </a:endParaRPr>
          </a:p>
          <a:p>
            <a:pPr lvl="0"/>
            <a:r>
              <a:rPr lang="en-US" sz="1800" dirty="0">
                <a:effectLst/>
              </a:rPr>
              <a:t>changes in combat sports</a:t>
            </a:r>
            <a:endParaRPr lang="pl-PL" sz="1800" dirty="0">
              <a:effectLst/>
            </a:endParaRPr>
          </a:p>
          <a:p>
            <a:endParaRPr lang="pl-PL" dirty="0"/>
          </a:p>
        </p:txBody>
      </p:sp>
      <p:sp>
        <p:nvSpPr>
          <p:cNvPr id="4" name="pole tekstowe 3"/>
          <p:cNvSpPr txBox="1"/>
          <p:nvPr/>
        </p:nvSpPr>
        <p:spPr>
          <a:xfrm>
            <a:off x="717638" y="4044779"/>
            <a:ext cx="6160958" cy="1908215"/>
          </a:xfrm>
          <a:prstGeom prst="rect">
            <a:avLst/>
          </a:prstGeom>
          <a:noFill/>
        </p:spPr>
        <p:txBody>
          <a:bodyPr wrap="square" rtlCol="0">
            <a:spAutoFit/>
          </a:bodyPr>
          <a:lstStyle/>
          <a:p>
            <a:pPr fontAlgn="t"/>
            <a:r>
              <a:rPr lang="en-US" sz="24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II.3. A and </a:t>
            </a:r>
            <a:r>
              <a:rPr lang="en-US" sz="2400" b="1" cap="all" dirty="0" smtClean="0">
                <a:ln w="3175" cmpd="sng">
                  <a:noFill/>
                </a:ln>
                <a:gradFill flip="none" rotWithShape="1">
                  <a:gsLst>
                    <a:gs pos="0">
                      <a:schemeClr val="tx1"/>
                    </a:gs>
                    <a:gs pos="100000">
                      <a:schemeClr val="tx1">
                        <a:lumMod val="65000"/>
                      </a:schemeClr>
                    </a:gs>
                  </a:gsLst>
                  <a:lin ang="5580000" scaled="0"/>
                  <a:tileRect/>
                </a:gradFill>
                <a:latin typeface="+mj-lt"/>
                <a:ea typeface="+mj-ea"/>
                <a:cs typeface="+mj-cs"/>
              </a:rPr>
              <a:t>B</a:t>
            </a:r>
            <a:endParaRPr lang="pl-PL" sz="2400" b="1" cap="all" dirty="0" smtClean="0">
              <a:ln w="3175" cmpd="sng">
                <a:noFill/>
              </a:ln>
              <a:gradFill flip="none" rotWithShape="1">
                <a:gsLst>
                  <a:gs pos="0">
                    <a:schemeClr val="tx1"/>
                  </a:gs>
                  <a:gs pos="100000">
                    <a:schemeClr val="tx1">
                      <a:lumMod val="65000"/>
                    </a:schemeClr>
                  </a:gs>
                </a:gsLst>
                <a:lin ang="5580000" scaled="0"/>
                <a:tileRect/>
              </a:gradFill>
              <a:latin typeface="+mj-lt"/>
              <a:ea typeface="+mj-ea"/>
              <a:cs typeface="+mj-cs"/>
            </a:endParaRPr>
          </a:p>
          <a:p>
            <a:pPr fontAlgn="t"/>
            <a:r>
              <a:rPr lang="en-US"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Stage 3A. Imported message - incomplete knowledge - filling in missing parts </a:t>
            </a:r>
            <a:endParaRPr lang="pl-PL"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endParaRPr>
          </a:p>
          <a:p>
            <a:r>
              <a:rPr lang="en-GB" sz="2000" cap="small" dirty="0" smtClean="0">
                <a:gradFill flip="none" rotWithShape="1">
                  <a:gsLst>
                    <a:gs pos="0">
                      <a:schemeClr val="tx1"/>
                    </a:gs>
                    <a:gs pos="100000">
                      <a:schemeClr val="tx1">
                        <a:lumMod val="75000"/>
                      </a:schemeClr>
                    </a:gs>
                  </a:gsLst>
                  <a:lin ang="5580000" scaled="0"/>
                  <a:tileRect/>
                </a:gradFill>
              </a:rPr>
              <a:t>New </a:t>
            </a:r>
            <a:r>
              <a:rPr lang="en-GB" sz="2000" cap="small" dirty="0">
                <a:gradFill flip="none" rotWithShape="1">
                  <a:gsLst>
                    <a:gs pos="0">
                      <a:schemeClr val="tx1"/>
                    </a:gs>
                    <a:gs pos="100000">
                      <a:schemeClr val="tx1">
                        <a:lumMod val="75000"/>
                      </a:schemeClr>
                    </a:gs>
                  </a:gsLst>
                  <a:lin ang="5580000" scaled="0"/>
                  <a:tileRect/>
                </a:gradFill>
              </a:rPr>
              <a:t>eclectic schools and their </a:t>
            </a:r>
            <a:r>
              <a:rPr lang="en-US" sz="2000" cap="small" dirty="0">
                <a:gradFill flip="none" rotWithShape="1">
                  <a:gsLst>
                    <a:gs pos="0">
                      <a:schemeClr val="tx1"/>
                    </a:gs>
                    <a:gs pos="100000">
                      <a:schemeClr val="tx1">
                        <a:lumMod val="75000"/>
                      </a:schemeClr>
                    </a:gs>
                  </a:gsLst>
                  <a:lin ang="5580000" scaled="0"/>
                  <a:tileRect/>
                </a:gradFill>
              </a:rPr>
              <a:t>masters (self-proclaimed)</a:t>
            </a:r>
            <a:endParaRPr lang="pl-PL" sz="2000" cap="small" dirty="0">
              <a:gradFill flip="none" rotWithShape="1">
                <a:gsLst>
                  <a:gs pos="0">
                    <a:schemeClr val="tx1"/>
                  </a:gs>
                  <a:gs pos="100000">
                    <a:schemeClr val="tx1">
                      <a:lumMod val="75000"/>
                    </a:schemeClr>
                  </a:gs>
                </a:gsLst>
                <a:lin ang="5580000" scaled="0"/>
                <a:tileRect/>
              </a:gradFill>
            </a:endParaRPr>
          </a:p>
          <a:p>
            <a:endParaRPr lang="pl-PL" dirty="0"/>
          </a:p>
        </p:txBody>
      </p:sp>
      <p:pic>
        <p:nvPicPr>
          <p:cNvPr id="5" name="Obraz 4" descr="C:\Users\SONY\Documents\Katori\iai2[1].jpg"/>
          <p:cNvPicPr/>
          <p:nvPr/>
        </p:nvPicPr>
        <p:blipFill>
          <a:blip r:embed="rId3" cstate="print"/>
          <a:srcRect/>
          <a:stretch>
            <a:fillRect/>
          </a:stretch>
        </p:blipFill>
        <p:spPr bwMode="auto">
          <a:xfrm>
            <a:off x="7185582" y="3770161"/>
            <a:ext cx="3686175" cy="2457450"/>
          </a:xfrm>
          <a:prstGeom prst="rect">
            <a:avLst/>
          </a:prstGeom>
          <a:ln>
            <a:noFill/>
          </a:ln>
          <a:effectLst>
            <a:softEdge rad="112500"/>
          </a:effectLst>
        </p:spPr>
      </p:pic>
    </p:spTree>
    <p:extLst>
      <p:ext uri="{BB962C8B-B14F-4D97-AF65-F5344CB8AC3E}">
        <p14:creationId xmlns="" xmlns:p14="http://schemas.microsoft.com/office/powerpoint/2010/main" val="15563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672" y="304800"/>
            <a:ext cx="9905998" cy="1905000"/>
          </a:xfrm>
        </p:spPr>
        <p:txBody>
          <a:bodyPr>
            <a:normAutofit/>
          </a:bodyPr>
          <a:lstStyle/>
          <a:p>
            <a:r>
              <a:rPr lang="en-US" sz="2400" b="1" dirty="0">
                <a:effectLst/>
              </a:rPr>
              <a:t>Stage 3B. Other changes and their causes</a:t>
            </a:r>
            <a:r>
              <a:rPr lang="pl-PL" sz="2400" dirty="0">
                <a:effectLst/>
              </a:rPr>
              <a:t/>
            </a:r>
            <a:br>
              <a:rPr lang="pl-PL" sz="2400" dirty="0">
                <a:effectLst/>
              </a:rPr>
            </a:br>
            <a:endParaRPr lang="pl-PL" sz="2400" dirty="0"/>
          </a:p>
        </p:txBody>
      </p:sp>
      <p:sp>
        <p:nvSpPr>
          <p:cNvPr id="3" name="Symbol zastępczy zawartości 2"/>
          <p:cNvSpPr>
            <a:spLocks noGrp="1"/>
          </p:cNvSpPr>
          <p:nvPr>
            <p:ph idx="1"/>
          </p:nvPr>
        </p:nvSpPr>
        <p:spPr>
          <a:xfrm>
            <a:off x="457672" y="1513702"/>
            <a:ext cx="9905998" cy="3124201"/>
          </a:xfrm>
        </p:spPr>
        <p:txBody>
          <a:bodyPr/>
          <a:lstStyle/>
          <a:p>
            <a:r>
              <a:rPr lang="en-US" dirty="0">
                <a:effectLst/>
              </a:rPr>
              <a:t>Combat systems had an eclectic form from the beginning</a:t>
            </a:r>
            <a:r>
              <a:rPr lang="en-US" dirty="0" smtClean="0">
                <a:effectLst/>
              </a:rPr>
              <a:t>.</a:t>
            </a:r>
            <a:r>
              <a:rPr lang="en-US" dirty="0">
                <a:effectLst/>
              </a:rPr>
              <a:t> </a:t>
            </a:r>
            <a:endParaRPr lang="pl-PL" dirty="0">
              <a:effectLst/>
            </a:endParaRPr>
          </a:p>
          <a:p>
            <a:r>
              <a:rPr lang="en-US" dirty="0">
                <a:effectLst/>
              </a:rPr>
              <a:t>Bruce Lee and his </a:t>
            </a:r>
            <a:r>
              <a:rPr lang="en-US" dirty="0" smtClean="0">
                <a:effectLst/>
              </a:rPr>
              <a:t>revolution</a:t>
            </a:r>
            <a:endParaRPr lang="pl-PL" dirty="0">
              <a:effectLst/>
            </a:endParaRPr>
          </a:p>
          <a:p>
            <a:r>
              <a:rPr lang="en-US" dirty="0">
                <a:effectLst/>
              </a:rPr>
              <a:t>Modification, modernization, westernization - not always extorted incomplete knowledge.</a:t>
            </a:r>
            <a:endParaRPr lang="pl-PL" dirty="0">
              <a:effectLst/>
            </a:endParaRPr>
          </a:p>
          <a:p>
            <a:endParaRPr lang="pl-PL" dirty="0"/>
          </a:p>
        </p:txBody>
      </p:sp>
      <p:pic>
        <p:nvPicPr>
          <p:cNvPr id="4" name="Obraz 3" descr="BRUCE1"/>
          <p:cNvPicPr/>
          <p:nvPr/>
        </p:nvPicPr>
        <p:blipFill>
          <a:blip r:embed="rId3" cstate="print"/>
          <a:srcRect/>
          <a:stretch>
            <a:fillRect/>
          </a:stretch>
        </p:blipFill>
        <p:spPr bwMode="auto">
          <a:xfrm>
            <a:off x="3684631" y="3586343"/>
            <a:ext cx="1428750" cy="2865120"/>
          </a:xfrm>
          <a:prstGeom prst="rect">
            <a:avLst/>
          </a:prstGeom>
          <a:ln>
            <a:noFill/>
          </a:ln>
          <a:effectLst>
            <a:outerShdw blurRad="292100" dist="139700" dir="2700000" algn="tl" rotWithShape="0">
              <a:srgbClr val="333333">
                <a:alpha val="65000"/>
              </a:srgbClr>
            </a:outerShdw>
          </a:effectLst>
        </p:spPr>
      </p:pic>
      <p:pic>
        <p:nvPicPr>
          <p:cNvPr id="5" name="Obraz 4" descr="C:\Users\SONY\Desktop\obóz XX\obóz nad morzem 2012 136.jpg"/>
          <p:cNvPicPr/>
          <p:nvPr/>
        </p:nvPicPr>
        <p:blipFill>
          <a:blip r:embed="rId4" cstate="print"/>
          <a:srcRect/>
          <a:stretch>
            <a:fillRect/>
          </a:stretch>
        </p:blipFill>
        <p:spPr bwMode="auto">
          <a:xfrm>
            <a:off x="5335072" y="3586344"/>
            <a:ext cx="3635933" cy="2865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9379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3575" y="189470"/>
            <a:ext cx="9905998" cy="1905000"/>
          </a:xfrm>
        </p:spPr>
        <p:txBody>
          <a:bodyPr>
            <a:normAutofit/>
          </a:bodyPr>
          <a:lstStyle/>
          <a:p>
            <a:r>
              <a:rPr lang="pl-PL" sz="2400" b="1" smtClean="0">
                <a:effectLst/>
              </a:rPr>
              <a:t>III. </a:t>
            </a:r>
            <a:r>
              <a:rPr lang="en-GB" sz="2400" b="1" smtClean="0">
                <a:effectLst/>
              </a:rPr>
              <a:t>Martial arts and theatre, dance and film</a:t>
            </a:r>
            <a:endParaRPr lang="pl-PL" sz="2400" dirty="0"/>
          </a:p>
        </p:txBody>
      </p:sp>
      <p:sp>
        <p:nvSpPr>
          <p:cNvPr id="3" name="Symbol zastępczy zawartości 2"/>
          <p:cNvSpPr>
            <a:spLocks noGrp="1"/>
          </p:cNvSpPr>
          <p:nvPr>
            <p:ph idx="1"/>
          </p:nvPr>
        </p:nvSpPr>
        <p:spPr>
          <a:xfrm>
            <a:off x="523575" y="1719648"/>
            <a:ext cx="7879020" cy="3742038"/>
          </a:xfrm>
        </p:spPr>
        <p:txBody>
          <a:bodyPr>
            <a:normAutofit fontScale="70000" lnSpcReduction="20000"/>
          </a:bodyPr>
          <a:lstStyle/>
          <a:p>
            <a:pPr lvl="0"/>
            <a:r>
              <a:rPr lang="en-US" dirty="0">
                <a:effectLst/>
              </a:rPr>
              <a:t>connections between theater and martial arts in West Sumatra [</a:t>
            </a:r>
            <a:r>
              <a:rPr lang="en-US" dirty="0" err="1">
                <a:effectLst/>
              </a:rPr>
              <a:t>Pauka</a:t>
            </a:r>
            <a:r>
              <a:rPr lang="en-US" dirty="0">
                <a:effectLst/>
              </a:rPr>
              <a:t> 1998]</a:t>
            </a:r>
            <a:endParaRPr lang="pl-PL" dirty="0">
              <a:effectLst/>
            </a:endParaRPr>
          </a:p>
          <a:p>
            <a:pPr lvl="0"/>
            <a:r>
              <a:rPr lang="en-US" dirty="0">
                <a:effectLst/>
              </a:rPr>
              <a:t>on general connections of martial arts with</a:t>
            </a:r>
            <a:r>
              <a:rPr lang="en-US" i="1" dirty="0">
                <a:effectLst/>
              </a:rPr>
              <a:t> </a:t>
            </a:r>
            <a:r>
              <a:rPr lang="en-US" dirty="0">
                <a:effectLst/>
              </a:rPr>
              <a:t>cinema and dance [Anderson 2001]</a:t>
            </a:r>
            <a:endParaRPr lang="pl-PL" dirty="0">
              <a:effectLst/>
            </a:endParaRPr>
          </a:p>
          <a:p>
            <a:pPr lvl="0"/>
            <a:r>
              <a:rPr lang="en-US" i="1" dirty="0">
                <a:effectLst/>
              </a:rPr>
              <a:t>A way of an actor vs. a way of a warrior</a:t>
            </a:r>
            <a:r>
              <a:rPr lang="en-US" dirty="0">
                <a:effectLst/>
              </a:rPr>
              <a:t> – a scientific session organized in </a:t>
            </a:r>
            <a:r>
              <a:rPr lang="en-US" dirty="0" err="1">
                <a:effectLst/>
              </a:rPr>
              <a:t>Łódź</a:t>
            </a:r>
            <a:r>
              <a:rPr lang="en-US" dirty="0">
                <a:effectLst/>
              </a:rPr>
              <a:t> (Poland), 4-5 of April, 2003.</a:t>
            </a:r>
            <a:endParaRPr lang="pl-PL" dirty="0">
              <a:effectLst/>
            </a:endParaRPr>
          </a:p>
          <a:p>
            <a:pPr marL="0" indent="0">
              <a:buNone/>
            </a:pPr>
            <a:r>
              <a:rPr lang="en-US" b="1" dirty="0">
                <a:effectLst/>
              </a:rPr>
              <a:t>Similarly to the theatre, </a:t>
            </a:r>
            <a:r>
              <a:rPr lang="en-US" dirty="0">
                <a:effectLst/>
              </a:rPr>
              <a:t>Far-Eastern martial arts originate from (or they reflect strong connection with) magic and religious rituals. </a:t>
            </a:r>
            <a:endParaRPr lang="pl-PL" dirty="0">
              <a:effectLst/>
            </a:endParaRPr>
          </a:p>
          <a:p>
            <a:pPr marL="0" indent="0">
              <a:buNone/>
            </a:pPr>
            <a:r>
              <a:rPr lang="en-US" dirty="0">
                <a:effectLst/>
              </a:rPr>
              <a:t>It is possible to formulate here the chain of connections: </a:t>
            </a:r>
            <a:r>
              <a:rPr lang="en-US" b="1" dirty="0">
                <a:effectLst/>
              </a:rPr>
              <a:t>magic – ritual – dance – theatre, and, further – the cinema and film</a:t>
            </a:r>
            <a:r>
              <a:rPr lang="en-US" dirty="0">
                <a:effectLst/>
              </a:rPr>
              <a:t>.</a:t>
            </a:r>
            <a:endParaRPr lang="pl-PL" dirty="0">
              <a:effectLst/>
            </a:endParaRPr>
          </a:p>
          <a:p>
            <a:pPr marL="0" indent="0">
              <a:buNone/>
            </a:pPr>
            <a:r>
              <a:rPr lang="en-US" dirty="0" err="1">
                <a:effectLst/>
              </a:rPr>
              <a:t>Tokarski</a:t>
            </a:r>
            <a:r>
              <a:rPr lang="en-US" dirty="0">
                <a:effectLst/>
              </a:rPr>
              <a:t> wrote also about the myth of Bruce Lee – “a kung-</a:t>
            </a:r>
            <a:r>
              <a:rPr lang="en-US" dirty="0" err="1">
                <a:effectLst/>
              </a:rPr>
              <a:t>fu</a:t>
            </a:r>
            <a:r>
              <a:rPr lang="en-US" dirty="0">
                <a:effectLst/>
              </a:rPr>
              <a:t> poet” who underwent a metamorphosis from a punk to a monk; from a strong fist lover to a seeker after the eastern way of </a:t>
            </a:r>
            <a:r>
              <a:rPr lang="en-US" dirty="0" err="1">
                <a:effectLst/>
              </a:rPr>
              <a:t>ascetism</a:t>
            </a:r>
            <a:r>
              <a:rPr lang="en-US" dirty="0">
                <a:effectLst/>
              </a:rPr>
              <a:t> [</a:t>
            </a:r>
            <a:r>
              <a:rPr lang="en-US" dirty="0" err="1">
                <a:effectLst/>
              </a:rPr>
              <a:t>Tokarski</a:t>
            </a:r>
            <a:r>
              <a:rPr lang="en-US" dirty="0">
                <a:effectLst/>
              </a:rPr>
              <a:t> 1989</a:t>
            </a:r>
            <a:r>
              <a:rPr lang="en-US" dirty="0" smtClean="0">
                <a:effectLst/>
              </a:rPr>
              <a:t>].</a:t>
            </a:r>
            <a:endParaRPr lang="pl-PL" dirty="0">
              <a:effectLst/>
            </a:endParaRPr>
          </a:p>
          <a:p>
            <a:pPr marL="0" indent="0">
              <a:buNone/>
            </a:pPr>
            <a:r>
              <a:rPr lang="en-US" b="1" dirty="0">
                <a:effectLst/>
              </a:rPr>
              <a:t>Archetypical heroes</a:t>
            </a:r>
            <a:r>
              <a:rPr lang="en-US" dirty="0">
                <a:effectLst/>
              </a:rPr>
              <a:t> in the </a:t>
            </a:r>
            <a:r>
              <a:rPr lang="en-US" b="1" dirty="0">
                <a:effectLst/>
              </a:rPr>
              <a:t>martial arts film</a:t>
            </a:r>
            <a:endParaRPr lang="pl-PL" dirty="0">
              <a:effectLst/>
            </a:endParaRPr>
          </a:p>
          <a:p>
            <a:pPr marL="0" indent="0">
              <a:buNone/>
            </a:pPr>
            <a:r>
              <a:rPr lang="en-US" dirty="0">
                <a:effectLst/>
              </a:rPr>
              <a:t>Actor of the ancient Japanese </a:t>
            </a:r>
            <a:r>
              <a:rPr lang="en-US" b="1" dirty="0">
                <a:effectLst/>
              </a:rPr>
              <a:t>‘no’ theatre</a:t>
            </a:r>
            <a:r>
              <a:rPr lang="en-US" dirty="0">
                <a:effectLst/>
              </a:rPr>
              <a:t> is shown on the cover of “</a:t>
            </a:r>
            <a:r>
              <a:rPr lang="en-US" dirty="0" err="1">
                <a:effectLst/>
              </a:rPr>
              <a:t>Ido</a:t>
            </a:r>
            <a:r>
              <a:rPr lang="en-US" dirty="0">
                <a:effectLst/>
              </a:rPr>
              <a:t> Movement for Culture”.</a:t>
            </a:r>
            <a:endParaRPr lang="pl-PL" dirty="0">
              <a:effectLst/>
            </a:endParaRPr>
          </a:p>
        </p:txBody>
      </p:sp>
      <p:pic>
        <p:nvPicPr>
          <p:cNvPr id="4" name="Obraz 3" descr="ido13"/>
          <p:cNvPicPr/>
          <p:nvPr/>
        </p:nvPicPr>
        <p:blipFill>
          <a:blip r:embed="rId3" cstate="print"/>
          <a:srcRect/>
          <a:stretch>
            <a:fillRect/>
          </a:stretch>
        </p:blipFill>
        <p:spPr bwMode="auto">
          <a:xfrm>
            <a:off x="8881420" y="1799967"/>
            <a:ext cx="2667000"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88082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764" y="403654"/>
            <a:ext cx="9905998" cy="1905000"/>
          </a:xfrm>
        </p:spPr>
        <p:txBody>
          <a:bodyPr/>
          <a:lstStyle/>
          <a:p>
            <a:pPr lvl="0"/>
            <a:r>
              <a:rPr lang="pl-PL" b="1" dirty="0" smtClean="0">
                <a:effectLst/>
              </a:rPr>
              <a:t>IV. </a:t>
            </a:r>
            <a:r>
              <a:rPr lang="en-GB" b="1" dirty="0" smtClean="0">
                <a:effectLst/>
              </a:rPr>
              <a:t>Martial </a:t>
            </a:r>
            <a:r>
              <a:rPr lang="en-GB" b="1" dirty="0">
                <a:effectLst/>
              </a:rPr>
              <a:t>arts and religions or ideologies</a:t>
            </a:r>
            <a:r>
              <a:rPr lang="pl-PL" dirty="0">
                <a:effectLst/>
              </a:rPr>
              <a:t/>
            </a:r>
            <a:br>
              <a:rPr lang="pl-PL" dirty="0">
                <a:effectLst/>
              </a:rPr>
            </a:br>
            <a:endParaRPr lang="pl-PL" dirty="0"/>
          </a:p>
        </p:txBody>
      </p:sp>
      <p:sp>
        <p:nvSpPr>
          <p:cNvPr id="3" name="Symbol zastępczy zawartości 2"/>
          <p:cNvSpPr>
            <a:spLocks noGrp="1"/>
          </p:cNvSpPr>
          <p:nvPr>
            <p:ph idx="1"/>
          </p:nvPr>
        </p:nvSpPr>
        <p:spPr>
          <a:xfrm>
            <a:off x="736085" y="1999735"/>
            <a:ext cx="5424145" cy="3124201"/>
          </a:xfrm>
        </p:spPr>
        <p:txBody>
          <a:bodyPr>
            <a:normAutofit fontScale="85000" lnSpcReduction="20000"/>
          </a:bodyPr>
          <a:lstStyle/>
          <a:p>
            <a:pPr marL="0" indent="0">
              <a:buNone/>
            </a:pPr>
            <a:r>
              <a:rPr lang="en-GB" dirty="0">
                <a:effectLst/>
              </a:rPr>
              <a:t>Martial arts and religions (not only </a:t>
            </a:r>
            <a:r>
              <a:rPr lang="en-US" dirty="0">
                <a:effectLst/>
              </a:rPr>
              <a:t>Buddhism in origin)</a:t>
            </a:r>
            <a:endParaRPr lang="pl-PL" dirty="0">
              <a:effectLst/>
            </a:endParaRPr>
          </a:p>
          <a:p>
            <a:pPr marL="0" indent="0">
              <a:buNone/>
            </a:pPr>
            <a:r>
              <a:rPr lang="en-US" dirty="0">
                <a:effectLst/>
              </a:rPr>
              <a:t>Shaolin temple, </a:t>
            </a:r>
            <a:r>
              <a:rPr lang="en-US" dirty="0" err="1">
                <a:effectLst/>
              </a:rPr>
              <a:t>Taoistic</a:t>
            </a:r>
            <a:r>
              <a:rPr lang="en-US" dirty="0">
                <a:effectLst/>
              </a:rPr>
              <a:t> and Shinto shrines, other</a:t>
            </a:r>
            <a:endParaRPr lang="pl-PL" dirty="0">
              <a:effectLst/>
            </a:endParaRPr>
          </a:p>
          <a:p>
            <a:pPr marL="0" indent="0">
              <a:buNone/>
            </a:pPr>
            <a:r>
              <a:rPr lang="en-GB" dirty="0" err="1">
                <a:effectLst/>
              </a:rPr>
              <a:t>Budo</a:t>
            </a:r>
            <a:r>
              <a:rPr lang="en-GB" dirty="0">
                <a:effectLst/>
              </a:rPr>
              <a:t> and Japanese </a:t>
            </a:r>
            <a:r>
              <a:rPr lang="en-US" dirty="0">
                <a:effectLst/>
              </a:rPr>
              <a:t>chauvinistic ideology (II world war)</a:t>
            </a:r>
            <a:endParaRPr lang="pl-PL" dirty="0">
              <a:effectLst/>
            </a:endParaRPr>
          </a:p>
          <a:p>
            <a:pPr marL="0" indent="0">
              <a:buNone/>
            </a:pPr>
            <a:r>
              <a:rPr lang="en-US" dirty="0">
                <a:effectLst/>
              </a:rPr>
              <a:t> </a:t>
            </a:r>
            <a:endParaRPr lang="pl-PL" dirty="0">
              <a:effectLst/>
            </a:endParaRPr>
          </a:p>
          <a:p>
            <a:pPr marL="0" indent="0">
              <a:buNone/>
            </a:pPr>
            <a:r>
              <a:rPr lang="en-US" dirty="0" err="1" smtClean="0">
                <a:effectLst/>
              </a:rPr>
              <a:t>Ideologisation</a:t>
            </a:r>
            <a:r>
              <a:rPr lang="en-US" dirty="0" smtClean="0">
                <a:effectLst/>
              </a:rPr>
              <a:t> </a:t>
            </a:r>
            <a:r>
              <a:rPr lang="en-US" dirty="0">
                <a:effectLst/>
              </a:rPr>
              <a:t>today: </a:t>
            </a:r>
            <a:r>
              <a:rPr lang="en-US" dirty="0" err="1">
                <a:effectLst/>
              </a:rPr>
              <a:t>ekologism</a:t>
            </a:r>
            <a:r>
              <a:rPr lang="en-US" dirty="0">
                <a:effectLst/>
              </a:rPr>
              <a:t> [Brown, Jennings, Sparkes 2014], amorphous, eclectic New Age movement [Dole, </a:t>
            </a:r>
            <a:r>
              <a:rPr lang="en-US" dirty="0" err="1">
                <a:effectLst/>
              </a:rPr>
              <a:t>Langone</a:t>
            </a:r>
            <a:r>
              <a:rPr lang="en-US" dirty="0">
                <a:effectLst/>
              </a:rPr>
              <a:t>, </a:t>
            </a:r>
            <a:r>
              <a:rPr lang="en-US" dirty="0" err="1">
                <a:effectLst/>
              </a:rPr>
              <a:t>Eichel</a:t>
            </a:r>
            <a:r>
              <a:rPr lang="en-US" dirty="0">
                <a:effectLst/>
              </a:rPr>
              <a:t> 1990; </a:t>
            </a:r>
            <a:r>
              <a:rPr lang="en-US" dirty="0" err="1">
                <a:effectLst/>
              </a:rPr>
              <a:t>Hanegraaf</a:t>
            </a:r>
            <a:r>
              <a:rPr lang="en-US" dirty="0">
                <a:effectLst/>
              </a:rPr>
              <a:t> 1996; </a:t>
            </a:r>
            <a:r>
              <a:rPr lang="en-US" dirty="0" err="1">
                <a:effectLst/>
              </a:rPr>
              <a:t>Heelas</a:t>
            </a:r>
            <a:r>
              <a:rPr lang="en-US" dirty="0">
                <a:effectLst/>
              </a:rPr>
              <a:t> 1996; Jennings, Brown, Sparkes 2010], etc. …</a:t>
            </a:r>
            <a:endParaRPr lang="pl-PL" dirty="0">
              <a:effectLst/>
            </a:endParaRPr>
          </a:p>
          <a:p>
            <a:endParaRPr lang="pl-PL" dirty="0"/>
          </a:p>
        </p:txBody>
      </p:sp>
      <p:pic>
        <p:nvPicPr>
          <p:cNvPr id="4" name="Obraz 3" descr="[01]shao.jpg"/>
          <p:cNvPicPr/>
          <p:nvPr/>
        </p:nvPicPr>
        <p:blipFill>
          <a:blip r:embed="rId3" cstate="print"/>
          <a:stretch>
            <a:fillRect/>
          </a:stretch>
        </p:blipFill>
        <p:spPr bwMode="auto">
          <a:xfrm>
            <a:off x="6331551" y="1810264"/>
            <a:ext cx="2609850" cy="3685540"/>
          </a:xfrm>
          <a:prstGeom prst="rect">
            <a:avLst/>
          </a:prstGeom>
          <a:noFill/>
          <a:ln w="9525">
            <a:noFill/>
            <a:miter lim="800000"/>
            <a:headEnd/>
            <a:tailEnd/>
          </a:ln>
          <a:effectLst>
            <a:softEdge rad="112500"/>
          </a:effectLst>
        </p:spPr>
      </p:pic>
      <p:pic>
        <p:nvPicPr>
          <p:cNvPr id="5" name="Obraz 4" descr="[02]mur.JPG"/>
          <p:cNvPicPr/>
          <p:nvPr/>
        </p:nvPicPr>
        <p:blipFill>
          <a:blip r:embed="rId4" cstate="print"/>
          <a:stretch>
            <a:fillRect/>
          </a:stretch>
        </p:blipFill>
        <p:spPr>
          <a:xfrm>
            <a:off x="9122974" y="1810265"/>
            <a:ext cx="2525329" cy="3685540"/>
          </a:xfrm>
          <a:prstGeom prst="rect">
            <a:avLst/>
          </a:prstGeom>
          <a:ln>
            <a:noFill/>
          </a:ln>
          <a:effectLst>
            <a:softEdge rad="112500"/>
          </a:effectLst>
        </p:spPr>
      </p:pic>
    </p:spTree>
    <p:extLst>
      <p:ext uri="{BB962C8B-B14F-4D97-AF65-F5344CB8AC3E}">
        <p14:creationId xmlns="" xmlns:p14="http://schemas.microsoft.com/office/powerpoint/2010/main" val="1192765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672" y="22652"/>
            <a:ext cx="9905998" cy="1905000"/>
          </a:xfrm>
        </p:spPr>
        <p:txBody>
          <a:bodyPr>
            <a:normAutofit/>
          </a:bodyPr>
          <a:lstStyle/>
          <a:p>
            <a:pPr lvl="0"/>
            <a:r>
              <a:rPr lang="pl-PL" sz="2000" b="1" dirty="0" smtClean="0">
                <a:effectLst/>
              </a:rPr>
              <a:t>V.</a:t>
            </a:r>
            <a:r>
              <a:rPr lang="en-GB" sz="2000" b="1" dirty="0" smtClean="0">
                <a:effectLst/>
              </a:rPr>
              <a:t>Psychological</a:t>
            </a:r>
            <a:r>
              <a:rPr lang="en-GB" sz="2000" b="1" dirty="0">
                <a:effectLst/>
              </a:rPr>
              <a:t>, cultural-sociological, and educational aspects</a:t>
            </a:r>
            <a:r>
              <a:rPr lang="pl-PL" sz="2000" dirty="0">
                <a:effectLst/>
              </a:rPr>
              <a:t/>
            </a:r>
            <a:br>
              <a:rPr lang="pl-PL" sz="2000" dirty="0">
                <a:effectLst/>
              </a:rPr>
            </a:br>
            <a:endParaRPr lang="pl-PL" sz="2000" dirty="0"/>
          </a:p>
        </p:txBody>
      </p:sp>
      <p:sp>
        <p:nvSpPr>
          <p:cNvPr id="3" name="Symbol zastępczy zawartości 2"/>
          <p:cNvSpPr>
            <a:spLocks noGrp="1"/>
          </p:cNvSpPr>
          <p:nvPr>
            <p:ph idx="1"/>
          </p:nvPr>
        </p:nvSpPr>
        <p:spPr>
          <a:xfrm>
            <a:off x="523575" y="1200663"/>
            <a:ext cx="9905998" cy="3124201"/>
          </a:xfrm>
        </p:spPr>
        <p:txBody>
          <a:bodyPr>
            <a:normAutofit fontScale="85000" lnSpcReduction="20000"/>
          </a:bodyPr>
          <a:lstStyle/>
          <a:p>
            <a:pPr marL="0" indent="0">
              <a:buNone/>
            </a:pPr>
            <a:r>
              <a:rPr lang="en-GB" dirty="0">
                <a:effectLst/>
              </a:rPr>
              <a:t>The </a:t>
            </a:r>
            <a:r>
              <a:rPr lang="en-GB" b="1" dirty="0">
                <a:effectLst/>
              </a:rPr>
              <a:t>pedagogy of martial arts </a:t>
            </a:r>
            <a:r>
              <a:rPr lang="en-GB" dirty="0">
                <a:effectLst/>
              </a:rPr>
              <a:t>is an application of their philosophy or theory.</a:t>
            </a:r>
            <a:endParaRPr lang="pl-PL" dirty="0">
              <a:effectLst/>
            </a:endParaRPr>
          </a:p>
          <a:p>
            <a:pPr marL="0" indent="0">
              <a:buNone/>
            </a:pPr>
            <a:r>
              <a:rPr lang="en-GB" dirty="0">
                <a:effectLst/>
              </a:rPr>
              <a:t>Dr </a:t>
            </a:r>
            <a:r>
              <a:rPr lang="en-GB" dirty="0" err="1">
                <a:effectLst/>
              </a:rPr>
              <a:t>Jigorō</a:t>
            </a:r>
            <a:r>
              <a:rPr lang="en-GB" dirty="0">
                <a:effectLst/>
              </a:rPr>
              <a:t> </a:t>
            </a:r>
            <a:r>
              <a:rPr lang="en-GB" dirty="0" err="1">
                <a:effectLst/>
              </a:rPr>
              <a:t>Kanō</a:t>
            </a:r>
            <a:r>
              <a:rPr lang="en-GB" dirty="0">
                <a:effectLst/>
              </a:rPr>
              <a:t> was one of the first, </a:t>
            </a:r>
            <a:r>
              <a:rPr lang="en-GB" dirty="0" smtClean="0">
                <a:effectLst/>
              </a:rPr>
              <a:t>…</a:t>
            </a:r>
            <a:endParaRPr lang="pl-PL" dirty="0">
              <a:effectLst/>
            </a:endParaRPr>
          </a:p>
          <a:p>
            <a:pPr marL="0" indent="0">
              <a:buNone/>
            </a:pPr>
            <a:r>
              <a:rPr lang="de-DE" b="1" i="1" dirty="0">
                <a:effectLst/>
              </a:rPr>
              <a:t>Taekwondo im Westen. Interviews und Beiträge zum kulturellen Schlagabtausch</a:t>
            </a:r>
            <a:r>
              <a:rPr lang="de-DE" b="1" dirty="0">
                <a:effectLst/>
              </a:rPr>
              <a:t> </a:t>
            </a:r>
            <a:r>
              <a:rPr lang="de-DE" dirty="0">
                <a:effectLst/>
              </a:rPr>
              <a:t>[Hartl, Faber, </a:t>
            </a:r>
            <a:r>
              <a:rPr lang="de-DE" dirty="0" err="1">
                <a:effectLst/>
              </a:rPr>
              <a:t>Bögle</a:t>
            </a:r>
            <a:r>
              <a:rPr lang="de-DE" dirty="0">
                <a:effectLst/>
              </a:rPr>
              <a:t> 1989] </a:t>
            </a:r>
            <a:endParaRPr lang="pl-PL" dirty="0">
              <a:effectLst/>
            </a:endParaRPr>
          </a:p>
          <a:p>
            <a:pPr marL="0" indent="0">
              <a:buNone/>
            </a:pPr>
            <a:r>
              <a:rPr lang="de-DE" dirty="0">
                <a:effectLst/>
              </a:rPr>
              <a:t>USA – J. </a:t>
            </a:r>
            <a:r>
              <a:rPr lang="de-DE" dirty="0" err="1">
                <a:effectLst/>
              </a:rPr>
              <a:t>Donohue</a:t>
            </a:r>
            <a:r>
              <a:rPr lang="de-DE" dirty="0">
                <a:effectLst/>
              </a:rPr>
              <a:t>; M. Kennedy; B.P. </a:t>
            </a:r>
            <a:r>
              <a:rPr lang="de-DE" dirty="0" err="1">
                <a:effectLst/>
              </a:rPr>
              <a:t>Skott</a:t>
            </a:r>
            <a:r>
              <a:rPr lang="de-DE" dirty="0">
                <a:effectLst/>
              </a:rPr>
              <a:t> </a:t>
            </a:r>
            <a:endParaRPr lang="pl-PL" dirty="0">
              <a:effectLst/>
            </a:endParaRPr>
          </a:p>
          <a:p>
            <a:pPr marL="0" indent="0">
              <a:buNone/>
            </a:pPr>
            <a:r>
              <a:rPr lang="en-US" dirty="0" err="1">
                <a:effectLst/>
              </a:rPr>
              <a:t>Holandia</a:t>
            </a:r>
            <a:r>
              <a:rPr lang="en-US" dirty="0">
                <a:effectLst/>
              </a:rPr>
              <a:t> – </a:t>
            </a:r>
            <a:r>
              <a:rPr lang="en-US" dirty="0" err="1">
                <a:effectLst/>
              </a:rPr>
              <a:t>Ragna</a:t>
            </a:r>
            <a:r>
              <a:rPr lang="en-US" dirty="0">
                <a:effectLst/>
              </a:rPr>
              <a:t> Zeiss – </a:t>
            </a:r>
            <a:r>
              <a:rPr lang="en-US" i="1" dirty="0">
                <a:effectLst/>
              </a:rPr>
              <a:t>Sociology of Martial Arts</a:t>
            </a:r>
            <a:r>
              <a:rPr lang="en-US" dirty="0">
                <a:effectLst/>
              </a:rPr>
              <a:t> </a:t>
            </a:r>
            <a:endParaRPr lang="pl-PL" dirty="0">
              <a:effectLst/>
            </a:endParaRPr>
          </a:p>
          <a:p>
            <a:pPr marL="0" indent="0">
              <a:buNone/>
            </a:pPr>
            <a:r>
              <a:rPr lang="en-GB" dirty="0">
                <a:effectLst/>
              </a:rPr>
              <a:t>The </a:t>
            </a:r>
            <a:r>
              <a:rPr lang="en-GB" b="1" dirty="0">
                <a:effectLst/>
              </a:rPr>
              <a:t>sociology of martial arts</a:t>
            </a:r>
            <a:r>
              <a:rPr lang="en-GB" dirty="0">
                <a:effectLst/>
              </a:rPr>
              <a:t> as a separate sociological </a:t>
            </a:r>
            <a:r>
              <a:rPr lang="en-GB" dirty="0" err="1">
                <a:effectLst/>
              </a:rPr>
              <a:t>subdiscipline</a:t>
            </a:r>
            <a:r>
              <a:rPr lang="en-GB" dirty="0">
                <a:effectLst/>
              </a:rPr>
              <a:t> [Cynarski 2012a; Sanchez-Garcia, Spencer 2013</a:t>
            </a:r>
            <a:r>
              <a:rPr lang="en-GB" dirty="0" smtClean="0">
                <a:effectLst/>
              </a:rPr>
              <a:t>].</a:t>
            </a:r>
            <a:endParaRPr lang="pl-PL" dirty="0">
              <a:effectLst/>
            </a:endParaRPr>
          </a:p>
          <a:p>
            <a:pPr marL="0" indent="0">
              <a:buNone/>
            </a:pPr>
            <a:r>
              <a:rPr lang="en-GB" dirty="0">
                <a:effectLst/>
              </a:rPr>
              <a:t>Research from psychological perspective ... [</a:t>
            </a:r>
            <a:r>
              <a:rPr lang="en-US" dirty="0">
                <a:effectLst/>
              </a:rPr>
              <a:t>Mercer 2011; </a:t>
            </a:r>
            <a:r>
              <a:rPr lang="en-US" dirty="0" err="1">
                <a:effectLst/>
              </a:rPr>
              <a:t>Strayhorn</a:t>
            </a:r>
            <a:r>
              <a:rPr lang="en-US" dirty="0">
                <a:effectLst/>
              </a:rPr>
              <a:t>, </a:t>
            </a:r>
            <a:r>
              <a:rPr lang="en-US" dirty="0" err="1">
                <a:effectLst/>
              </a:rPr>
              <a:t>Strayhorn</a:t>
            </a:r>
            <a:r>
              <a:rPr lang="en-US" dirty="0">
                <a:effectLst/>
              </a:rPr>
              <a:t> 2011; </a:t>
            </a:r>
            <a:r>
              <a:rPr lang="en-US" dirty="0" err="1">
                <a:effectLst/>
              </a:rPr>
              <a:t>Vit</a:t>
            </a:r>
            <a:r>
              <a:rPr lang="en-US" dirty="0">
                <a:effectLst/>
              </a:rPr>
              <a:t>, </a:t>
            </a:r>
            <a:r>
              <a:rPr lang="en-US" dirty="0" err="1">
                <a:effectLst/>
              </a:rPr>
              <a:t>Reguli</a:t>
            </a:r>
            <a:r>
              <a:rPr lang="en-US" dirty="0">
                <a:effectLst/>
              </a:rPr>
              <a:t> 2011]</a:t>
            </a:r>
            <a:endParaRPr lang="pl-PL" dirty="0">
              <a:effectLst/>
            </a:endParaRPr>
          </a:p>
          <a:p>
            <a:endParaRPr lang="pl-PL" dirty="0"/>
          </a:p>
        </p:txBody>
      </p:sp>
      <p:sp>
        <p:nvSpPr>
          <p:cNvPr id="5" name="Prostokąt 4"/>
          <p:cNvSpPr/>
          <p:nvPr/>
        </p:nvSpPr>
        <p:spPr>
          <a:xfrm>
            <a:off x="523575" y="4209535"/>
            <a:ext cx="10539841" cy="2001574"/>
          </a:xfrm>
          <a:prstGeom prst="rect">
            <a:avLst/>
          </a:prstGeom>
        </p:spPr>
        <p:txBody>
          <a:bodyPr wrap="square">
            <a:spAutoFit/>
          </a:bodyPr>
          <a:lstStyle/>
          <a:p>
            <a:pPr lvl="0">
              <a:lnSpc>
                <a:spcPct val="115000"/>
              </a:lnSpc>
              <a:spcAft>
                <a:spcPts val="1000"/>
              </a:spcAft>
            </a:pPr>
            <a:r>
              <a:rPr lang="pl-PL"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VI.</a:t>
            </a:r>
            <a:r>
              <a:rPr lang="en-US"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Symbolic dimension of Japanese </a:t>
            </a:r>
            <a:r>
              <a:rPr lang="en-US" sz="2000" b="1" cap="all" dirty="0" err="1">
                <a:ln w="3175" cmpd="sng">
                  <a:noFill/>
                </a:ln>
                <a:gradFill flip="none" rotWithShape="1">
                  <a:gsLst>
                    <a:gs pos="0">
                      <a:schemeClr val="tx1"/>
                    </a:gs>
                    <a:gs pos="100000">
                      <a:schemeClr val="tx1">
                        <a:lumMod val="65000"/>
                      </a:schemeClr>
                    </a:gs>
                  </a:gsLst>
                  <a:lin ang="5580000" scaled="0"/>
                  <a:tileRect/>
                </a:gradFill>
                <a:latin typeface="+mj-lt"/>
                <a:ea typeface="+mj-ea"/>
                <a:cs typeface="+mj-cs"/>
              </a:rPr>
              <a:t>budō</a:t>
            </a:r>
            <a:r>
              <a:rPr lang="en-US"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 and similar martial </a:t>
            </a:r>
            <a:r>
              <a:rPr lang="en-US" sz="2000" b="1" cap="all" dirty="0" smtClean="0">
                <a:ln w="3175" cmpd="sng">
                  <a:noFill/>
                </a:ln>
                <a:gradFill flip="none" rotWithShape="1">
                  <a:gsLst>
                    <a:gs pos="0">
                      <a:schemeClr val="tx1"/>
                    </a:gs>
                    <a:gs pos="100000">
                      <a:schemeClr val="tx1">
                        <a:lumMod val="65000"/>
                      </a:schemeClr>
                    </a:gs>
                  </a:gsLst>
                  <a:lin ang="5580000" scaled="0"/>
                  <a:tileRect/>
                </a:gradFill>
                <a:latin typeface="+mj-lt"/>
                <a:ea typeface="+mj-ea"/>
                <a:cs typeface="+mj-cs"/>
              </a:rPr>
              <a:t>cultures</a:t>
            </a:r>
            <a:endParaRPr lang="pl-PL"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endParaRPr>
          </a:p>
          <a:p>
            <a:pPr lvl="0">
              <a:lnSpc>
                <a:spcPct val="115000"/>
              </a:lnSpc>
              <a:spcAft>
                <a:spcPts val="1000"/>
              </a:spcAft>
            </a:pPr>
            <a:r>
              <a:rPr lang="en-US" sz="1400" cap="small" dirty="0" smtClean="0">
                <a:gradFill flip="none" rotWithShape="1">
                  <a:gsLst>
                    <a:gs pos="0">
                      <a:schemeClr val="tx1"/>
                    </a:gs>
                    <a:gs pos="100000">
                      <a:schemeClr val="tx1">
                        <a:lumMod val="75000"/>
                      </a:schemeClr>
                    </a:gs>
                  </a:gsLst>
                  <a:lin ang="5580000" scaled="0"/>
                  <a:tileRect/>
                </a:gradFill>
              </a:rPr>
              <a:t>In the theoretical reflection we reach for selected concepts of symbolic culture and art, theory of archetypes and symbols, symbolism of Chinese and Japanese cultures.</a:t>
            </a:r>
            <a:endParaRPr lang="pl-PL" sz="1400" cap="small" dirty="0" smtClean="0">
              <a:gradFill flip="none" rotWithShape="1">
                <a:gsLst>
                  <a:gs pos="0">
                    <a:schemeClr val="tx1"/>
                  </a:gs>
                  <a:gs pos="100000">
                    <a:schemeClr val="tx1">
                      <a:lumMod val="75000"/>
                    </a:schemeClr>
                  </a:gs>
                </a:gsLst>
                <a:lin ang="5580000" scaled="0"/>
                <a:tileRect/>
              </a:gradFill>
            </a:endParaRPr>
          </a:p>
          <a:p>
            <a:r>
              <a:rPr lang="en-US"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rPr>
              <a:t>VI.1. Symbolic culture and art; archetypes and symbols</a:t>
            </a:r>
            <a:endParaRPr lang="pl-PL" sz="2000" b="1" cap="all" dirty="0">
              <a:ln w="3175" cmpd="sng">
                <a:noFill/>
              </a:ln>
              <a:gradFill flip="none" rotWithShape="1">
                <a:gsLst>
                  <a:gs pos="0">
                    <a:schemeClr val="tx1"/>
                  </a:gs>
                  <a:gs pos="100000">
                    <a:schemeClr val="tx1">
                      <a:lumMod val="65000"/>
                    </a:schemeClr>
                  </a:gs>
                </a:gsLst>
                <a:lin ang="5580000" scaled="0"/>
                <a:tileRect/>
              </a:gradFill>
              <a:latin typeface="+mj-lt"/>
              <a:ea typeface="+mj-ea"/>
              <a:cs typeface="+mj-cs"/>
            </a:endParaRPr>
          </a:p>
          <a:p>
            <a:pPr algn="just">
              <a:lnSpc>
                <a:spcPct val="115000"/>
              </a:lnSpc>
              <a:spcAft>
                <a:spcPts val="1000"/>
              </a:spcAft>
            </a:pPr>
            <a:r>
              <a:rPr lang="en-US" sz="1400" cap="small" dirty="0">
                <a:gradFill flip="none" rotWithShape="1">
                  <a:gsLst>
                    <a:gs pos="0">
                      <a:schemeClr val="tx1"/>
                    </a:gs>
                    <a:gs pos="100000">
                      <a:schemeClr val="tx1">
                        <a:lumMod val="75000"/>
                      </a:schemeClr>
                    </a:gs>
                  </a:gsLst>
                  <a:lin ang="5580000" scaled="0"/>
                  <a:tileRect/>
                </a:gradFill>
              </a:rPr>
              <a:t>‘symbolic language’ [Cassirer 1977]; ‘esthetic experience’ [</a:t>
            </a:r>
            <a:r>
              <a:rPr lang="en-US" sz="1400" cap="small" dirty="0" err="1">
                <a:gradFill flip="none" rotWithShape="1">
                  <a:gsLst>
                    <a:gs pos="0">
                      <a:schemeClr val="tx1"/>
                    </a:gs>
                    <a:gs pos="100000">
                      <a:schemeClr val="tx1">
                        <a:lumMod val="75000"/>
                      </a:schemeClr>
                    </a:gs>
                  </a:gsLst>
                  <a:lin ang="5580000" scaled="0"/>
                  <a:tileRect/>
                </a:gradFill>
              </a:rPr>
              <a:t>Guiroud</a:t>
            </a:r>
            <a:r>
              <a:rPr lang="en-US" sz="1400" cap="small" dirty="0">
                <a:gradFill flip="none" rotWithShape="1">
                  <a:gsLst>
                    <a:gs pos="0">
                      <a:schemeClr val="tx1"/>
                    </a:gs>
                    <a:gs pos="100000">
                      <a:schemeClr val="tx1">
                        <a:lumMod val="75000"/>
                      </a:schemeClr>
                    </a:gs>
                  </a:gsLst>
                  <a:lin ang="5580000" scaled="0"/>
                  <a:tileRect/>
                </a:gradFill>
              </a:rPr>
              <a:t> 1974]; ‘inner experience’ [Fromm 1977; </a:t>
            </a:r>
            <a:r>
              <a:rPr lang="en-US" sz="1400" cap="small" dirty="0" err="1">
                <a:gradFill flip="none" rotWithShape="1">
                  <a:gsLst>
                    <a:gs pos="0">
                      <a:schemeClr val="tx1"/>
                    </a:gs>
                    <a:gs pos="100000">
                      <a:schemeClr val="tx1">
                        <a:lumMod val="75000"/>
                      </a:schemeClr>
                    </a:gs>
                  </a:gsLst>
                  <a:lin ang="5580000" scaled="0"/>
                  <a:tileRect/>
                </a:gradFill>
              </a:rPr>
              <a:t>Maliszewski</a:t>
            </a:r>
            <a:r>
              <a:rPr lang="en-US" sz="1400" cap="small" dirty="0">
                <a:gradFill flip="none" rotWithShape="1">
                  <a:gsLst>
                    <a:gs pos="0">
                      <a:schemeClr val="tx1"/>
                    </a:gs>
                    <a:gs pos="100000">
                      <a:schemeClr val="tx1">
                        <a:lumMod val="75000"/>
                      </a:schemeClr>
                    </a:gs>
                  </a:gsLst>
                  <a:lin ang="5580000" scaled="0"/>
                  <a:tileRect/>
                </a:gradFill>
              </a:rPr>
              <a:t> 1996]; symbolic language of Fromm and Jung; …</a:t>
            </a:r>
            <a:endParaRPr lang="pl-PL" sz="1400" cap="small"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 xmlns:p14="http://schemas.microsoft.com/office/powerpoint/2010/main" val="4750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2386" y="280086"/>
            <a:ext cx="9905998" cy="1905000"/>
          </a:xfrm>
        </p:spPr>
        <p:txBody>
          <a:bodyPr>
            <a:normAutofit/>
          </a:bodyPr>
          <a:lstStyle/>
          <a:p>
            <a:r>
              <a:rPr lang="en-US" sz="2400" b="1" dirty="0">
                <a:effectLst/>
              </a:rPr>
              <a:t>VI.2. Symbolic culture in </a:t>
            </a:r>
            <a:r>
              <a:rPr lang="en-US" sz="2400" b="1" i="1" dirty="0" err="1">
                <a:effectLst/>
              </a:rPr>
              <a:t>budō</a:t>
            </a:r>
            <a:r>
              <a:rPr lang="pl-PL" sz="2400" b="1" dirty="0">
                <a:effectLst/>
              </a:rPr>
              <a:t/>
            </a:r>
            <a:br>
              <a:rPr lang="pl-PL" sz="2400" b="1" dirty="0">
                <a:effectLst/>
              </a:rPr>
            </a:br>
            <a:endParaRPr lang="pl-PL" sz="2400" dirty="0"/>
          </a:p>
        </p:txBody>
      </p:sp>
      <p:sp>
        <p:nvSpPr>
          <p:cNvPr id="3" name="Symbol zastępczy zawartości 2"/>
          <p:cNvSpPr>
            <a:spLocks noGrp="1"/>
          </p:cNvSpPr>
          <p:nvPr>
            <p:ph idx="1"/>
          </p:nvPr>
        </p:nvSpPr>
        <p:spPr>
          <a:xfrm>
            <a:off x="482386" y="1027668"/>
            <a:ext cx="9905998" cy="3124201"/>
          </a:xfrm>
        </p:spPr>
        <p:txBody>
          <a:bodyPr/>
          <a:lstStyle/>
          <a:p>
            <a:r>
              <a:rPr lang="en-GB" dirty="0">
                <a:effectLst/>
              </a:rPr>
              <a:t>Old Chinese symbols (Tao, Yin-Yang, Fife Elements), </a:t>
            </a:r>
            <a:r>
              <a:rPr lang="en-US" dirty="0">
                <a:effectLst/>
              </a:rPr>
              <a:t>the Sun and the Moon – the image of </a:t>
            </a:r>
            <a:r>
              <a:rPr lang="en-US" i="1" dirty="0">
                <a:effectLst/>
              </a:rPr>
              <a:t>In – </a:t>
            </a:r>
            <a:r>
              <a:rPr lang="en-US" i="1" dirty="0" err="1">
                <a:effectLst/>
              </a:rPr>
              <a:t>Yō</a:t>
            </a:r>
            <a:r>
              <a:rPr lang="en-US" dirty="0">
                <a:effectLst/>
              </a:rPr>
              <a:t> powers, dragons</a:t>
            </a:r>
            <a:endParaRPr lang="pl-PL" dirty="0">
              <a:effectLst/>
            </a:endParaRPr>
          </a:p>
          <a:p>
            <a:r>
              <a:rPr lang="en-GB" dirty="0">
                <a:effectLst/>
              </a:rPr>
              <a:t>Symbols of </a:t>
            </a:r>
            <a:r>
              <a:rPr lang="en-GB" i="1" dirty="0" err="1">
                <a:effectLst/>
              </a:rPr>
              <a:t>bushi</a:t>
            </a:r>
            <a:r>
              <a:rPr lang="en-GB" dirty="0">
                <a:effectLst/>
              </a:rPr>
              <a:t> culture (</a:t>
            </a:r>
            <a:r>
              <a:rPr lang="en-US" dirty="0">
                <a:effectLst/>
              </a:rPr>
              <a:t>chrysanthemum - </a:t>
            </a:r>
            <a:r>
              <a:rPr lang="en-US" i="1" dirty="0" err="1">
                <a:effectLst/>
              </a:rPr>
              <a:t>kiku</a:t>
            </a:r>
            <a:r>
              <a:rPr lang="en-US" dirty="0">
                <a:effectLst/>
              </a:rPr>
              <a:t>, </a:t>
            </a:r>
            <a:r>
              <a:rPr lang="en-US" i="1" dirty="0" err="1">
                <a:effectLst/>
              </a:rPr>
              <a:t>sakura</a:t>
            </a:r>
            <a:r>
              <a:rPr lang="en-US" dirty="0">
                <a:effectLst/>
              </a:rPr>
              <a:t>, sword, </a:t>
            </a:r>
            <a:r>
              <a:rPr lang="en-US" i="1" dirty="0" err="1">
                <a:effectLst/>
              </a:rPr>
              <a:t>torii</a:t>
            </a:r>
            <a:r>
              <a:rPr lang="en-US" dirty="0">
                <a:effectLst/>
              </a:rPr>
              <a:t>, tiger)</a:t>
            </a:r>
            <a:endParaRPr lang="pl-PL" dirty="0">
              <a:effectLst/>
            </a:endParaRPr>
          </a:p>
          <a:p>
            <a:r>
              <a:rPr lang="en-US" dirty="0">
                <a:effectLst/>
              </a:rPr>
              <a:t>Other – mandala; tactics of a willow (</a:t>
            </a:r>
            <a:r>
              <a:rPr lang="en-US" i="1" dirty="0" err="1">
                <a:effectLst/>
              </a:rPr>
              <a:t>yōshin-ryū</a:t>
            </a:r>
            <a:r>
              <a:rPr lang="en-US" dirty="0">
                <a:effectLst/>
              </a:rPr>
              <a:t>) and elasticity (</a:t>
            </a:r>
            <a:r>
              <a:rPr lang="en-US" i="1" dirty="0" err="1">
                <a:effectLst/>
              </a:rPr>
              <a:t>jūjutsu</a:t>
            </a:r>
            <a:r>
              <a:rPr lang="en-US" dirty="0">
                <a:effectLst/>
              </a:rPr>
              <a:t>); </a:t>
            </a:r>
            <a:r>
              <a:rPr lang="en-US" i="1" dirty="0" err="1">
                <a:effectLst/>
              </a:rPr>
              <a:t>dōjō</a:t>
            </a:r>
            <a:endParaRPr lang="pl-PL" dirty="0">
              <a:effectLst/>
            </a:endParaRPr>
          </a:p>
          <a:p>
            <a:endParaRPr lang="pl-PL" dirty="0"/>
          </a:p>
        </p:txBody>
      </p:sp>
      <p:pic>
        <p:nvPicPr>
          <p:cNvPr id="4" name="Obraz 3" descr="C:\Documents and Settings\ccc\Moje dokumenty\Moje obrazy\cynarski_antologia.JPG"/>
          <p:cNvPicPr/>
          <p:nvPr/>
        </p:nvPicPr>
        <p:blipFill>
          <a:blip r:embed="rId3" cstate="print"/>
          <a:srcRect/>
          <a:stretch>
            <a:fillRect/>
          </a:stretch>
        </p:blipFill>
        <p:spPr bwMode="auto">
          <a:xfrm>
            <a:off x="3353315" y="3435178"/>
            <a:ext cx="2067182" cy="29709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Obraz 4" descr="C:\Documents and Settings\ccc\Moje dokumenty\Moje obrazy\cynarski_fenomen_sztuk_walki.JPG"/>
          <p:cNvPicPr/>
          <p:nvPr/>
        </p:nvPicPr>
        <p:blipFill>
          <a:blip r:embed="rId4" cstate="print"/>
          <a:srcRect/>
          <a:stretch>
            <a:fillRect/>
          </a:stretch>
        </p:blipFill>
        <p:spPr bwMode="auto">
          <a:xfrm>
            <a:off x="5719677" y="3435178"/>
            <a:ext cx="2081556" cy="29709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74013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4147" y="453081"/>
            <a:ext cx="9905998" cy="1905000"/>
          </a:xfrm>
        </p:spPr>
        <p:txBody>
          <a:bodyPr/>
          <a:lstStyle/>
          <a:p>
            <a:r>
              <a:rPr lang="en-GB" b="1" dirty="0">
                <a:effectLst/>
              </a:rPr>
              <a:t>Introduction</a:t>
            </a:r>
            <a:r>
              <a:rPr lang="pl-PL" dirty="0">
                <a:effectLst/>
              </a:rPr>
              <a:t/>
            </a:r>
            <a:br>
              <a:rPr lang="pl-PL" dirty="0">
                <a:effectLst/>
              </a:rPr>
            </a:br>
            <a:endParaRPr lang="pl-PL" dirty="0"/>
          </a:p>
        </p:txBody>
      </p:sp>
      <p:sp>
        <p:nvSpPr>
          <p:cNvPr id="3" name="Symbol zastępczy zawartości 2"/>
          <p:cNvSpPr>
            <a:spLocks noGrp="1"/>
          </p:cNvSpPr>
          <p:nvPr>
            <p:ph idx="1"/>
          </p:nvPr>
        </p:nvSpPr>
        <p:spPr>
          <a:xfrm>
            <a:off x="474147" y="1405581"/>
            <a:ext cx="9905998" cy="3124201"/>
          </a:xfrm>
        </p:spPr>
        <p:txBody>
          <a:bodyPr/>
          <a:lstStyle/>
          <a:p>
            <a:pPr lvl="0"/>
            <a:r>
              <a:rPr lang="en-GB" dirty="0" smtClean="0">
                <a:effectLst/>
              </a:rPr>
              <a:t>a state of knowledge in MA &amp; CS</a:t>
            </a:r>
            <a:endParaRPr lang="pl-PL" dirty="0" smtClean="0">
              <a:effectLst/>
            </a:endParaRPr>
          </a:p>
          <a:p>
            <a:pPr lvl="0"/>
            <a:r>
              <a:rPr lang="en-GB" dirty="0" smtClean="0">
                <a:effectLst/>
              </a:rPr>
              <a:t>lecture </a:t>
            </a:r>
            <a:r>
              <a:rPr lang="en-GB" dirty="0">
                <a:effectLst/>
              </a:rPr>
              <a:t>in 7 thematic parts</a:t>
            </a:r>
            <a:endParaRPr lang="pl-PL" dirty="0">
              <a:effectLst/>
            </a:endParaRPr>
          </a:p>
          <a:p>
            <a:pPr lvl="0"/>
            <a:r>
              <a:rPr lang="en-GB" dirty="0">
                <a:effectLst/>
              </a:rPr>
              <a:t>key words: martial arts, combat sports, fighting arts, theory, terminology, connections</a:t>
            </a:r>
            <a:endParaRPr lang="pl-PL" dirty="0">
              <a:effectLst/>
            </a:endParaRPr>
          </a:p>
          <a:p>
            <a:endParaRPr lang="pl-PL" dirty="0"/>
          </a:p>
        </p:txBody>
      </p:sp>
      <p:pic>
        <p:nvPicPr>
          <p:cNvPr id="4" name="Obraz 3" descr="D:\Moje dokumenty\Obrazki\OL2011_nage.JPG"/>
          <p:cNvPicPr/>
          <p:nvPr/>
        </p:nvPicPr>
        <p:blipFill>
          <a:blip r:embed="rId3" cstate="print"/>
          <a:srcRect/>
          <a:stretch>
            <a:fillRect/>
          </a:stretch>
        </p:blipFill>
        <p:spPr bwMode="auto">
          <a:xfrm>
            <a:off x="3170376" y="3726556"/>
            <a:ext cx="3139807" cy="2328254"/>
          </a:xfrm>
          <a:prstGeom prst="rect">
            <a:avLst/>
          </a:prstGeom>
          <a:ln>
            <a:noFill/>
          </a:ln>
          <a:effectLst>
            <a:softEdge rad="112500"/>
          </a:effectLst>
        </p:spPr>
      </p:pic>
      <p:pic>
        <p:nvPicPr>
          <p:cNvPr id="5" name="Obraz 4" descr="D:\Moje dokumenty\Obrazki\sieber-lothar-historie.JPG"/>
          <p:cNvPicPr/>
          <p:nvPr/>
        </p:nvPicPr>
        <p:blipFill>
          <a:blip r:embed="rId4" cstate="print"/>
          <a:srcRect/>
          <a:stretch>
            <a:fillRect/>
          </a:stretch>
        </p:blipFill>
        <p:spPr bwMode="auto">
          <a:xfrm>
            <a:off x="6960312" y="3455472"/>
            <a:ext cx="2159635" cy="2879725"/>
          </a:xfrm>
          <a:prstGeom prst="rect">
            <a:avLst/>
          </a:prstGeom>
          <a:ln>
            <a:noFill/>
          </a:ln>
          <a:effectLst>
            <a:softEdge rad="112500"/>
          </a:effectLst>
        </p:spPr>
      </p:pic>
    </p:spTree>
    <p:extLst>
      <p:ext uri="{BB962C8B-B14F-4D97-AF65-F5344CB8AC3E}">
        <p14:creationId xmlns="" xmlns:p14="http://schemas.microsoft.com/office/powerpoint/2010/main" val="174755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0095" y="1118286"/>
            <a:ext cx="9905998" cy="3124201"/>
          </a:xfrm>
        </p:spPr>
        <p:txBody>
          <a:bodyPr>
            <a:normAutofit fontScale="85000" lnSpcReduction="20000"/>
          </a:bodyPr>
          <a:lstStyle/>
          <a:p>
            <a:pPr marL="0" indent="0">
              <a:buNone/>
            </a:pPr>
            <a:r>
              <a:rPr lang="en-US" sz="2400" b="1" dirty="0">
                <a:effectLst/>
              </a:rPr>
              <a:t>VI.3. Symbolism of classical schools of martial arts </a:t>
            </a:r>
            <a:endParaRPr lang="pl-PL" sz="2400" b="1" dirty="0">
              <a:effectLst/>
            </a:endParaRPr>
          </a:p>
          <a:p>
            <a:r>
              <a:rPr lang="en-US" i="1" dirty="0" err="1">
                <a:effectLst/>
              </a:rPr>
              <a:t>tatsushi</a:t>
            </a:r>
            <a:r>
              <a:rPr lang="en-US" dirty="0">
                <a:effectLst/>
              </a:rPr>
              <a:t> level with the features of a tiger (</a:t>
            </a:r>
            <a:r>
              <a:rPr lang="en-US" i="1" dirty="0" err="1">
                <a:effectLst/>
              </a:rPr>
              <a:t>toranomaki</a:t>
            </a:r>
            <a:r>
              <a:rPr lang="en-US" dirty="0">
                <a:effectLst/>
              </a:rPr>
              <a:t>); </a:t>
            </a:r>
            <a:r>
              <a:rPr lang="en-US" i="1" dirty="0" err="1">
                <a:effectLst/>
              </a:rPr>
              <a:t>kyōshi</a:t>
            </a:r>
            <a:r>
              <a:rPr lang="en-US" dirty="0">
                <a:effectLst/>
              </a:rPr>
              <a:t> and dragon (</a:t>
            </a:r>
            <a:r>
              <a:rPr lang="en-US" i="1" dirty="0" err="1">
                <a:effectLst/>
              </a:rPr>
              <a:t>ryunomaki</a:t>
            </a:r>
            <a:r>
              <a:rPr lang="en-US" dirty="0">
                <a:effectLst/>
              </a:rPr>
              <a:t>)</a:t>
            </a:r>
            <a:endParaRPr lang="pl-PL" dirty="0">
              <a:effectLst/>
            </a:endParaRPr>
          </a:p>
          <a:p>
            <a:r>
              <a:rPr lang="en-US" i="1" dirty="0" err="1">
                <a:effectLst/>
              </a:rPr>
              <a:t>daitō-ryū</a:t>
            </a:r>
            <a:r>
              <a:rPr lang="en-US" dirty="0">
                <a:effectLst/>
              </a:rPr>
              <a:t> school – four rhombuses or diamond (hardness) in an oval (softness, harmony);  </a:t>
            </a:r>
            <a:endParaRPr lang="pl-PL" dirty="0">
              <a:effectLst/>
            </a:endParaRPr>
          </a:p>
          <a:p>
            <a:r>
              <a:rPr lang="en-US" i="1" dirty="0" err="1">
                <a:effectLst/>
              </a:rPr>
              <a:t>takeda-ryū</a:t>
            </a:r>
            <a:r>
              <a:rPr lang="en-US" i="1" dirty="0">
                <a:effectLst/>
              </a:rPr>
              <a:t> </a:t>
            </a:r>
            <a:r>
              <a:rPr lang="en-US" i="1" dirty="0" err="1">
                <a:effectLst/>
              </a:rPr>
              <a:t>sobudō</a:t>
            </a:r>
            <a:r>
              <a:rPr lang="en-US" dirty="0">
                <a:effectLst/>
              </a:rPr>
              <a:t> – Japanese national emblem ‘</a:t>
            </a:r>
            <a:r>
              <a:rPr lang="en-US" dirty="0" err="1">
                <a:effectLst/>
              </a:rPr>
              <a:t>kiku</a:t>
            </a:r>
            <a:r>
              <a:rPr lang="en-US" dirty="0">
                <a:effectLst/>
              </a:rPr>
              <a:t>’ with images of the sun and the moon (</a:t>
            </a:r>
            <a:r>
              <a:rPr lang="en-US" i="1" dirty="0">
                <a:effectLst/>
              </a:rPr>
              <a:t>yin-yang</a:t>
            </a:r>
            <a:r>
              <a:rPr lang="en-US" dirty="0">
                <a:effectLst/>
              </a:rPr>
              <a:t> elements)</a:t>
            </a:r>
            <a:endParaRPr lang="pl-PL" dirty="0">
              <a:effectLst/>
            </a:endParaRPr>
          </a:p>
          <a:p>
            <a:pPr marL="0" indent="0">
              <a:buNone/>
            </a:pPr>
            <a:endParaRPr lang="pl-PL" dirty="0">
              <a:effectLst/>
            </a:endParaRPr>
          </a:p>
          <a:p>
            <a:pPr marL="0" indent="0">
              <a:buNone/>
            </a:pPr>
            <a:r>
              <a:rPr lang="en-US" sz="2400" b="1" dirty="0">
                <a:effectLst/>
              </a:rPr>
              <a:t>VI.4. Symbolism of modern organizations of martial arts and combat </a:t>
            </a:r>
            <a:r>
              <a:rPr lang="en-US" sz="2400" b="1" dirty="0" smtClean="0">
                <a:effectLst/>
              </a:rPr>
              <a:t>sports</a:t>
            </a:r>
            <a:r>
              <a:rPr lang="en-US" sz="2400" dirty="0">
                <a:effectLst/>
              </a:rPr>
              <a:t> </a:t>
            </a:r>
            <a:endParaRPr lang="pl-PL" sz="2400" dirty="0">
              <a:effectLst/>
            </a:endParaRPr>
          </a:p>
          <a:p>
            <a:r>
              <a:rPr lang="en-US" dirty="0">
                <a:effectLst/>
              </a:rPr>
              <a:t>Old symbols of elitist knightly schools turn into labels of companies on the commercial market of service [Cynarski, </a:t>
            </a:r>
            <a:r>
              <a:rPr lang="en-US" dirty="0" err="1">
                <a:effectLst/>
              </a:rPr>
              <a:t>Obodyński</a:t>
            </a:r>
            <a:r>
              <a:rPr lang="en-US" dirty="0">
                <a:effectLst/>
              </a:rPr>
              <a:t> 2009].   </a:t>
            </a:r>
            <a:endParaRPr lang="pl-PL" dirty="0">
              <a:effectLst/>
            </a:endParaRPr>
          </a:p>
          <a:p>
            <a:endParaRPr lang="pl-PL" dirty="0"/>
          </a:p>
        </p:txBody>
      </p:sp>
      <p:pic>
        <p:nvPicPr>
          <p:cNvPr id="4" name="Obraz 3" descr="H:\Moje dokumenty\Moje obrazy\2_LogoZenDoHoch (1).JPG"/>
          <p:cNvPicPr/>
          <p:nvPr/>
        </p:nvPicPr>
        <p:blipFill>
          <a:blip r:embed="rId3" cstate="print"/>
          <a:srcRect/>
          <a:stretch>
            <a:fillRect/>
          </a:stretch>
        </p:blipFill>
        <p:spPr bwMode="auto">
          <a:xfrm>
            <a:off x="3499923" y="4110681"/>
            <a:ext cx="2101808" cy="2152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C:\Documents and Settings\ccc\Moje dokumenty\Moje obrazy\skanowanie0019.jpg"/>
          <p:cNvPicPr/>
          <p:nvPr/>
        </p:nvPicPr>
        <p:blipFill>
          <a:blip r:embed="rId4" cstate="print"/>
          <a:srcRect/>
          <a:stretch>
            <a:fillRect/>
          </a:stretch>
        </p:blipFill>
        <p:spPr bwMode="auto">
          <a:xfrm rot="5400000">
            <a:off x="6054069" y="4049186"/>
            <a:ext cx="2064029" cy="2152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05255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70711" y="302740"/>
            <a:ext cx="9065267" cy="2003856"/>
          </a:xfrm>
        </p:spPr>
        <p:txBody>
          <a:bodyPr/>
          <a:lstStyle/>
          <a:p>
            <a:pPr marL="0" indent="0">
              <a:buNone/>
            </a:pPr>
            <a:r>
              <a:rPr lang="en-GB" b="1" dirty="0" smtClean="0">
                <a:effectLst/>
              </a:rPr>
              <a:t>VII</a:t>
            </a:r>
            <a:r>
              <a:rPr lang="en-GB" b="1" dirty="0">
                <a:effectLst/>
              </a:rPr>
              <a:t>. Three special institutions</a:t>
            </a:r>
            <a:endParaRPr lang="pl-PL" dirty="0">
              <a:effectLst/>
            </a:endParaRPr>
          </a:p>
          <a:p>
            <a:r>
              <a:rPr lang="en-US" dirty="0">
                <a:effectLst/>
              </a:rPr>
              <a:t>The </a:t>
            </a:r>
            <a:r>
              <a:rPr lang="en-US" b="1" dirty="0" err="1">
                <a:effectLst/>
              </a:rPr>
              <a:t>Idōkan</a:t>
            </a:r>
            <a:r>
              <a:rPr lang="en-US" b="1" dirty="0">
                <a:effectLst/>
              </a:rPr>
              <a:t> Poland Association</a:t>
            </a:r>
            <a:r>
              <a:rPr lang="en-US" dirty="0">
                <a:effectLst/>
              </a:rPr>
              <a:t> (IPA) [</a:t>
            </a:r>
            <a:r>
              <a:rPr lang="en-US" b="1" dirty="0">
                <a:effectLst/>
              </a:rPr>
              <a:t>www.idokan.pl</a:t>
            </a:r>
            <a:r>
              <a:rPr lang="en-US" dirty="0">
                <a:effectLst/>
              </a:rPr>
              <a:t>]</a:t>
            </a:r>
            <a:endParaRPr lang="pl-PL" dirty="0">
              <a:effectLst/>
            </a:endParaRPr>
          </a:p>
        </p:txBody>
      </p:sp>
      <p:pic>
        <p:nvPicPr>
          <p:cNvPr id="4" name="Obraz 3"/>
          <p:cNvPicPr/>
          <p:nvPr/>
        </p:nvPicPr>
        <p:blipFill>
          <a:blip r:embed="rId3" cstate="print"/>
          <a:srcRect/>
          <a:stretch>
            <a:fillRect/>
          </a:stretch>
        </p:blipFill>
        <p:spPr bwMode="auto">
          <a:xfrm>
            <a:off x="1163071" y="1877583"/>
            <a:ext cx="1678983" cy="1607022"/>
          </a:xfrm>
          <a:prstGeom prst="rect">
            <a:avLst/>
          </a:prstGeom>
          <a:noFill/>
          <a:ln w="9525">
            <a:noFill/>
            <a:miter lim="800000"/>
            <a:headEnd/>
            <a:tailEnd/>
          </a:ln>
        </p:spPr>
      </p:pic>
      <p:sp>
        <p:nvSpPr>
          <p:cNvPr id="5" name="Prostokąt 4"/>
          <p:cNvSpPr/>
          <p:nvPr/>
        </p:nvSpPr>
        <p:spPr>
          <a:xfrm>
            <a:off x="2975479" y="3115273"/>
            <a:ext cx="3518912" cy="400110"/>
          </a:xfrm>
          <a:prstGeom prst="rect">
            <a:avLst/>
          </a:prstGeom>
        </p:spPr>
        <p:txBody>
          <a:bodyPr wrap="none">
            <a:spAutoFit/>
          </a:bodyPr>
          <a:lstStyle/>
          <a:p>
            <a:r>
              <a:rPr lang="pl-PL" sz="2000" b="1" cap="small" dirty="0">
                <a:gradFill flip="none" rotWithShape="1">
                  <a:gsLst>
                    <a:gs pos="0">
                      <a:schemeClr val="tx1"/>
                    </a:gs>
                    <a:gs pos="100000">
                      <a:schemeClr val="tx1">
                        <a:lumMod val="75000"/>
                      </a:schemeClr>
                    </a:gs>
                  </a:gsLst>
                  <a:lin ang="5580000" scaled="0"/>
                  <a:tileRect/>
                </a:gradFill>
              </a:rPr>
              <a:t>Logo </a:t>
            </a:r>
            <a:r>
              <a:rPr lang="pl-PL" sz="2000" b="1" cap="small" dirty="0" err="1">
                <a:gradFill flip="none" rotWithShape="1">
                  <a:gsLst>
                    <a:gs pos="0">
                      <a:schemeClr val="tx1"/>
                    </a:gs>
                    <a:gs pos="100000">
                      <a:schemeClr val="tx1">
                        <a:lumMod val="75000"/>
                      </a:schemeClr>
                    </a:gs>
                  </a:gsLst>
                  <a:lin ang="5580000" scaled="0"/>
                  <a:tileRect/>
                </a:gradFill>
              </a:rPr>
              <a:t>Idōkan</a:t>
            </a:r>
            <a:r>
              <a:rPr lang="pl-PL" sz="2000" b="1" cap="small" dirty="0">
                <a:gradFill flip="none" rotWithShape="1">
                  <a:gsLst>
                    <a:gs pos="0">
                      <a:schemeClr val="tx1"/>
                    </a:gs>
                    <a:gs pos="100000">
                      <a:schemeClr val="tx1">
                        <a:lumMod val="75000"/>
                      </a:schemeClr>
                    </a:gs>
                  </a:gsLst>
                  <a:lin ang="5580000" scaled="0"/>
                  <a:tileRect/>
                </a:gradFill>
              </a:rPr>
              <a:t> Poland </a:t>
            </a:r>
            <a:r>
              <a:rPr lang="pl-PL" sz="2000" b="1" cap="small" dirty="0" err="1">
                <a:gradFill flip="none" rotWithShape="1">
                  <a:gsLst>
                    <a:gs pos="0">
                      <a:schemeClr val="tx1"/>
                    </a:gs>
                    <a:gs pos="100000">
                      <a:schemeClr val="tx1">
                        <a:lumMod val="75000"/>
                      </a:schemeClr>
                    </a:gs>
                  </a:gsLst>
                  <a:lin ang="5580000" scaled="0"/>
                  <a:tileRect/>
                </a:gradFill>
              </a:rPr>
              <a:t>Ass</a:t>
            </a:r>
            <a:r>
              <a:rPr lang="pl-PL" sz="2000" b="1" cap="small" dirty="0">
                <a:gradFill flip="none" rotWithShape="1">
                  <a:gsLst>
                    <a:gs pos="0">
                      <a:schemeClr val="tx1"/>
                    </a:gs>
                    <a:gs pos="100000">
                      <a:schemeClr val="tx1">
                        <a:lumMod val="75000"/>
                      </a:schemeClr>
                    </a:gs>
                  </a:gsLst>
                  <a:lin ang="5580000" scaled="0"/>
                  <a:tileRect/>
                </a:gradFill>
              </a:rPr>
              <a:t>. ® </a:t>
            </a:r>
          </a:p>
        </p:txBody>
      </p:sp>
      <p:pic>
        <p:nvPicPr>
          <p:cNvPr id="6" name="Obraz 5" descr="skanuj0024"/>
          <p:cNvPicPr/>
          <p:nvPr/>
        </p:nvPicPr>
        <p:blipFill>
          <a:blip r:embed="rId4" cstate="print"/>
          <a:srcRect/>
          <a:stretch>
            <a:fillRect/>
          </a:stretch>
        </p:blipFill>
        <p:spPr bwMode="auto">
          <a:xfrm>
            <a:off x="622729" y="4098582"/>
            <a:ext cx="321945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az 6" descr="C:\Users\SONY\Desktop\Nowy folder\DSCN0496.JPG"/>
          <p:cNvPicPr/>
          <p:nvPr/>
        </p:nvPicPr>
        <p:blipFill>
          <a:blip r:embed="rId5" cstate="print"/>
          <a:srcRect/>
          <a:stretch>
            <a:fillRect/>
          </a:stretch>
        </p:blipFill>
        <p:spPr bwMode="auto">
          <a:xfrm>
            <a:off x="4141830" y="4098583"/>
            <a:ext cx="3206321"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C:\Documents and Settings\ccc\Moje dokumenty\Moje obrazy\uczniowie Cynarskiego.JPG"/>
          <p:cNvPicPr/>
          <p:nvPr/>
        </p:nvPicPr>
        <p:blipFill>
          <a:blip r:embed="rId6" cstate="print"/>
          <a:srcRect/>
          <a:stretch>
            <a:fillRect/>
          </a:stretch>
        </p:blipFill>
        <p:spPr bwMode="auto">
          <a:xfrm>
            <a:off x="7647802" y="4098581"/>
            <a:ext cx="3193193" cy="2058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634823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Documents and Settings\ccc\Pulpit\Image-123.JPG"/>
          <p:cNvPicPr/>
          <p:nvPr/>
        </p:nvPicPr>
        <p:blipFill>
          <a:blip r:embed="rId3" cstate="print"/>
          <a:srcRect/>
          <a:stretch>
            <a:fillRect/>
          </a:stretch>
        </p:blipFill>
        <p:spPr bwMode="auto">
          <a:xfrm>
            <a:off x="510048" y="1091885"/>
            <a:ext cx="3658106" cy="2894853"/>
          </a:xfrm>
          <a:prstGeom prst="rect">
            <a:avLst/>
          </a:prstGeom>
          <a:ln>
            <a:noFill/>
          </a:ln>
          <a:effectLst>
            <a:outerShdw blurRad="292100" dist="139700" dir="2700000" algn="tl" rotWithShape="0">
              <a:srgbClr val="333333">
                <a:alpha val="65000"/>
              </a:srgbClr>
            </a:outerShdw>
          </a:effectLst>
        </p:spPr>
      </p:pic>
      <p:pic>
        <p:nvPicPr>
          <p:cNvPr id="5" name="Obraz 4" descr="H:\Moje dokumenty\Obrazki\Iaido1.JPG"/>
          <p:cNvPicPr/>
          <p:nvPr/>
        </p:nvPicPr>
        <p:blipFill>
          <a:blip r:embed="rId4" cstate="print"/>
          <a:srcRect/>
          <a:stretch>
            <a:fillRect/>
          </a:stretch>
        </p:blipFill>
        <p:spPr bwMode="auto">
          <a:xfrm>
            <a:off x="9105850" y="228765"/>
            <a:ext cx="2578185" cy="3757973"/>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384914" y="4418299"/>
            <a:ext cx="3908374" cy="701026"/>
          </a:xfrm>
          <a:prstGeom prst="rect">
            <a:avLst/>
          </a:prstGeom>
        </p:spPr>
        <p:txBody>
          <a:bodyPr wrap="square">
            <a:spAutoFit/>
          </a:bodyPr>
          <a:lstStyle/>
          <a:p>
            <a:pPr algn="just">
              <a:lnSpc>
                <a:spcPct val="115000"/>
              </a:lnSpc>
              <a:spcAft>
                <a:spcPts val="1000"/>
              </a:spcAft>
            </a:pPr>
            <a:r>
              <a:rPr lang="pl-PL" cap="small" dirty="0">
                <a:gradFill flip="none" rotWithShape="1">
                  <a:gsLst>
                    <a:gs pos="0">
                      <a:schemeClr val="tx1"/>
                    </a:gs>
                    <a:gs pos="100000">
                      <a:schemeClr val="tx1">
                        <a:lumMod val="75000"/>
                      </a:schemeClr>
                    </a:gs>
                  </a:gsLst>
                  <a:lin ang="5580000" scaled="0"/>
                  <a:tileRect/>
                </a:gradFill>
              </a:rPr>
              <a:t>Yoko-</a:t>
            </a:r>
            <a:r>
              <a:rPr lang="pl-PL" cap="small" dirty="0" err="1">
                <a:gradFill flip="none" rotWithShape="1">
                  <a:gsLst>
                    <a:gs pos="0">
                      <a:schemeClr val="tx1"/>
                    </a:gs>
                    <a:gs pos="100000">
                      <a:schemeClr val="tx1">
                        <a:lumMod val="75000"/>
                      </a:schemeClr>
                    </a:gs>
                  </a:gsLst>
                  <a:lin ang="5580000" scaled="0"/>
                  <a:tileRect/>
                </a:gradFill>
              </a:rPr>
              <a:t>tobi</a:t>
            </a:r>
            <a:r>
              <a:rPr lang="pl-PL" cap="small" dirty="0">
                <a:gradFill flip="none" rotWithShape="1">
                  <a:gsLst>
                    <a:gs pos="0">
                      <a:schemeClr val="tx1"/>
                    </a:gs>
                    <a:gs pos="100000">
                      <a:schemeClr val="tx1">
                        <a:lumMod val="75000"/>
                      </a:schemeClr>
                    </a:gs>
                  </a:gsLst>
                  <a:lin ang="5580000" scaled="0"/>
                  <a:tileRect/>
                </a:gradFill>
              </a:rPr>
              <a:t>-</a:t>
            </a:r>
            <a:r>
              <a:rPr lang="pl-PL" cap="small" dirty="0" err="1">
                <a:gradFill flip="none" rotWithShape="1">
                  <a:gsLst>
                    <a:gs pos="0">
                      <a:schemeClr val="tx1"/>
                    </a:gs>
                    <a:gs pos="100000">
                      <a:schemeClr val="tx1">
                        <a:lumMod val="75000"/>
                      </a:schemeClr>
                    </a:gs>
                  </a:gsLst>
                  <a:lin ang="5580000" scaled="0"/>
                  <a:tileRect/>
                </a:gradFill>
              </a:rPr>
              <a:t>geri</a:t>
            </a:r>
            <a:r>
              <a:rPr lang="pl-PL" cap="small" dirty="0">
                <a:gradFill flip="none" rotWithShape="1">
                  <a:gsLst>
                    <a:gs pos="0">
                      <a:schemeClr val="tx1"/>
                    </a:gs>
                    <a:gs pos="100000">
                      <a:schemeClr val="tx1">
                        <a:lumMod val="75000"/>
                      </a:schemeClr>
                    </a:gs>
                  </a:gsLst>
                  <a:lin ang="5580000" scaled="0"/>
                  <a:tileRect/>
                </a:gradFill>
              </a:rPr>
              <a:t>. Jeden z licznych pokazów sztuk walki w Rzeszowie</a:t>
            </a:r>
          </a:p>
        </p:txBody>
      </p:sp>
      <p:sp>
        <p:nvSpPr>
          <p:cNvPr id="7" name="Prostokąt 6"/>
          <p:cNvSpPr/>
          <p:nvPr/>
        </p:nvSpPr>
        <p:spPr>
          <a:xfrm>
            <a:off x="9091772" y="4418299"/>
            <a:ext cx="2773516" cy="382477"/>
          </a:xfrm>
          <a:prstGeom prst="rect">
            <a:avLst/>
          </a:prstGeom>
        </p:spPr>
        <p:txBody>
          <a:bodyPr wrap="none">
            <a:spAutoFit/>
          </a:bodyPr>
          <a:lstStyle/>
          <a:p>
            <a:pPr algn="just">
              <a:lnSpc>
                <a:spcPct val="115000"/>
              </a:lnSpc>
              <a:spcAft>
                <a:spcPts val="1000"/>
              </a:spcAft>
            </a:pPr>
            <a:r>
              <a:rPr lang="pl-PL" cap="small" dirty="0">
                <a:gradFill flip="none" rotWithShape="1">
                  <a:gsLst>
                    <a:gs pos="0">
                      <a:schemeClr val="tx1"/>
                    </a:gs>
                    <a:gs pos="100000">
                      <a:schemeClr val="tx1">
                        <a:lumMod val="75000"/>
                      </a:schemeClr>
                    </a:gs>
                  </a:gsLst>
                  <a:lin ang="5580000" scaled="0"/>
                  <a:tileRect/>
                </a:gradFill>
              </a:rPr>
              <a:t>Pokaz </a:t>
            </a:r>
            <a:r>
              <a:rPr lang="pl-PL" cap="small" dirty="0" err="1">
                <a:gradFill flip="none" rotWithShape="1">
                  <a:gsLst>
                    <a:gs pos="0">
                      <a:schemeClr val="tx1"/>
                    </a:gs>
                    <a:gs pos="100000">
                      <a:schemeClr val="tx1">
                        <a:lumMod val="75000"/>
                      </a:schemeClr>
                    </a:gs>
                  </a:gsLst>
                  <a:lin ang="5580000" scaled="0"/>
                  <a:tileRect/>
                </a:gradFill>
              </a:rPr>
              <a:t>iaido</a:t>
            </a:r>
            <a:r>
              <a:rPr lang="pl-PL" cap="small" dirty="0">
                <a:gradFill flip="none" rotWithShape="1">
                  <a:gsLst>
                    <a:gs pos="0">
                      <a:schemeClr val="tx1"/>
                    </a:gs>
                    <a:gs pos="100000">
                      <a:schemeClr val="tx1">
                        <a:lumMod val="75000"/>
                      </a:schemeClr>
                    </a:gs>
                  </a:gsLst>
                  <a:lin ang="5580000" scaled="0"/>
                  <a:tileRect/>
                </a:gradFill>
              </a:rPr>
              <a:t> w Strzyżowie</a:t>
            </a:r>
          </a:p>
        </p:txBody>
      </p:sp>
      <p:pic>
        <p:nvPicPr>
          <p:cNvPr id="8" name="Obraz 7" descr="H:\Moje dokumenty\Obrazki\Image-119.JPG"/>
          <p:cNvPicPr/>
          <p:nvPr/>
        </p:nvPicPr>
        <p:blipFill>
          <a:blip r:embed="rId5" cstate="print"/>
          <a:srcRect/>
          <a:stretch>
            <a:fillRect/>
          </a:stretch>
        </p:blipFill>
        <p:spPr bwMode="auto">
          <a:xfrm>
            <a:off x="4522444" y="1125166"/>
            <a:ext cx="4077859" cy="2861572"/>
          </a:xfrm>
          <a:prstGeom prst="rect">
            <a:avLst/>
          </a:prstGeom>
          <a:ln>
            <a:noFill/>
          </a:ln>
          <a:effectLst>
            <a:outerShdw blurRad="292100" dist="139700" dir="2700000" algn="tl" rotWithShape="0">
              <a:srgbClr val="333333">
                <a:alpha val="65000"/>
              </a:srgbClr>
            </a:outerShdw>
          </a:effectLst>
        </p:spPr>
      </p:pic>
      <p:sp>
        <p:nvSpPr>
          <p:cNvPr id="9" name="Prostokąt 8"/>
          <p:cNvSpPr/>
          <p:nvPr/>
        </p:nvSpPr>
        <p:spPr>
          <a:xfrm>
            <a:off x="4581465" y="4418299"/>
            <a:ext cx="4077859" cy="701026"/>
          </a:xfrm>
          <a:prstGeom prst="rect">
            <a:avLst/>
          </a:prstGeom>
        </p:spPr>
        <p:txBody>
          <a:bodyPr wrap="square">
            <a:spAutoFit/>
          </a:bodyPr>
          <a:lstStyle/>
          <a:p>
            <a:pPr algn="just">
              <a:lnSpc>
                <a:spcPct val="115000"/>
              </a:lnSpc>
              <a:spcAft>
                <a:spcPts val="1000"/>
              </a:spcAft>
            </a:pPr>
            <a:r>
              <a:rPr lang="pl-PL" cap="small" dirty="0">
                <a:gradFill flip="none" rotWithShape="1">
                  <a:gsLst>
                    <a:gs pos="0">
                      <a:schemeClr val="tx1"/>
                    </a:gs>
                    <a:gs pos="100000">
                      <a:schemeClr val="tx1">
                        <a:lumMod val="75000"/>
                      </a:schemeClr>
                    </a:gs>
                  </a:gsLst>
                  <a:lin ang="5580000" scaled="0"/>
                  <a:tileRect/>
                </a:gradFill>
              </a:rPr>
              <a:t>II miejsce w karate i III m. w formach </a:t>
            </a:r>
            <a:r>
              <a:rPr lang="pl-PL" cap="small" dirty="0" err="1">
                <a:gradFill flip="none" rotWithShape="1">
                  <a:gsLst>
                    <a:gs pos="0">
                      <a:schemeClr val="tx1"/>
                    </a:gs>
                    <a:gs pos="100000">
                      <a:schemeClr val="tx1">
                        <a:lumMod val="75000"/>
                      </a:schemeClr>
                    </a:gs>
                  </a:gsLst>
                  <a:lin ang="5580000" scaled="0"/>
                  <a:tileRect/>
                </a:gradFill>
              </a:rPr>
              <a:t>kobudo</a:t>
            </a:r>
            <a:r>
              <a:rPr lang="pl-PL" cap="small" dirty="0">
                <a:gradFill flip="none" rotWithShape="1">
                  <a:gsLst>
                    <a:gs pos="0">
                      <a:schemeClr val="tx1"/>
                    </a:gs>
                    <a:gs pos="100000">
                      <a:schemeClr val="tx1">
                        <a:lumMod val="75000"/>
                      </a:schemeClr>
                    </a:gs>
                  </a:gsLst>
                  <a:lin ang="5580000" scaled="0"/>
                  <a:tileRect/>
                </a:gradFill>
              </a:rPr>
              <a:t> w MŚ IMAF, Tokio 2000</a:t>
            </a:r>
          </a:p>
        </p:txBody>
      </p:sp>
    </p:spTree>
    <p:extLst>
      <p:ext uri="{BB962C8B-B14F-4D97-AF65-F5344CB8AC3E}">
        <p14:creationId xmlns="" xmlns:p14="http://schemas.microsoft.com/office/powerpoint/2010/main" val="188804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04807" y="451021"/>
            <a:ext cx="9905998" cy="3124201"/>
          </a:xfrm>
        </p:spPr>
        <p:txBody>
          <a:bodyPr/>
          <a:lstStyle/>
          <a:p>
            <a:pPr marL="0" indent="0">
              <a:buNone/>
            </a:pPr>
            <a:r>
              <a:rPr lang="en-US" b="1" dirty="0">
                <a:effectLst/>
              </a:rPr>
              <a:t>IMACSSS – the International Martial Arts and Combat Sports Scientific Society</a:t>
            </a:r>
            <a:endParaRPr lang="pl-PL" dirty="0">
              <a:effectLst/>
            </a:endParaRPr>
          </a:p>
          <a:p>
            <a:pPr marL="0" indent="0">
              <a:buNone/>
            </a:pPr>
            <a:r>
              <a:rPr lang="en-US" b="1" dirty="0">
                <a:effectLst/>
              </a:rPr>
              <a:t>[www.imacsss.com]</a:t>
            </a:r>
            <a:endParaRPr lang="pl-PL" dirty="0">
              <a:effectLst/>
            </a:endParaRPr>
          </a:p>
          <a:p>
            <a:endParaRPr lang="pl-PL" dirty="0"/>
          </a:p>
        </p:txBody>
      </p:sp>
      <p:pic>
        <p:nvPicPr>
          <p:cNvPr id="4" name="Obraz 3"/>
          <p:cNvPicPr/>
          <p:nvPr/>
        </p:nvPicPr>
        <p:blipFill>
          <a:blip r:embed="rId3" cstate="print"/>
          <a:srcRect/>
          <a:stretch>
            <a:fillRect/>
          </a:stretch>
        </p:blipFill>
        <p:spPr bwMode="auto">
          <a:xfrm>
            <a:off x="1625171" y="2466202"/>
            <a:ext cx="3257550" cy="2667000"/>
          </a:xfrm>
          <a:prstGeom prst="rect">
            <a:avLst/>
          </a:prstGeom>
          <a:ln>
            <a:noFill/>
          </a:ln>
          <a:effectLst>
            <a:softEdge rad="112500"/>
          </a:effectLst>
        </p:spPr>
      </p:pic>
      <p:pic>
        <p:nvPicPr>
          <p:cNvPr id="5" name="Obraz 4" descr="C:\Documents and Settings\ccc\Moje dokumenty\Moje obrazy\DSC_0923.JPG"/>
          <p:cNvPicPr/>
          <p:nvPr/>
        </p:nvPicPr>
        <p:blipFill>
          <a:blip r:embed="rId4" cstate="print"/>
          <a:srcRect/>
          <a:stretch>
            <a:fillRect/>
          </a:stretch>
        </p:blipFill>
        <p:spPr bwMode="auto">
          <a:xfrm>
            <a:off x="5338642" y="2466202"/>
            <a:ext cx="3714742" cy="2667000"/>
          </a:xfrm>
          <a:prstGeom prst="rect">
            <a:avLst/>
          </a:prstGeom>
          <a:ln>
            <a:noFill/>
          </a:ln>
          <a:effectLst>
            <a:softEdge rad="112500"/>
          </a:effectLst>
        </p:spPr>
      </p:pic>
    </p:spTree>
    <p:extLst>
      <p:ext uri="{BB962C8B-B14F-4D97-AF65-F5344CB8AC3E}">
        <p14:creationId xmlns="" xmlns:p14="http://schemas.microsoft.com/office/powerpoint/2010/main" val="3080723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5953" y="255373"/>
            <a:ext cx="9905998" cy="1905000"/>
          </a:xfrm>
        </p:spPr>
        <p:txBody>
          <a:bodyPr/>
          <a:lstStyle/>
          <a:p>
            <a:r>
              <a:rPr lang="en-US">
                <a:effectLst/>
              </a:rPr>
              <a:t>"</a:t>
            </a:r>
            <a:r>
              <a:rPr lang="en-US" b="1">
                <a:effectLst/>
              </a:rPr>
              <a:t>Ido Movement for Culture. Journal of Martial Arts Anthropology</a:t>
            </a:r>
            <a:r>
              <a:rPr lang="en-US">
                <a:effectLst/>
              </a:rPr>
              <a:t>"</a:t>
            </a:r>
            <a:endParaRPr lang="pl-PL">
              <a:effectLst/>
            </a:endParaRPr>
          </a:p>
        </p:txBody>
      </p:sp>
      <p:sp>
        <p:nvSpPr>
          <p:cNvPr id="3" name="Symbol zastępczy zawartości 2"/>
          <p:cNvSpPr>
            <a:spLocks noGrp="1"/>
          </p:cNvSpPr>
          <p:nvPr>
            <p:ph idx="1"/>
          </p:nvPr>
        </p:nvSpPr>
        <p:spPr>
          <a:xfrm>
            <a:off x="605953" y="1991497"/>
            <a:ext cx="7911971" cy="3346622"/>
          </a:xfrm>
        </p:spPr>
        <p:txBody>
          <a:bodyPr/>
          <a:lstStyle/>
          <a:p>
            <a:r>
              <a:rPr lang="en-US" dirty="0" smtClean="0">
                <a:effectLst/>
              </a:rPr>
              <a:t>under </a:t>
            </a:r>
            <a:r>
              <a:rPr lang="en-US" dirty="0">
                <a:effectLst/>
              </a:rPr>
              <a:t>auspices of IMACSSS, International Association of Sport Kinetics, and with support of the University of </a:t>
            </a:r>
            <a:r>
              <a:rPr lang="en-US" dirty="0" err="1">
                <a:effectLst/>
              </a:rPr>
              <a:t>Rzeszów</a:t>
            </a:r>
            <a:r>
              <a:rPr lang="en-US" dirty="0">
                <a:effectLst/>
              </a:rPr>
              <a:t>, and Polish Ministry of Science  </a:t>
            </a:r>
            <a:endParaRPr lang="pl-PL" dirty="0">
              <a:effectLst/>
            </a:endParaRPr>
          </a:p>
          <a:p>
            <a:r>
              <a:rPr lang="en-US" dirty="0" smtClean="0">
                <a:effectLst/>
              </a:rPr>
              <a:t>indexed </a:t>
            </a:r>
            <a:r>
              <a:rPr lang="en-US" dirty="0">
                <a:effectLst/>
              </a:rPr>
              <a:t>e.g. in Elsevier </a:t>
            </a:r>
            <a:r>
              <a:rPr lang="en-GB" dirty="0">
                <a:effectLst/>
              </a:rPr>
              <a:t>Scopus. It has a global range [more: Cynarski, </a:t>
            </a:r>
            <a:r>
              <a:rPr lang="en-GB" dirty="0" err="1">
                <a:effectLst/>
              </a:rPr>
              <a:t>Reguli</a:t>
            </a:r>
            <a:r>
              <a:rPr lang="en-GB" dirty="0">
                <a:effectLst/>
              </a:rPr>
              <a:t> 2014</a:t>
            </a:r>
            <a:r>
              <a:rPr lang="en-GB" dirty="0" smtClean="0">
                <a:effectLst/>
              </a:rPr>
              <a:t>].</a:t>
            </a:r>
            <a:endParaRPr lang="pl-PL" dirty="0">
              <a:effectLst/>
            </a:endParaRPr>
          </a:p>
          <a:p>
            <a:r>
              <a:rPr lang="en-GB" dirty="0" smtClean="0">
                <a:effectLst/>
              </a:rPr>
              <a:t>See</a:t>
            </a:r>
            <a:r>
              <a:rPr lang="en-GB" dirty="0">
                <a:effectLst/>
              </a:rPr>
              <a:t>: </a:t>
            </a:r>
            <a:r>
              <a:rPr lang="en-GB" b="1" u="sng" dirty="0">
                <a:effectLst/>
                <a:hlinkClick r:id="rId3"/>
              </a:rPr>
              <a:t>www.idokan.pl</a:t>
            </a:r>
            <a:endParaRPr lang="pl-PL" dirty="0">
              <a:effectLst/>
            </a:endParaRPr>
          </a:p>
        </p:txBody>
      </p:sp>
      <p:pic>
        <p:nvPicPr>
          <p:cNvPr id="5" name="Obraz 4" descr="ido13"/>
          <p:cNvPicPr/>
          <p:nvPr/>
        </p:nvPicPr>
        <p:blipFill>
          <a:blip r:embed="rId4" cstate="print"/>
          <a:srcRect/>
          <a:stretch>
            <a:fillRect/>
          </a:stretch>
        </p:blipFill>
        <p:spPr bwMode="auto">
          <a:xfrm>
            <a:off x="8841965" y="1756719"/>
            <a:ext cx="2667000"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76212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2996" y="156519"/>
            <a:ext cx="11607112" cy="6326659"/>
          </a:xfrm>
        </p:spPr>
        <p:txBody>
          <a:bodyPr>
            <a:normAutofit fontScale="32500" lnSpcReduction="20000"/>
          </a:bodyPr>
          <a:lstStyle/>
          <a:p>
            <a:pPr marL="0" indent="0">
              <a:buNone/>
            </a:pPr>
            <a:r>
              <a:rPr lang="en-US" sz="4400" b="1" dirty="0" smtClean="0">
                <a:effectLst/>
              </a:rPr>
              <a:t>References</a:t>
            </a:r>
            <a:endParaRPr lang="pl-PL" dirty="0">
              <a:effectLst/>
            </a:endParaRPr>
          </a:p>
          <a:p>
            <a:pPr lvl="0"/>
            <a:r>
              <a:rPr lang="en-US" dirty="0">
                <a:effectLst/>
              </a:rPr>
              <a:t>Abe I., </a:t>
            </a:r>
            <a:r>
              <a:rPr lang="en-US" dirty="0" err="1">
                <a:effectLst/>
              </a:rPr>
              <a:t>Kiyohara</a:t>
            </a:r>
            <a:r>
              <a:rPr lang="en-US" dirty="0">
                <a:effectLst/>
              </a:rPr>
              <a:t> K., Nakajima K. (1992), </a:t>
            </a:r>
            <a:r>
              <a:rPr lang="en-US" i="1" dirty="0">
                <a:effectLst/>
              </a:rPr>
              <a:t>Fascism, sport and society in Japan</a:t>
            </a:r>
            <a:r>
              <a:rPr lang="en-US" dirty="0">
                <a:effectLst/>
              </a:rPr>
              <a:t>, ”The International Journal of the History of Sport”, vol. 9, no. 1, pp. 1-28.</a:t>
            </a:r>
            <a:endParaRPr lang="pl-PL" dirty="0">
              <a:effectLst/>
            </a:endParaRPr>
          </a:p>
          <a:p>
            <a:pPr lvl="0"/>
            <a:r>
              <a:rPr lang="en-GB" dirty="0">
                <a:effectLst/>
              </a:rPr>
              <a:t>Acevedo W., Gutiérrez C, Mei Cheung (2010), </a:t>
            </a:r>
            <a:r>
              <a:rPr lang="en-GB" i="1" dirty="0">
                <a:effectLst/>
              </a:rPr>
              <a:t>Breve </a:t>
            </a:r>
            <a:r>
              <a:rPr lang="en-GB" i="1" dirty="0" err="1">
                <a:effectLst/>
              </a:rPr>
              <a:t>Historia</a:t>
            </a:r>
            <a:r>
              <a:rPr lang="en-GB" i="1" dirty="0">
                <a:effectLst/>
              </a:rPr>
              <a:t> del Kung-Fu</a:t>
            </a:r>
            <a:r>
              <a:rPr lang="en-GB" dirty="0">
                <a:effectLst/>
              </a:rPr>
              <a:t>, </a:t>
            </a:r>
            <a:r>
              <a:rPr lang="en-GB" dirty="0" err="1">
                <a:effectLst/>
              </a:rPr>
              <a:t>Nowtilus</a:t>
            </a:r>
            <a:r>
              <a:rPr lang="en-GB" dirty="0">
                <a:effectLst/>
              </a:rPr>
              <a:t>, Madrid [in Spanish].</a:t>
            </a:r>
            <a:endParaRPr lang="pl-PL" dirty="0">
              <a:effectLst/>
            </a:endParaRPr>
          </a:p>
          <a:p>
            <a:pPr lvl="0"/>
            <a:r>
              <a:rPr lang="en-US" dirty="0">
                <a:effectLst/>
              </a:rPr>
              <a:t>Anderson A.D. (2001), </a:t>
            </a:r>
            <a:r>
              <a:rPr lang="en-US" i="1" dirty="0">
                <a:effectLst/>
              </a:rPr>
              <a:t>Asian martial arts cinema, dance, and the cultural languages of gender</a:t>
            </a:r>
            <a:r>
              <a:rPr lang="en-US" dirty="0">
                <a:effectLst/>
              </a:rPr>
              <a:t>, “Asian Journal of Communication, vol. 11, no. 2, pp. 58-78.</a:t>
            </a:r>
            <a:endParaRPr lang="pl-PL" dirty="0">
              <a:effectLst/>
            </a:endParaRPr>
          </a:p>
          <a:p>
            <a:pPr lvl="0"/>
            <a:r>
              <a:rPr lang="en-US" dirty="0" err="1">
                <a:effectLst/>
              </a:rPr>
              <a:t>Brakel</a:t>
            </a:r>
            <a:r>
              <a:rPr lang="en-US" dirty="0">
                <a:effectLst/>
              </a:rPr>
              <a:t> J.J. (1987), </a:t>
            </a:r>
            <a:r>
              <a:rPr lang="en-US" i="1" dirty="0">
                <a:effectLst/>
              </a:rPr>
              <a:t>Thesaurus of Martial Arts</a:t>
            </a:r>
            <a:r>
              <a:rPr lang="en-US" dirty="0">
                <a:effectLst/>
              </a:rPr>
              <a:t>, “International Bulletin of Sports Information”, vol. 8, no. 3-4, pp. 2–27. </a:t>
            </a:r>
            <a:endParaRPr lang="pl-PL" dirty="0">
              <a:effectLst/>
            </a:endParaRPr>
          </a:p>
          <a:p>
            <a:pPr lvl="0"/>
            <a:r>
              <a:rPr lang="en-US" dirty="0" err="1">
                <a:effectLst/>
              </a:rPr>
              <a:t>Brizin</a:t>
            </a:r>
            <a:r>
              <a:rPr lang="en-US" dirty="0">
                <a:effectLst/>
              </a:rPr>
              <a:t> D., </a:t>
            </a:r>
            <a:r>
              <a:rPr lang="en-US" dirty="0" err="1">
                <a:effectLst/>
              </a:rPr>
              <a:t>Kernspecht</a:t>
            </a:r>
            <a:r>
              <a:rPr lang="en-US" dirty="0">
                <a:effectLst/>
              </a:rPr>
              <a:t> K.R. (2014), </a:t>
            </a:r>
            <a:r>
              <a:rPr lang="en-US" i="1" dirty="0">
                <a:effectLst/>
              </a:rPr>
              <a:t>Introduction to Combat Logic – A General Theory</a:t>
            </a:r>
            <a:r>
              <a:rPr lang="en-US" dirty="0">
                <a:effectLst/>
              </a:rPr>
              <a:t>, "</a:t>
            </a:r>
            <a:r>
              <a:rPr lang="en-US" dirty="0" err="1">
                <a:effectLst/>
              </a:rPr>
              <a:t>Ido</a:t>
            </a:r>
            <a:r>
              <a:rPr lang="en-US" dirty="0">
                <a:effectLst/>
              </a:rPr>
              <a:t> Movement for Culture. Journal of Martial Arts Anthropology", vol. 14, no. 4.</a:t>
            </a:r>
            <a:endParaRPr lang="pl-PL" b="1" dirty="0">
              <a:effectLst/>
            </a:endParaRPr>
          </a:p>
          <a:p>
            <a:pPr lvl="0"/>
            <a:r>
              <a:rPr lang="en-US" dirty="0">
                <a:effectLst/>
              </a:rPr>
              <a:t>Brown D.H.K., Jennings G., </a:t>
            </a:r>
            <a:r>
              <a:rPr lang="en-US" dirty="0" err="1">
                <a:effectLst/>
              </a:rPr>
              <a:t>Molle</a:t>
            </a:r>
            <a:r>
              <a:rPr lang="en-US" dirty="0">
                <a:effectLst/>
              </a:rPr>
              <a:t> A. (2009), </a:t>
            </a:r>
            <a:r>
              <a:rPr lang="en-US" i="1" dirty="0">
                <a:effectLst/>
              </a:rPr>
              <a:t>Exploring Relationships between Asian Martial Arts and Religion</a:t>
            </a:r>
            <a:r>
              <a:rPr lang="en-US" dirty="0">
                <a:effectLst/>
              </a:rPr>
              <a:t>, “</a:t>
            </a:r>
            <a:r>
              <a:rPr lang="en-US" dirty="0" err="1">
                <a:effectLst/>
              </a:rPr>
              <a:t>Stadion</a:t>
            </a:r>
            <a:r>
              <a:rPr lang="en-US" dirty="0">
                <a:effectLst/>
              </a:rPr>
              <a:t>”, no. 35, pp. 47–66. </a:t>
            </a:r>
            <a:endParaRPr lang="pl-PL" dirty="0">
              <a:effectLst/>
            </a:endParaRPr>
          </a:p>
          <a:p>
            <a:pPr lvl="0"/>
            <a:r>
              <a:rPr lang="en-US" dirty="0">
                <a:effectLst/>
                <a:hlinkClick r:id="rId3"/>
              </a:rPr>
              <a:t>Brown</a:t>
            </a:r>
            <a:r>
              <a:rPr lang="en-US" dirty="0">
                <a:effectLst/>
              </a:rPr>
              <a:t> D.H.K., </a:t>
            </a:r>
            <a:r>
              <a:rPr lang="en-US" dirty="0">
                <a:effectLst/>
                <a:hlinkClick r:id="rId4"/>
              </a:rPr>
              <a:t>Jennings</a:t>
            </a:r>
            <a:r>
              <a:rPr lang="en-US" dirty="0">
                <a:effectLst/>
              </a:rPr>
              <a:t> G., </a:t>
            </a:r>
            <a:r>
              <a:rPr lang="en-US" dirty="0">
                <a:effectLst/>
                <a:hlinkClick r:id="rId5"/>
              </a:rPr>
              <a:t>Sparkes</a:t>
            </a:r>
            <a:r>
              <a:rPr lang="en-US" dirty="0">
                <a:effectLst/>
              </a:rPr>
              <a:t> A.C. (2014), </a:t>
            </a:r>
            <a:r>
              <a:rPr lang="en-US" i="1" dirty="0" err="1">
                <a:effectLst/>
              </a:rPr>
              <a:t>Taijiquan</a:t>
            </a:r>
            <a:r>
              <a:rPr lang="en-US" i="1" dirty="0">
                <a:effectLst/>
              </a:rPr>
              <a:t> the “</a:t>
            </a:r>
            <a:r>
              <a:rPr lang="en-US" i="1" dirty="0" err="1">
                <a:effectLst/>
              </a:rPr>
              <a:t>Taiji</a:t>
            </a:r>
            <a:r>
              <a:rPr lang="en-US" i="1" dirty="0">
                <a:effectLst/>
              </a:rPr>
              <a:t> World” Way: Towards a Cosmopolitan Vision of Ecology</a:t>
            </a:r>
            <a:r>
              <a:rPr lang="en-US" dirty="0">
                <a:effectLst/>
              </a:rPr>
              <a:t>, </a:t>
            </a:r>
            <a:r>
              <a:rPr lang="en-US" i="1" dirty="0">
                <a:effectLst/>
              </a:rPr>
              <a:t>“Societies”, </a:t>
            </a:r>
            <a:r>
              <a:rPr lang="en-US" dirty="0">
                <a:effectLst/>
              </a:rPr>
              <a:t>vol.</a:t>
            </a:r>
            <a:r>
              <a:rPr lang="en-US" i="1" dirty="0">
                <a:effectLst/>
              </a:rPr>
              <a:t> 4, no. </a:t>
            </a:r>
            <a:r>
              <a:rPr lang="en-US" dirty="0">
                <a:effectLst/>
              </a:rPr>
              <a:t>3, 380-398; </a:t>
            </a:r>
            <a:r>
              <a:rPr lang="en-US" dirty="0" err="1">
                <a:effectLst/>
              </a:rPr>
              <a:t>doi</a:t>
            </a:r>
            <a:r>
              <a:rPr lang="en-US" dirty="0">
                <a:effectLst/>
              </a:rPr>
              <a:t>: </a:t>
            </a:r>
            <a:r>
              <a:rPr lang="en-US" u="sng" dirty="0">
                <a:effectLst/>
                <a:hlinkClick r:id="rId6"/>
              </a:rPr>
              <a:t>10.3390/soc4030380</a:t>
            </a:r>
            <a:endParaRPr lang="pl-PL" dirty="0">
              <a:effectLst/>
            </a:endParaRPr>
          </a:p>
          <a:p>
            <a:pPr lvl="0"/>
            <a:r>
              <a:rPr lang="en-US" dirty="0">
                <a:effectLst/>
              </a:rPr>
              <a:t>Campbell C. (2007), </a:t>
            </a:r>
            <a:r>
              <a:rPr lang="en-US" i="1" dirty="0">
                <a:effectLst/>
              </a:rPr>
              <a:t>The </a:t>
            </a:r>
            <a:r>
              <a:rPr lang="en-US" i="1" dirty="0" err="1">
                <a:effectLst/>
              </a:rPr>
              <a:t>Easternization</a:t>
            </a:r>
            <a:r>
              <a:rPr lang="en-US" i="1" dirty="0">
                <a:effectLst/>
              </a:rPr>
              <a:t> of the West: A Thematic Account of Cultural Change in the Modern Era</a:t>
            </a:r>
            <a:r>
              <a:rPr lang="en-US" dirty="0">
                <a:effectLst/>
              </a:rPr>
              <a:t>, Paradigm, Boulder, CO. </a:t>
            </a:r>
            <a:endParaRPr lang="pl-PL" dirty="0">
              <a:effectLst/>
            </a:endParaRPr>
          </a:p>
          <a:p>
            <a:pPr lvl="0"/>
            <a:r>
              <a:rPr lang="en-US" dirty="0">
                <a:effectLst/>
              </a:rPr>
              <a:t>Cassirer E. (1977), </a:t>
            </a:r>
            <a:r>
              <a:rPr lang="en-US" i="1" dirty="0">
                <a:effectLst/>
              </a:rPr>
              <a:t>Essay on Man, </a:t>
            </a:r>
            <a:r>
              <a:rPr lang="en-US" dirty="0" err="1">
                <a:effectLst/>
              </a:rPr>
              <a:t>Czytelnik</a:t>
            </a:r>
            <a:r>
              <a:rPr lang="en-US" dirty="0">
                <a:effectLst/>
              </a:rPr>
              <a:t>, Warsaw [in Polish].</a:t>
            </a:r>
            <a:endParaRPr lang="pl-PL" dirty="0">
              <a:effectLst/>
            </a:endParaRPr>
          </a:p>
          <a:p>
            <a:pPr lvl="0"/>
            <a:r>
              <a:rPr lang="en-US" dirty="0" err="1">
                <a:effectLst/>
              </a:rPr>
              <a:t>Christofer</a:t>
            </a:r>
            <a:r>
              <a:rPr lang="en-US" dirty="0">
                <a:effectLst/>
              </a:rPr>
              <a:t> C. (2006), </a:t>
            </a:r>
            <a:r>
              <a:rPr lang="en-US" i="1" dirty="0" err="1">
                <a:effectLst/>
              </a:rPr>
              <a:t>Budo</a:t>
            </a:r>
            <a:r>
              <a:rPr lang="en-US" i="1" dirty="0">
                <a:effectLst/>
              </a:rPr>
              <a:t> Belts and Ranks: The Forgotten Symbolism</a:t>
            </a:r>
            <a:r>
              <a:rPr lang="en-US" dirty="0">
                <a:effectLst/>
              </a:rPr>
              <a:t>, „Fighting Arts”, </a:t>
            </a:r>
            <a:r>
              <a:rPr lang="en-US" u="sng" dirty="0">
                <a:effectLst/>
                <a:hlinkClick r:id="rId7"/>
              </a:rPr>
              <a:t>www.fightingarts.com</a:t>
            </a:r>
            <a:r>
              <a:rPr lang="en-US" dirty="0">
                <a:effectLst/>
              </a:rPr>
              <a:t> </a:t>
            </a:r>
            <a:endParaRPr lang="pl-PL" dirty="0">
              <a:effectLst/>
            </a:endParaRPr>
          </a:p>
          <a:p>
            <a:pPr lvl="0"/>
            <a:r>
              <a:rPr lang="de-DE" dirty="0">
                <a:effectLst/>
              </a:rPr>
              <a:t>Clausewitz C. v. (1999) [1832], W. von </a:t>
            </a:r>
            <a:r>
              <a:rPr lang="de-DE" dirty="0" err="1">
                <a:effectLst/>
              </a:rPr>
              <a:t>Seidlitz</a:t>
            </a:r>
            <a:r>
              <a:rPr lang="de-DE" dirty="0">
                <a:effectLst/>
              </a:rPr>
              <a:t> [</a:t>
            </a:r>
            <a:r>
              <a:rPr lang="de-DE" dirty="0" err="1">
                <a:effectLst/>
              </a:rPr>
              <a:t>ed</a:t>
            </a:r>
            <a:r>
              <a:rPr lang="de-DE" dirty="0">
                <a:effectLst/>
              </a:rPr>
              <a:t>.], </a:t>
            </a:r>
            <a:r>
              <a:rPr lang="de-DE" i="1" dirty="0">
                <a:effectLst/>
              </a:rPr>
              <a:t>Vom Kriege</a:t>
            </a:r>
            <a:r>
              <a:rPr lang="de-DE" dirty="0">
                <a:effectLst/>
              </a:rPr>
              <a:t> [On war. In German], </a:t>
            </a:r>
            <a:r>
              <a:rPr lang="de-DE" dirty="0" err="1">
                <a:effectLst/>
              </a:rPr>
              <a:t>Mundus</a:t>
            </a:r>
            <a:r>
              <a:rPr lang="de-DE" dirty="0">
                <a:effectLst/>
              </a:rPr>
              <a:t>, Essen.</a:t>
            </a:r>
            <a:endParaRPr lang="pl-PL" dirty="0">
              <a:effectLst/>
            </a:endParaRPr>
          </a:p>
          <a:p>
            <a:pPr lvl="0"/>
            <a:r>
              <a:rPr lang="en-US" dirty="0">
                <a:effectLst/>
              </a:rPr>
              <a:t>Cynarski W.J. (2002), </a:t>
            </a:r>
            <a:r>
              <a:rPr lang="en-US" i="1" dirty="0">
                <a:effectLst/>
              </a:rPr>
              <a:t>Mastery in Far-Eastern martial arts</a:t>
            </a:r>
            <a:r>
              <a:rPr lang="en-US" dirty="0">
                <a:effectLst/>
              </a:rPr>
              <a:t>, „Sport </a:t>
            </a:r>
            <a:r>
              <a:rPr lang="en-US" dirty="0" err="1">
                <a:effectLst/>
              </a:rPr>
              <a:t>Wyczynowy</a:t>
            </a:r>
            <a:r>
              <a:rPr lang="en-US" dirty="0">
                <a:effectLst/>
              </a:rPr>
              <a:t>”, no. 1-2, pp. 96-106.</a:t>
            </a:r>
            <a:endParaRPr lang="pl-PL" dirty="0">
              <a:effectLst/>
            </a:endParaRPr>
          </a:p>
          <a:p>
            <a:pPr lvl="0"/>
            <a:r>
              <a:rPr lang="en-US" dirty="0">
                <a:effectLst/>
              </a:rPr>
              <a:t>Cynarski W.J. (2004a), </a:t>
            </a:r>
            <a:r>
              <a:rPr lang="en-US" i="1" dirty="0">
                <a:effectLst/>
              </a:rPr>
              <a:t>Theory and practice of Far-Eastern martial arts in European perspective</a:t>
            </a:r>
            <a:r>
              <a:rPr lang="en-US" dirty="0">
                <a:effectLst/>
              </a:rPr>
              <a:t> [in Polish], </a:t>
            </a:r>
            <a:r>
              <a:rPr lang="en-US" dirty="0" err="1">
                <a:effectLst/>
              </a:rPr>
              <a:t>Rzeszów</a:t>
            </a:r>
            <a:r>
              <a:rPr lang="en-US" dirty="0">
                <a:effectLst/>
              </a:rPr>
              <a:t> University Press, </a:t>
            </a:r>
            <a:r>
              <a:rPr lang="en-US" dirty="0" err="1">
                <a:effectLst/>
              </a:rPr>
              <a:t>Rzeszów</a:t>
            </a:r>
            <a:r>
              <a:rPr lang="en-US" dirty="0">
                <a:effectLst/>
              </a:rPr>
              <a:t>.</a:t>
            </a:r>
            <a:endParaRPr lang="pl-PL" dirty="0">
              <a:effectLst/>
            </a:endParaRPr>
          </a:p>
          <a:p>
            <a:pPr lvl="0"/>
            <a:r>
              <a:rPr lang="en-US" dirty="0">
                <a:effectLst/>
              </a:rPr>
              <a:t>Cynarski W.J. (2004b), </a:t>
            </a:r>
            <a:r>
              <a:rPr lang="en-US" i="1" dirty="0">
                <a:effectLst/>
              </a:rPr>
              <a:t>Relationships of Far-Eastern martial arts with theatre</a:t>
            </a:r>
            <a:r>
              <a:rPr lang="en-US" dirty="0">
                <a:effectLst/>
              </a:rPr>
              <a:t>, „</a:t>
            </a:r>
            <a:r>
              <a:rPr lang="en-US" dirty="0" err="1">
                <a:effectLst/>
              </a:rPr>
              <a:t>Ido</a:t>
            </a:r>
            <a:r>
              <a:rPr lang="en-US" dirty="0">
                <a:effectLst/>
              </a:rPr>
              <a:t> – </a:t>
            </a:r>
            <a:r>
              <a:rPr lang="en-US" dirty="0" err="1">
                <a:effectLst/>
              </a:rPr>
              <a:t>Ruch</a:t>
            </a:r>
            <a:r>
              <a:rPr lang="en-US" dirty="0">
                <a:effectLst/>
              </a:rPr>
              <a:t> </a:t>
            </a:r>
            <a:r>
              <a:rPr lang="en-US" dirty="0" err="1">
                <a:effectLst/>
              </a:rPr>
              <a:t>dla</a:t>
            </a:r>
            <a:r>
              <a:rPr lang="en-US" dirty="0">
                <a:effectLst/>
              </a:rPr>
              <a:t> </a:t>
            </a:r>
            <a:r>
              <a:rPr lang="en-US" dirty="0" err="1">
                <a:effectLst/>
              </a:rPr>
              <a:t>Kultury</a:t>
            </a:r>
            <a:r>
              <a:rPr lang="en-US" dirty="0">
                <a:effectLst/>
              </a:rPr>
              <a:t> / Movement for Culture”, vol. 4, pp. 256-261.</a:t>
            </a:r>
            <a:endParaRPr lang="pl-PL" dirty="0">
              <a:effectLst/>
            </a:endParaRPr>
          </a:p>
          <a:p>
            <a:pPr lvl="0"/>
            <a:r>
              <a:rPr lang="en-US" dirty="0">
                <a:effectLst/>
              </a:rPr>
              <a:t>Cynarski W.J. (2006),</a:t>
            </a:r>
            <a:r>
              <a:rPr lang="en-US" b="1" dirty="0">
                <a:effectLst/>
              </a:rPr>
              <a:t> </a:t>
            </a:r>
            <a:r>
              <a:rPr lang="en-GB" i="1" dirty="0">
                <a:effectLst/>
              </a:rPr>
              <a:t>Reception and</a:t>
            </a:r>
            <a:r>
              <a:rPr lang="en-GB" dirty="0">
                <a:effectLst/>
              </a:rPr>
              <a:t> </a:t>
            </a:r>
            <a:r>
              <a:rPr lang="en-GB" i="1" dirty="0">
                <a:effectLst/>
              </a:rPr>
              <a:t>internalization</a:t>
            </a:r>
            <a:r>
              <a:rPr lang="en-GB" dirty="0">
                <a:effectLst/>
              </a:rPr>
              <a:t> </a:t>
            </a:r>
            <a:r>
              <a:rPr lang="en-GB" i="1" dirty="0">
                <a:effectLst/>
              </a:rPr>
              <a:t>the ethos of</a:t>
            </a:r>
            <a:r>
              <a:rPr lang="en-GB" dirty="0">
                <a:effectLst/>
              </a:rPr>
              <a:t> </a:t>
            </a:r>
            <a:r>
              <a:rPr lang="en-GB" i="1" dirty="0">
                <a:effectLst/>
              </a:rPr>
              <a:t>martial arts</a:t>
            </a:r>
            <a:r>
              <a:rPr lang="en-GB" dirty="0">
                <a:effectLst/>
              </a:rPr>
              <a:t> </a:t>
            </a:r>
            <a:r>
              <a:rPr lang="en-GB" i="1" dirty="0">
                <a:effectLst/>
              </a:rPr>
              <a:t>by practicing persons</a:t>
            </a:r>
            <a:r>
              <a:rPr lang="en-GB" dirty="0">
                <a:effectLst/>
              </a:rPr>
              <a:t>, </a:t>
            </a:r>
            <a:r>
              <a:rPr lang="en-GB" dirty="0" err="1">
                <a:effectLst/>
              </a:rPr>
              <a:t>Rzeszów</a:t>
            </a:r>
            <a:r>
              <a:rPr lang="en-GB" dirty="0">
                <a:effectLst/>
              </a:rPr>
              <a:t> University Press, </a:t>
            </a:r>
            <a:r>
              <a:rPr lang="en-GB" dirty="0" err="1">
                <a:effectLst/>
              </a:rPr>
              <a:t>Rzeszów</a:t>
            </a:r>
            <a:r>
              <a:rPr lang="en-GB" dirty="0">
                <a:effectLst/>
              </a:rPr>
              <a:t> [in Polish].</a:t>
            </a:r>
            <a:endParaRPr lang="pl-PL" dirty="0">
              <a:effectLst/>
            </a:endParaRPr>
          </a:p>
          <a:p>
            <a:pPr lvl="0"/>
            <a:r>
              <a:rPr lang="pl-PL" dirty="0">
                <a:effectLst/>
              </a:rPr>
              <a:t>Cynarski W.J. (2009), </a:t>
            </a:r>
            <a:r>
              <a:rPr lang="pl-PL" i="1" dirty="0" err="1">
                <a:effectLst/>
              </a:rPr>
              <a:t>Martial</a:t>
            </a:r>
            <a:r>
              <a:rPr lang="pl-PL" i="1" dirty="0">
                <a:effectLst/>
              </a:rPr>
              <a:t> </a:t>
            </a:r>
            <a:r>
              <a:rPr lang="pl-PL" i="1" dirty="0" err="1">
                <a:effectLst/>
              </a:rPr>
              <a:t>Arts</a:t>
            </a:r>
            <a:r>
              <a:rPr lang="pl-PL" i="1" dirty="0">
                <a:effectLst/>
              </a:rPr>
              <a:t> – </a:t>
            </a:r>
            <a:r>
              <a:rPr lang="pl-PL" i="1" dirty="0" err="1">
                <a:effectLst/>
              </a:rPr>
              <a:t>Idō</a:t>
            </a:r>
            <a:r>
              <a:rPr lang="pl-PL" i="1" dirty="0">
                <a:effectLst/>
              </a:rPr>
              <a:t> &amp; </a:t>
            </a:r>
            <a:r>
              <a:rPr lang="pl-PL" i="1" dirty="0" err="1">
                <a:effectLst/>
              </a:rPr>
              <a:t>Idōkan</a:t>
            </a:r>
            <a:r>
              <a:rPr lang="pl-PL" dirty="0">
                <a:effectLst/>
              </a:rPr>
              <a:t>, IPA, Rzeszów. </a:t>
            </a:r>
            <a:endParaRPr lang="pl-PL" b="1" dirty="0">
              <a:effectLst/>
            </a:endParaRPr>
          </a:p>
          <a:p>
            <a:pPr lvl="0"/>
            <a:r>
              <a:rPr lang="en-GB" dirty="0">
                <a:effectLst/>
              </a:rPr>
              <a:t>Cynarski W.J. (2011), </a:t>
            </a:r>
            <a:r>
              <a:rPr lang="en-GB" i="1" dirty="0">
                <a:effectLst/>
              </a:rPr>
              <a:t>Teaching of fighting arts in pedagogical and sociological perspective</a:t>
            </a:r>
            <a:r>
              <a:rPr lang="en-GB" dirty="0">
                <a:effectLst/>
              </a:rPr>
              <a:t>, “</a:t>
            </a:r>
            <a:r>
              <a:rPr lang="en-GB" dirty="0" err="1">
                <a:effectLst/>
              </a:rPr>
              <a:t>Studia</a:t>
            </a:r>
            <a:r>
              <a:rPr lang="en-GB" dirty="0">
                <a:effectLst/>
              </a:rPr>
              <a:t> </a:t>
            </a:r>
            <a:r>
              <a:rPr lang="en-GB" dirty="0" err="1">
                <a:effectLst/>
              </a:rPr>
              <a:t>Sportiva</a:t>
            </a:r>
            <a:r>
              <a:rPr lang="en-GB" dirty="0">
                <a:effectLst/>
              </a:rPr>
              <a:t>”, vol. 5, no. 3, pp. 275-284.</a:t>
            </a:r>
            <a:endParaRPr lang="pl-PL" dirty="0">
              <a:effectLst/>
            </a:endParaRPr>
          </a:p>
          <a:p>
            <a:pPr lvl="0"/>
            <a:r>
              <a:rPr lang="en-GB" dirty="0">
                <a:effectLst/>
              </a:rPr>
              <a:t>Cynarski W.J. (2012a), </a:t>
            </a:r>
            <a:r>
              <a:rPr lang="en-GB" i="1" dirty="0">
                <a:effectLst/>
              </a:rPr>
              <a:t>Anthropology of</a:t>
            </a:r>
            <a:r>
              <a:rPr lang="en-GB" dirty="0">
                <a:effectLst/>
              </a:rPr>
              <a:t> </a:t>
            </a:r>
            <a:r>
              <a:rPr lang="en-GB" i="1" dirty="0">
                <a:effectLst/>
              </a:rPr>
              <a:t>Martial Arts.</a:t>
            </a:r>
            <a:r>
              <a:rPr lang="en-GB" dirty="0">
                <a:effectLst/>
              </a:rPr>
              <a:t> </a:t>
            </a:r>
            <a:r>
              <a:rPr lang="en-GB" i="1" dirty="0">
                <a:effectLst/>
              </a:rPr>
              <a:t>Studies and</a:t>
            </a:r>
            <a:r>
              <a:rPr lang="en-GB" dirty="0">
                <a:effectLst/>
              </a:rPr>
              <a:t> </a:t>
            </a:r>
            <a:r>
              <a:rPr lang="en-GB" i="1" dirty="0">
                <a:effectLst/>
              </a:rPr>
              <a:t>Essays</a:t>
            </a:r>
            <a:r>
              <a:rPr lang="en-GB" dirty="0">
                <a:effectLst/>
              </a:rPr>
              <a:t> </a:t>
            </a:r>
            <a:r>
              <a:rPr lang="en-GB" i="1" dirty="0">
                <a:effectLst/>
              </a:rPr>
              <a:t>of the</a:t>
            </a:r>
            <a:r>
              <a:rPr lang="en-GB" dirty="0">
                <a:effectLst/>
              </a:rPr>
              <a:t> </a:t>
            </a:r>
            <a:r>
              <a:rPr lang="en-GB" i="1" dirty="0">
                <a:effectLst/>
              </a:rPr>
              <a:t>Sociology and</a:t>
            </a:r>
            <a:r>
              <a:rPr lang="en-GB" dirty="0">
                <a:effectLst/>
              </a:rPr>
              <a:t> </a:t>
            </a:r>
            <a:r>
              <a:rPr lang="en-GB" i="1" dirty="0">
                <a:effectLst/>
              </a:rPr>
              <a:t>Philosophy of Martial Arts</a:t>
            </a:r>
            <a:r>
              <a:rPr lang="en-GB" dirty="0">
                <a:effectLst/>
              </a:rPr>
              <a:t>, Rzeszow University Press, </a:t>
            </a:r>
            <a:r>
              <a:rPr lang="en-GB" dirty="0" err="1">
                <a:effectLst/>
              </a:rPr>
              <a:t>Rzeszów</a:t>
            </a:r>
            <a:r>
              <a:rPr lang="en-GB" dirty="0">
                <a:effectLst/>
              </a:rPr>
              <a:t>. The </a:t>
            </a:r>
            <a:r>
              <a:rPr lang="en-GB" dirty="0" err="1">
                <a:effectLst/>
              </a:rPr>
              <a:t>Lykeion</a:t>
            </a:r>
            <a:r>
              <a:rPr lang="en-GB" dirty="0">
                <a:effectLst/>
              </a:rPr>
              <a:t> Library edition, vol. 16 [in Polish].</a:t>
            </a:r>
            <a:endParaRPr lang="pl-PL" dirty="0">
              <a:effectLst/>
            </a:endParaRPr>
          </a:p>
          <a:p>
            <a:pPr lvl="0"/>
            <a:r>
              <a:rPr lang="en-US" dirty="0">
                <a:effectLst/>
              </a:rPr>
              <a:t>Cynarski W.J. (2012b), </a:t>
            </a:r>
            <a:r>
              <a:rPr lang="en-US" i="1" dirty="0">
                <a:effectLst/>
              </a:rPr>
              <a:t>Martial Arts Phenomenon – Research and Multidisciplinary Interpretation</a:t>
            </a:r>
            <a:r>
              <a:rPr lang="en-US" dirty="0">
                <a:effectLst/>
              </a:rPr>
              <a:t>, Rzeszow University Press, </a:t>
            </a:r>
            <a:r>
              <a:rPr lang="en-US" dirty="0" err="1">
                <a:effectLst/>
              </a:rPr>
              <a:t>Rzeszów</a:t>
            </a:r>
            <a:r>
              <a:rPr lang="en-US" dirty="0">
                <a:effectLst/>
              </a:rPr>
              <a:t>.</a:t>
            </a:r>
            <a:endParaRPr lang="pl-PL" dirty="0">
              <a:effectLst/>
            </a:endParaRPr>
          </a:p>
          <a:p>
            <a:pPr lvl="0"/>
            <a:r>
              <a:rPr lang="en-US" dirty="0">
                <a:effectLst/>
              </a:rPr>
              <a:t>Cynarski W.J. (2013), </a:t>
            </a:r>
            <a:r>
              <a:rPr lang="en-US" i="1" dirty="0">
                <a:effectLst/>
              </a:rPr>
              <a:t>General reflections about the philosophy of martial arts</a:t>
            </a:r>
            <a:r>
              <a:rPr lang="en-US" dirty="0">
                <a:effectLst/>
              </a:rPr>
              <a:t>, “</a:t>
            </a:r>
            <a:r>
              <a:rPr lang="en-US" dirty="0" err="1">
                <a:effectLst/>
              </a:rPr>
              <a:t>Ido</a:t>
            </a:r>
            <a:r>
              <a:rPr lang="en-US" dirty="0">
                <a:effectLst/>
              </a:rPr>
              <a:t> Movement for Culture. Journal of Martial Arts Anthropology”, vol. 13, no. 3, pp. 1–6.</a:t>
            </a:r>
            <a:endParaRPr lang="pl-PL" dirty="0">
              <a:effectLst/>
            </a:endParaRPr>
          </a:p>
          <a:p>
            <a:pPr lvl="0"/>
            <a:r>
              <a:rPr lang="en-US" dirty="0">
                <a:effectLst/>
              </a:rPr>
              <a:t>Cynarski W.J., Lee-Barron J. (2014), </a:t>
            </a:r>
            <a:r>
              <a:rPr lang="en-US" i="1" dirty="0">
                <a:effectLst/>
              </a:rPr>
              <a:t>Philosophies of martial arts and their pedagogical consequences, </a:t>
            </a:r>
            <a:r>
              <a:rPr lang="en-US" dirty="0">
                <a:effectLst/>
              </a:rPr>
              <a:t>“</a:t>
            </a:r>
            <a:r>
              <a:rPr lang="en-US" dirty="0" err="1">
                <a:effectLst/>
              </a:rPr>
              <a:t>Ido</a:t>
            </a:r>
            <a:r>
              <a:rPr lang="en-US" dirty="0">
                <a:effectLst/>
              </a:rPr>
              <a:t> Movement for Culture. Journal of Martial Arts Anthropology”, vol. 14, no. 1, pp. 11-19.  </a:t>
            </a:r>
            <a:r>
              <a:rPr lang="en-US" dirty="0" err="1">
                <a:effectLst/>
              </a:rPr>
              <a:t>doi</a:t>
            </a:r>
            <a:r>
              <a:rPr lang="en-US" dirty="0">
                <a:effectLst/>
              </a:rPr>
              <a:t>: </a:t>
            </a:r>
            <a:r>
              <a:rPr lang="en-US" u="sng" dirty="0">
                <a:effectLst/>
                <a:hlinkClick r:id="rId8"/>
              </a:rPr>
              <a:t>10.14589/ido.14.1.2</a:t>
            </a:r>
            <a:endParaRPr lang="pl-PL" dirty="0">
              <a:effectLst/>
            </a:endParaRPr>
          </a:p>
          <a:p>
            <a:pPr lvl="0"/>
            <a:r>
              <a:rPr lang="en-US" dirty="0">
                <a:effectLst/>
              </a:rPr>
              <a:t>Cynarski W.J., </a:t>
            </a:r>
            <a:r>
              <a:rPr lang="en-US" dirty="0" err="1">
                <a:effectLst/>
              </a:rPr>
              <a:t>Litwiniuk</a:t>
            </a:r>
            <a:r>
              <a:rPr lang="en-US" dirty="0">
                <a:effectLst/>
              </a:rPr>
              <a:t> A. (2004), </a:t>
            </a:r>
            <a:r>
              <a:rPr lang="en-US" i="1" dirty="0">
                <a:effectLst/>
              </a:rPr>
              <a:t>A way of an actor vs. a way of a warrior</a:t>
            </a:r>
            <a:r>
              <a:rPr lang="en-US" dirty="0">
                <a:effectLst/>
              </a:rPr>
              <a:t>, „</a:t>
            </a:r>
            <a:r>
              <a:rPr lang="en-US" dirty="0" err="1">
                <a:effectLst/>
              </a:rPr>
              <a:t>Ido</a:t>
            </a:r>
            <a:r>
              <a:rPr lang="en-US" dirty="0">
                <a:effectLst/>
              </a:rPr>
              <a:t> – </a:t>
            </a:r>
            <a:r>
              <a:rPr lang="en-US" dirty="0" err="1">
                <a:effectLst/>
              </a:rPr>
              <a:t>Ruch</a:t>
            </a:r>
            <a:r>
              <a:rPr lang="en-US" dirty="0">
                <a:effectLst/>
              </a:rPr>
              <a:t> </a:t>
            </a:r>
            <a:r>
              <a:rPr lang="en-US" dirty="0" err="1">
                <a:effectLst/>
              </a:rPr>
              <a:t>dla</a:t>
            </a:r>
            <a:r>
              <a:rPr lang="en-US" dirty="0">
                <a:effectLst/>
              </a:rPr>
              <a:t> </a:t>
            </a:r>
            <a:r>
              <a:rPr lang="en-US" dirty="0" err="1">
                <a:effectLst/>
              </a:rPr>
              <a:t>Kultury</a:t>
            </a:r>
            <a:r>
              <a:rPr lang="en-US" dirty="0">
                <a:effectLst/>
              </a:rPr>
              <a:t> / Movement for Culture”, vol. 4, pp. 436-439.</a:t>
            </a:r>
            <a:endParaRPr lang="pl-PL" dirty="0">
              <a:effectLst/>
            </a:endParaRPr>
          </a:p>
          <a:p>
            <a:pPr lvl="0"/>
            <a:r>
              <a:rPr lang="en-GB" dirty="0">
                <a:effectLst/>
              </a:rPr>
              <a:t>Cynarski W.J., </a:t>
            </a:r>
            <a:r>
              <a:rPr lang="en-GB" dirty="0" err="1">
                <a:effectLst/>
              </a:rPr>
              <a:t>Obodyński</a:t>
            </a:r>
            <a:r>
              <a:rPr lang="en-GB" dirty="0">
                <a:effectLst/>
              </a:rPr>
              <a:t> K. (2004), </a:t>
            </a:r>
            <a:r>
              <a:rPr lang="en-GB" i="1" dirty="0">
                <a:effectLst/>
              </a:rPr>
              <a:t>Ethos of martial arts in the movie at the beginning of the 21</a:t>
            </a:r>
            <a:r>
              <a:rPr lang="en-GB" i="1" baseline="30000" dirty="0">
                <a:effectLst/>
              </a:rPr>
              <a:t>st</a:t>
            </a:r>
            <a:r>
              <a:rPr lang="en-GB" i="1" dirty="0">
                <a:effectLst/>
              </a:rPr>
              <a:t> century</a:t>
            </a:r>
            <a:r>
              <a:rPr lang="en-GB" dirty="0">
                <a:effectLst/>
              </a:rPr>
              <a:t> [in:] J. </a:t>
            </a:r>
            <a:r>
              <a:rPr lang="en-GB" dirty="0" err="1">
                <a:effectLst/>
              </a:rPr>
              <a:t>Kosiewicz</a:t>
            </a:r>
            <a:r>
              <a:rPr lang="en-GB" dirty="0">
                <a:effectLst/>
              </a:rPr>
              <a:t>, K. </a:t>
            </a:r>
            <a:r>
              <a:rPr lang="en-GB" dirty="0" err="1">
                <a:effectLst/>
              </a:rPr>
              <a:t>Obodyński</a:t>
            </a:r>
            <a:r>
              <a:rPr lang="en-GB" dirty="0">
                <a:effectLst/>
              </a:rPr>
              <a:t> [eds.], </a:t>
            </a:r>
            <a:r>
              <a:rPr lang="en-GB" i="1" dirty="0">
                <a:effectLst/>
              </a:rPr>
              <a:t>Sports involvement in changing Europe</a:t>
            </a:r>
            <a:r>
              <a:rPr lang="en-GB" dirty="0">
                <a:effectLst/>
              </a:rPr>
              <a:t>, PTNKF, </a:t>
            </a:r>
            <a:r>
              <a:rPr lang="en-GB" dirty="0" err="1">
                <a:effectLst/>
              </a:rPr>
              <a:t>Rzeszów</a:t>
            </a:r>
            <a:r>
              <a:rPr lang="en-GB" dirty="0">
                <a:effectLst/>
              </a:rPr>
              <a:t>, pp. 136-152. </a:t>
            </a:r>
            <a:endParaRPr lang="pl-PL" b="1" dirty="0">
              <a:effectLst/>
            </a:endParaRPr>
          </a:p>
          <a:p>
            <a:pPr lvl="0"/>
            <a:r>
              <a:rPr lang="en-US" dirty="0">
                <a:effectLst/>
              </a:rPr>
              <a:t>Cynarski W.J., </a:t>
            </a:r>
            <a:r>
              <a:rPr lang="en-US" dirty="0" err="1">
                <a:effectLst/>
              </a:rPr>
              <a:t>Obodyński</a:t>
            </a:r>
            <a:r>
              <a:rPr lang="en-US" dirty="0">
                <a:effectLst/>
              </a:rPr>
              <a:t> K. (2009), </a:t>
            </a:r>
            <a:r>
              <a:rPr lang="en-US" i="1" dirty="0">
                <a:effectLst/>
              </a:rPr>
              <a:t>The symbolic dimension of Japanese </a:t>
            </a:r>
            <a:r>
              <a:rPr lang="en-US" i="1" dirty="0" err="1">
                <a:effectLst/>
              </a:rPr>
              <a:t>budō</a:t>
            </a:r>
            <a:r>
              <a:rPr lang="en-US" dirty="0">
                <a:effectLst/>
              </a:rPr>
              <a:t> [in:] D.H. </a:t>
            </a:r>
            <a:r>
              <a:rPr lang="en-US" dirty="0" err="1">
                <a:effectLst/>
              </a:rPr>
              <a:t>Jütting</a:t>
            </a:r>
            <a:r>
              <a:rPr lang="en-US" dirty="0">
                <a:effectLst/>
              </a:rPr>
              <a:t>, B. Schulze, U. Müller [eds.], </a:t>
            </a:r>
            <a:r>
              <a:rPr lang="en-US" i="1" dirty="0">
                <a:effectLst/>
              </a:rPr>
              <a:t>Local Sport in Europe</a:t>
            </a:r>
            <a:r>
              <a:rPr lang="en-US" dirty="0">
                <a:effectLst/>
              </a:rPr>
              <a:t>, </a:t>
            </a:r>
            <a:r>
              <a:rPr lang="en-US" dirty="0" err="1">
                <a:effectLst/>
              </a:rPr>
              <a:t>Waxmann</a:t>
            </a:r>
            <a:r>
              <a:rPr lang="en-US" dirty="0">
                <a:effectLst/>
              </a:rPr>
              <a:t>, </a:t>
            </a:r>
            <a:r>
              <a:rPr lang="en-US" dirty="0" err="1">
                <a:effectLst/>
              </a:rPr>
              <a:t>Münster</a:t>
            </a:r>
            <a:r>
              <a:rPr lang="en-US" dirty="0">
                <a:effectLst/>
              </a:rPr>
              <a:t>-New York-</a:t>
            </a:r>
            <a:r>
              <a:rPr lang="en-US" dirty="0" err="1">
                <a:effectLst/>
              </a:rPr>
              <a:t>München</a:t>
            </a:r>
            <a:r>
              <a:rPr lang="en-US" dirty="0">
                <a:effectLst/>
              </a:rPr>
              <a:t>-Berlin, pp. 67-75. </a:t>
            </a:r>
            <a:endParaRPr lang="pl-PL" dirty="0">
              <a:effectLst/>
            </a:endParaRPr>
          </a:p>
          <a:p>
            <a:pPr lvl="0"/>
            <a:r>
              <a:rPr lang="en-US" dirty="0">
                <a:effectLst/>
              </a:rPr>
              <a:t>Cynarski W.J., </a:t>
            </a:r>
            <a:r>
              <a:rPr lang="en-US" dirty="0" err="1">
                <a:effectLst/>
              </a:rPr>
              <a:t>Obodyński</a:t>
            </a:r>
            <a:r>
              <a:rPr lang="en-US" dirty="0">
                <a:effectLst/>
              </a:rPr>
              <a:t> K., Zeng H. (2012), </a:t>
            </a:r>
            <a:r>
              <a:rPr lang="en-US" i="1" dirty="0">
                <a:effectLst/>
              </a:rPr>
              <a:t>Martial arts anthropology for sport pedagogy and physical education</a:t>
            </a:r>
            <a:r>
              <a:rPr lang="en-US" dirty="0">
                <a:effectLst/>
              </a:rPr>
              <a:t>,  "Romanian Journal for Multidimensional Education Lumen", vol. 4, no. 2, pp. 133-156.</a:t>
            </a:r>
            <a:endParaRPr lang="pl-PL" dirty="0">
              <a:effectLst/>
            </a:endParaRPr>
          </a:p>
          <a:p>
            <a:pPr lvl="0"/>
            <a:r>
              <a:rPr lang="en-US" dirty="0">
                <a:effectLst/>
              </a:rPr>
              <a:t>Cynarski W.J., </a:t>
            </a:r>
            <a:r>
              <a:rPr lang="en-US" dirty="0" err="1">
                <a:effectLst/>
              </a:rPr>
              <a:t>Reguli</a:t>
            </a:r>
            <a:r>
              <a:rPr lang="en-US" dirty="0">
                <a:effectLst/>
              </a:rPr>
              <a:t> Z. (2014), </a:t>
            </a:r>
            <a:r>
              <a:rPr lang="en-US" i="1" dirty="0">
                <a:effectLst/>
              </a:rPr>
              <a:t>Martial arts science </a:t>
            </a:r>
            <a:r>
              <a:rPr lang="en-US" i="1" dirty="0" err="1">
                <a:effectLst/>
              </a:rPr>
              <a:t>institutionalisation</a:t>
            </a:r>
            <a:r>
              <a:rPr lang="en-US" i="1" dirty="0">
                <a:effectLst/>
              </a:rPr>
              <a:t>: specialized scientific periodicals, </a:t>
            </a:r>
            <a:r>
              <a:rPr lang="en-US" dirty="0">
                <a:effectLst/>
              </a:rPr>
              <a:t>“</a:t>
            </a:r>
            <a:r>
              <a:rPr lang="en-US" dirty="0" err="1">
                <a:effectLst/>
              </a:rPr>
              <a:t>Ido</a:t>
            </a:r>
            <a:r>
              <a:rPr lang="en-US" dirty="0">
                <a:effectLst/>
              </a:rPr>
              <a:t> Movement for Culture. Journal of Martial Arts Anthropology”, vol. 14, no. 1, pp. 54-62.  </a:t>
            </a:r>
            <a:r>
              <a:rPr lang="en-US" dirty="0" err="1">
                <a:effectLst/>
              </a:rPr>
              <a:t>doi</a:t>
            </a:r>
            <a:r>
              <a:rPr lang="en-US" dirty="0">
                <a:effectLst/>
              </a:rPr>
              <a:t>: </a:t>
            </a:r>
            <a:r>
              <a:rPr lang="en-US" u="sng" dirty="0">
                <a:effectLst/>
                <a:hlinkClick r:id="rId9"/>
              </a:rPr>
              <a:t>10.14589/ido.14.1.5</a:t>
            </a:r>
            <a:endParaRPr lang="pl-PL" dirty="0">
              <a:effectLst/>
            </a:endParaRPr>
          </a:p>
          <a:p>
            <a:pPr lvl="0"/>
            <a:r>
              <a:rPr lang="en-US" dirty="0">
                <a:effectLst/>
              </a:rPr>
              <a:t>Cynarski W.J., </a:t>
            </a:r>
            <a:r>
              <a:rPr lang="en-US" dirty="0" err="1">
                <a:effectLst/>
              </a:rPr>
              <a:t>Sieber</a:t>
            </a:r>
            <a:r>
              <a:rPr lang="en-US" dirty="0">
                <a:effectLst/>
              </a:rPr>
              <a:t> L. (2006), </a:t>
            </a:r>
            <a:r>
              <a:rPr lang="en-GB" i="1" dirty="0">
                <a:effectLst/>
              </a:rPr>
              <a:t>Training of martial arts – holistic concept</a:t>
            </a:r>
            <a:r>
              <a:rPr lang="en-US" dirty="0">
                <a:effectLst/>
              </a:rPr>
              <a:t>, “Sport </a:t>
            </a:r>
            <a:r>
              <a:rPr lang="en-US" dirty="0" err="1">
                <a:effectLst/>
              </a:rPr>
              <a:t>Wyczynowy</a:t>
            </a:r>
            <a:r>
              <a:rPr lang="en-US" dirty="0">
                <a:effectLst/>
              </a:rPr>
              <a:t>”, no. 11–12, pp. 4–14.</a:t>
            </a:r>
            <a:endParaRPr lang="pl-PL" dirty="0">
              <a:effectLst/>
            </a:endParaRPr>
          </a:p>
          <a:p>
            <a:pPr lvl="0"/>
            <a:r>
              <a:rPr lang="en-US" dirty="0">
                <a:effectLst/>
              </a:rPr>
              <a:t>Cynarski W.J., </a:t>
            </a:r>
            <a:r>
              <a:rPr lang="en-US" dirty="0" err="1">
                <a:effectLst/>
              </a:rPr>
              <a:t>Skowron</a:t>
            </a:r>
            <a:r>
              <a:rPr lang="en-US" dirty="0">
                <a:effectLst/>
              </a:rPr>
              <a:t> J. (2014), </a:t>
            </a:r>
            <a:r>
              <a:rPr lang="en-US" i="1" dirty="0">
                <a:effectLst/>
              </a:rPr>
              <a:t>An analysis of the conceptual language used for the general theory of martial arts - Japanese, Polish and English terminology, </a:t>
            </a:r>
            <a:r>
              <a:rPr lang="en-US" dirty="0">
                <a:effectLst/>
              </a:rPr>
              <a:t>"</a:t>
            </a:r>
            <a:r>
              <a:rPr lang="en-US" dirty="0" err="1">
                <a:effectLst/>
              </a:rPr>
              <a:t>Ido</a:t>
            </a:r>
            <a:r>
              <a:rPr lang="en-US" dirty="0">
                <a:effectLst/>
              </a:rPr>
              <a:t> Movement for Culture. Journal of Martial Arts Anthropology", vol. 14, no. 3, pp. 49-66. </a:t>
            </a:r>
            <a:r>
              <a:rPr lang="en-US" dirty="0" err="1">
                <a:effectLst/>
              </a:rPr>
              <a:t>doi</a:t>
            </a:r>
            <a:r>
              <a:rPr lang="en-US" dirty="0">
                <a:effectLst/>
              </a:rPr>
              <a:t>: </a:t>
            </a:r>
            <a:r>
              <a:rPr lang="en-US" u="sng" dirty="0">
                <a:effectLst/>
                <a:hlinkClick r:id="rId10"/>
              </a:rPr>
              <a:t>10.14589/ido.14.3.7</a:t>
            </a:r>
            <a:endParaRPr lang="pl-PL" dirty="0">
              <a:effectLst/>
            </a:endParaRPr>
          </a:p>
          <a:p>
            <a:pPr lvl="0"/>
            <a:r>
              <a:rPr lang="en-US" dirty="0">
                <a:effectLst/>
              </a:rPr>
              <a:t>Dole A.A., </a:t>
            </a:r>
            <a:r>
              <a:rPr lang="en-US" dirty="0" err="1">
                <a:effectLst/>
              </a:rPr>
              <a:t>Langone</a:t>
            </a:r>
            <a:r>
              <a:rPr lang="en-US" dirty="0">
                <a:effectLst/>
              </a:rPr>
              <a:t> M.D., </a:t>
            </a:r>
            <a:r>
              <a:rPr lang="en-US" dirty="0" err="1">
                <a:effectLst/>
              </a:rPr>
              <a:t>Eichel</a:t>
            </a:r>
            <a:r>
              <a:rPr lang="en-US" dirty="0">
                <a:effectLst/>
              </a:rPr>
              <a:t> S.K.D. (1990), </a:t>
            </a:r>
            <a:r>
              <a:rPr lang="en-US" i="1" dirty="0">
                <a:effectLst/>
              </a:rPr>
              <a:t>New Age Movement: Fad or Menace?</a:t>
            </a:r>
            <a:r>
              <a:rPr lang="en-US" dirty="0">
                <a:effectLst/>
              </a:rPr>
              <a:t>, “Cultic Studies Journal”, vol. 7, no. 1, pp. 69–91. </a:t>
            </a:r>
            <a:endParaRPr lang="pl-PL" dirty="0">
              <a:effectLst/>
            </a:endParaRPr>
          </a:p>
          <a:p>
            <a:pPr lvl="0"/>
            <a:r>
              <a:rPr lang="en-US" dirty="0" err="1">
                <a:effectLst/>
              </a:rPr>
              <a:t>Draeger</a:t>
            </a:r>
            <a:r>
              <a:rPr lang="en-US" dirty="0">
                <a:effectLst/>
              </a:rPr>
              <a:t> D.F. (1973), </a:t>
            </a:r>
            <a:r>
              <a:rPr lang="en-US" i="1" dirty="0">
                <a:effectLst/>
              </a:rPr>
              <a:t>The Martial Arts and Ways of Japan</a:t>
            </a:r>
            <a:r>
              <a:rPr lang="en-US" dirty="0">
                <a:effectLst/>
              </a:rPr>
              <a:t>, vol. II: </a:t>
            </a:r>
            <a:r>
              <a:rPr lang="en-US" i="1" dirty="0">
                <a:effectLst/>
              </a:rPr>
              <a:t>Classical </a:t>
            </a:r>
            <a:r>
              <a:rPr lang="en-US" i="1" dirty="0" err="1">
                <a:effectLst/>
              </a:rPr>
              <a:t>Budo</a:t>
            </a:r>
            <a:r>
              <a:rPr lang="en-US" dirty="0">
                <a:effectLst/>
              </a:rPr>
              <a:t>, </a:t>
            </a:r>
            <a:r>
              <a:rPr lang="en-US" dirty="0" err="1">
                <a:effectLst/>
              </a:rPr>
              <a:t>Weatherhill</a:t>
            </a:r>
            <a:r>
              <a:rPr lang="en-US" dirty="0">
                <a:effectLst/>
              </a:rPr>
              <a:t>, New York.</a:t>
            </a:r>
            <a:endParaRPr lang="pl-PL" dirty="0">
              <a:effectLst/>
            </a:endParaRPr>
          </a:p>
          <a:p>
            <a:endParaRPr lang="pl-PL" dirty="0"/>
          </a:p>
        </p:txBody>
      </p:sp>
    </p:spTree>
    <p:extLst>
      <p:ext uri="{BB962C8B-B14F-4D97-AF65-F5344CB8AC3E}">
        <p14:creationId xmlns="" xmlns:p14="http://schemas.microsoft.com/office/powerpoint/2010/main" val="306992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184" y="181232"/>
            <a:ext cx="11623589" cy="6425513"/>
          </a:xfrm>
        </p:spPr>
        <p:txBody>
          <a:bodyPr>
            <a:normAutofit fontScale="40000" lnSpcReduction="20000"/>
          </a:bodyPr>
          <a:lstStyle/>
          <a:p>
            <a:pPr lvl="0"/>
            <a:r>
              <a:rPr lang="en-US" dirty="0" err="1">
                <a:effectLst/>
              </a:rPr>
              <a:t>Dykhuizen</a:t>
            </a:r>
            <a:r>
              <a:rPr lang="en-US" dirty="0">
                <a:effectLst/>
              </a:rPr>
              <a:t> J.C. (2000), </a:t>
            </a:r>
            <a:r>
              <a:rPr lang="en-US" i="1" dirty="0">
                <a:effectLst/>
              </a:rPr>
              <a:t>Culture, training, and perception of the martial arts: Aikido example</a:t>
            </a:r>
            <a:r>
              <a:rPr lang="en-US" dirty="0">
                <a:effectLst/>
              </a:rPr>
              <a:t>, “Journal of Asian Martial arts”, vol. 9, no. 3, pp. 9-31.</a:t>
            </a:r>
            <a:endParaRPr lang="pl-PL" dirty="0">
              <a:effectLst/>
            </a:endParaRPr>
          </a:p>
          <a:p>
            <a:pPr lvl="0"/>
            <a:r>
              <a:rPr lang="en-GB" dirty="0">
                <a:effectLst/>
              </a:rPr>
              <a:t>Eberhard W. (2001), </a:t>
            </a:r>
            <a:r>
              <a:rPr lang="en-GB" i="1" dirty="0">
                <a:effectLst/>
              </a:rPr>
              <a:t>Chinese </a:t>
            </a:r>
            <a:r>
              <a:rPr lang="en-GB" dirty="0">
                <a:effectLst/>
              </a:rPr>
              <a:t>s</a:t>
            </a:r>
            <a:r>
              <a:rPr lang="en-GB" i="1" dirty="0">
                <a:effectLst/>
              </a:rPr>
              <a:t>ymbols. Dictionary</a:t>
            </a:r>
            <a:r>
              <a:rPr lang="en-GB" dirty="0">
                <a:effectLst/>
              </a:rPr>
              <a:t>, </a:t>
            </a:r>
            <a:r>
              <a:rPr lang="en-GB" dirty="0" err="1">
                <a:effectLst/>
              </a:rPr>
              <a:t>Universitas</a:t>
            </a:r>
            <a:r>
              <a:rPr lang="en-GB" dirty="0">
                <a:effectLst/>
              </a:rPr>
              <a:t>, </a:t>
            </a:r>
            <a:r>
              <a:rPr lang="en-GB" dirty="0" err="1">
                <a:effectLst/>
              </a:rPr>
              <a:t>Kraków</a:t>
            </a:r>
            <a:r>
              <a:rPr lang="en-GB" dirty="0">
                <a:effectLst/>
              </a:rPr>
              <a:t>.</a:t>
            </a:r>
            <a:endParaRPr lang="pl-PL" dirty="0">
              <a:effectLst/>
            </a:endParaRPr>
          </a:p>
          <a:p>
            <a:pPr lvl="0"/>
            <a:r>
              <a:rPr lang="en-GB" dirty="0" err="1">
                <a:effectLst/>
              </a:rPr>
              <a:t>Eliade</a:t>
            </a:r>
            <a:r>
              <a:rPr lang="en-GB" dirty="0">
                <a:effectLst/>
              </a:rPr>
              <a:t> M. (1993), </a:t>
            </a:r>
            <a:r>
              <a:rPr lang="en-GB" i="1" dirty="0">
                <a:effectLst/>
              </a:rPr>
              <a:t>Treaty on History of Religion</a:t>
            </a:r>
            <a:r>
              <a:rPr lang="en-GB" dirty="0">
                <a:effectLst/>
              </a:rPr>
              <a:t>,</a:t>
            </a:r>
            <a:r>
              <a:rPr lang="en-US" dirty="0">
                <a:effectLst/>
              </a:rPr>
              <a:t> Opus, </a:t>
            </a:r>
            <a:r>
              <a:rPr lang="en-US" dirty="0" err="1">
                <a:effectLst/>
              </a:rPr>
              <a:t>Łódź</a:t>
            </a:r>
            <a:r>
              <a:rPr lang="en-US" dirty="0">
                <a:effectLst/>
              </a:rPr>
              <a:t> [in Polish]. </a:t>
            </a:r>
            <a:endParaRPr lang="pl-PL" dirty="0">
              <a:effectLst/>
            </a:endParaRPr>
          </a:p>
          <a:p>
            <a:pPr lvl="0"/>
            <a:r>
              <a:rPr lang="en-US" dirty="0" err="1">
                <a:effectLst/>
              </a:rPr>
              <a:t>Figueiredo</a:t>
            </a:r>
            <a:r>
              <a:rPr lang="en-US" dirty="0">
                <a:effectLst/>
              </a:rPr>
              <a:t> A.A. (2009), </a:t>
            </a:r>
            <a:r>
              <a:rPr lang="en-US" i="1" dirty="0">
                <a:effectLst/>
              </a:rPr>
              <a:t>The object of study in martial arts and combat sports research – contributions to a complex whole</a:t>
            </a:r>
            <a:r>
              <a:rPr lang="en-US" dirty="0">
                <a:effectLst/>
              </a:rPr>
              <a:t> [in:] W.J. Cynarski [ed.], </a:t>
            </a:r>
            <a:r>
              <a:rPr lang="en-US" i="1" dirty="0">
                <a:effectLst/>
              </a:rPr>
              <a:t>Martial Arts and Combat Sports – Humanistic Outlook</a:t>
            </a:r>
            <a:r>
              <a:rPr lang="en-US" dirty="0">
                <a:effectLst/>
              </a:rPr>
              <a:t>, Rzeszow University Press, </a:t>
            </a:r>
            <a:r>
              <a:rPr lang="en-US" dirty="0" err="1">
                <a:effectLst/>
              </a:rPr>
              <a:t>Rzeszów</a:t>
            </a:r>
            <a:r>
              <a:rPr lang="en-US" dirty="0">
                <a:effectLst/>
              </a:rPr>
              <a:t>, pp. 20-34.</a:t>
            </a:r>
            <a:endParaRPr lang="pl-PL" dirty="0">
              <a:effectLst/>
            </a:endParaRPr>
          </a:p>
          <a:p>
            <a:pPr lvl="0"/>
            <a:r>
              <a:rPr lang="en-US" dirty="0">
                <a:effectLst/>
              </a:rPr>
              <a:t>Fromm E. (1977), </a:t>
            </a:r>
            <a:r>
              <a:rPr lang="en-GB" i="1" dirty="0">
                <a:effectLst/>
              </a:rPr>
              <a:t>Forgotten language</a:t>
            </a:r>
            <a:r>
              <a:rPr lang="en-US" dirty="0">
                <a:effectLst/>
              </a:rPr>
              <a:t>, PIW, Warsaw [in Polish]. </a:t>
            </a:r>
            <a:endParaRPr lang="pl-PL" dirty="0">
              <a:effectLst/>
            </a:endParaRPr>
          </a:p>
          <a:p>
            <a:pPr lvl="0"/>
            <a:r>
              <a:rPr lang="en-US" dirty="0" err="1">
                <a:effectLst/>
              </a:rPr>
              <a:t>Goodger</a:t>
            </a:r>
            <a:r>
              <a:rPr lang="en-US" dirty="0">
                <a:effectLst/>
              </a:rPr>
              <a:t> B.C., </a:t>
            </a:r>
            <a:r>
              <a:rPr lang="en-US" dirty="0" err="1">
                <a:effectLst/>
              </a:rPr>
              <a:t>Goodger</a:t>
            </a:r>
            <a:r>
              <a:rPr lang="en-US" dirty="0">
                <a:effectLst/>
              </a:rPr>
              <a:t> J.M. (1977), </a:t>
            </a:r>
            <a:r>
              <a:rPr lang="en-US" i="1" dirty="0">
                <a:effectLst/>
              </a:rPr>
              <a:t>Judo in the light of theory and sociological research</a:t>
            </a:r>
            <a:r>
              <a:rPr lang="en-US" dirty="0">
                <a:effectLst/>
              </a:rPr>
              <a:t>, “International review of Sport Sociology”, vol. 12, pp. 5-34.</a:t>
            </a:r>
            <a:endParaRPr lang="pl-PL" dirty="0">
              <a:effectLst/>
            </a:endParaRPr>
          </a:p>
          <a:p>
            <a:pPr lvl="0"/>
            <a:r>
              <a:rPr lang="en-US" dirty="0">
                <a:effectLst/>
              </a:rPr>
              <a:t>Green T.A., </a:t>
            </a:r>
            <a:r>
              <a:rPr lang="en-US" dirty="0" err="1">
                <a:effectLst/>
              </a:rPr>
              <a:t>Svinth</a:t>
            </a:r>
            <a:r>
              <a:rPr lang="en-US" dirty="0">
                <a:effectLst/>
              </a:rPr>
              <a:t> J.R. [eds.] (2010), </a:t>
            </a:r>
            <a:r>
              <a:rPr lang="en-US" i="1" dirty="0">
                <a:effectLst/>
              </a:rPr>
              <a:t>Martial Arts in the World: An Encyclopedia of History and Innovation</a:t>
            </a:r>
            <a:r>
              <a:rPr lang="en-US" dirty="0">
                <a:effectLst/>
              </a:rPr>
              <a:t>, ABC-Clio, Santa Barbara (CA).</a:t>
            </a:r>
            <a:endParaRPr lang="pl-PL" dirty="0">
              <a:effectLst/>
            </a:endParaRPr>
          </a:p>
          <a:p>
            <a:pPr lvl="0"/>
            <a:r>
              <a:rPr lang="en-US" dirty="0">
                <a:effectLst/>
              </a:rPr>
              <a:t>Grossman E. (1998), </a:t>
            </a:r>
            <a:r>
              <a:rPr lang="en-US" i="1" dirty="0">
                <a:effectLst/>
              </a:rPr>
              <a:t>Towards a </a:t>
            </a:r>
            <a:r>
              <a:rPr lang="en-US" i="1" dirty="0" err="1">
                <a:effectLst/>
              </a:rPr>
              <a:t>semiosis</a:t>
            </a:r>
            <a:r>
              <a:rPr lang="en-US" i="1" dirty="0">
                <a:effectLst/>
              </a:rPr>
              <a:t> of the martial arts: Aikido as a symbolic form of communication</a:t>
            </a:r>
            <a:r>
              <a:rPr lang="en-US" dirty="0">
                <a:effectLst/>
              </a:rPr>
              <a:t>, “Journal of Asian Martial Arts”, vol. 7, no. 2.</a:t>
            </a:r>
            <a:endParaRPr lang="pl-PL" dirty="0">
              <a:effectLst/>
            </a:endParaRPr>
          </a:p>
          <a:p>
            <a:pPr lvl="0"/>
            <a:r>
              <a:rPr lang="en-US" dirty="0" err="1">
                <a:effectLst/>
              </a:rPr>
              <a:t>Grzegorz</a:t>
            </a:r>
            <a:r>
              <a:rPr lang="en-US" dirty="0">
                <a:effectLst/>
              </a:rPr>
              <a:t> R., </a:t>
            </a:r>
            <a:r>
              <a:rPr lang="en-US" dirty="0" err="1">
                <a:effectLst/>
              </a:rPr>
              <a:t>Walendowicz</a:t>
            </a:r>
            <a:r>
              <a:rPr lang="en-US" dirty="0">
                <a:effectLst/>
              </a:rPr>
              <a:t> M. (2008), </a:t>
            </a:r>
            <a:r>
              <a:rPr lang="en-US" i="1" dirty="0">
                <a:effectLst/>
              </a:rPr>
              <a:t>The History of Ju-Jitsu in Poland 1904-1939</a:t>
            </a:r>
            <a:r>
              <a:rPr lang="en-US" dirty="0">
                <a:effectLst/>
              </a:rPr>
              <a:t>, International Modern Ju-Jitsu </a:t>
            </a:r>
            <a:r>
              <a:rPr lang="en-US" dirty="0" err="1">
                <a:effectLst/>
              </a:rPr>
              <a:t>Federtion</a:t>
            </a:r>
            <a:r>
              <a:rPr lang="en-US" dirty="0">
                <a:effectLst/>
              </a:rPr>
              <a:t>, </a:t>
            </a:r>
            <a:r>
              <a:rPr lang="en-US" dirty="0" err="1">
                <a:effectLst/>
              </a:rPr>
              <a:t>Głogów</a:t>
            </a:r>
            <a:r>
              <a:rPr lang="en-US" dirty="0">
                <a:effectLst/>
              </a:rPr>
              <a:t>.</a:t>
            </a:r>
            <a:endParaRPr lang="pl-PL" dirty="0">
              <a:effectLst/>
            </a:endParaRPr>
          </a:p>
          <a:p>
            <a:pPr lvl="0"/>
            <a:r>
              <a:rPr lang="en-US" dirty="0" err="1">
                <a:effectLst/>
              </a:rPr>
              <a:t>Guiroud</a:t>
            </a:r>
            <a:r>
              <a:rPr lang="en-US" dirty="0">
                <a:effectLst/>
              </a:rPr>
              <a:t> P. (1974), </a:t>
            </a:r>
            <a:r>
              <a:rPr lang="en-US" i="1" dirty="0">
                <a:effectLst/>
              </a:rPr>
              <a:t>Semiology</a:t>
            </a:r>
            <a:r>
              <a:rPr lang="en-US" dirty="0">
                <a:effectLst/>
              </a:rPr>
              <a:t>, Warsaw [in Polish].</a:t>
            </a:r>
            <a:endParaRPr lang="pl-PL" dirty="0">
              <a:effectLst/>
            </a:endParaRPr>
          </a:p>
          <a:p>
            <a:pPr lvl="0"/>
            <a:r>
              <a:rPr lang="en-US" dirty="0" err="1">
                <a:effectLst/>
              </a:rPr>
              <a:t>Habersetzer</a:t>
            </a:r>
            <a:r>
              <a:rPr lang="en-US" dirty="0">
                <a:effectLst/>
              </a:rPr>
              <a:t> R. (2005), </a:t>
            </a:r>
            <a:r>
              <a:rPr lang="en-US" i="1" dirty="0">
                <a:effectLst/>
              </a:rPr>
              <a:t>„Code of the colors” and Mental Blockings</a:t>
            </a:r>
            <a:r>
              <a:rPr lang="en-US" dirty="0">
                <a:effectLst/>
              </a:rPr>
              <a:t>, Communication no 3 of the </a:t>
            </a:r>
            <a:r>
              <a:rPr lang="en-US" dirty="0" err="1">
                <a:effectLst/>
              </a:rPr>
              <a:t>Tengu</a:t>
            </a:r>
            <a:r>
              <a:rPr lang="en-US" dirty="0">
                <a:effectLst/>
              </a:rPr>
              <a:t> Institute, http://perso.orange.fr/karate-crb/couleurs, s. 1-4.</a:t>
            </a:r>
            <a:endParaRPr lang="pl-PL" dirty="0">
              <a:effectLst/>
            </a:endParaRPr>
          </a:p>
          <a:p>
            <a:pPr lvl="0"/>
            <a:r>
              <a:rPr lang="en-US" dirty="0" err="1">
                <a:effectLst/>
              </a:rPr>
              <a:t>Hanegraaf</a:t>
            </a:r>
            <a:r>
              <a:rPr lang="en-US" dirty="0">
                <a:effectLst/>
              </a:rPr>
              <a:t> W.J. (1996), </a:t>
            </a:r>
            <a:r>
              <a:rPr lang="en-US" i="1" dirty="0">
                <a:effectLst/>
              </a:rPr>
              <a:t>New Age Religion and Western Culture: Esotericism in the Mirror of Secular Thought</a:t>
            </a:r>
            <a:r>
              <a:rPr lang="en-US" dirty="0">
                <a:effectLst/>
              </a:rPr>
              <a:t>, Brill, Leiden. </a:t>
            </a:r>
            <a:endParaRPr lang="pl-PL" dirty="0">
              <a:effectLst/>
            </a:endParaRPr>
          </a:p>
          <a:p>
            <a:pPr lvl="0"/>
            <a:r>
              <a:rPr lang="en-US" dirty="0" err="1">
                <a:effectLst/>
              </a:rPr>
              <a:t>Harasymowicz</a:t>
            </a:r>
            <a:r>
              <a:rPr lang="en-US" dirty="0">
                <a:effectLst/>
              </a:rPr>
              <a:t> J. (2011), </a:t>
            </a:r>
            <a:r>
              <a:rPr lang="en-US" i="1" dirty="0">
                <a:effectLst/>
              </a:rPr>
              <a:t>Tradition of physical exercises and martial arts in actors' education</a:t>
            </a:r>
            <a:r>
              <a:rPr lang="en-US" dirty="0">
                <a:effectLst/>
              </a:rPr>
              <a:t>, “Arch </a:t>
            </a:r>
            <a:r>
              <a:rPr lang="en-US" dirty="0" err="1">
                <a:effectLst/>
              </a:rPr>
              <a:t>Budo</a:t>
            </a:r>
            <a:r>
              <a:rPr lang="en-US" dirty="0">
                <a:effectLst/>
              </a:rPr>
              <a:t>”, vol. 7, no. 2, pp. 65-71.</a:t>
            </a:r>
            <a:endParaRPr lang="pl-PL" dirty="0">
              <a:effectLst/>
            </a:endParaRPr>
          </a:p>
          <a:p>
            <a:pPr lvl="0"/>
            <a:r>
              <a:rPr lang="en-US" dirty="0" err="1">
                <a:effectLst/>
              </a:rPr>
              <a:t>Heelas</a:t>
            </a:r>
            <a:r>
              <a:rPr lang="en-US" dirty="0">
                <a:effectLst/>
              </a:rPr>
              <a:t> P. (1996), </a:t>
            </a:r>
            <a:r>
              <a:rPr lang="en-US" i="1" dirty="0">
                <a:effectLst/>
              </a:rPr>
              <a:t>The New Age Movement: The Celebration of the Self and the </a:t>
            </a:r>
            <a:r>
              <a:rPr lang="en-US" i="1" dirty="0" err="1">
                <a:effectLst/>
              </a:rPr>
              <a:t>Sacralization</a:t>
            </a:r>
            <a:r>
              <a:rPr lang="en-US" i="1" dirty="0">
                <a:effectLst/>
              </a:rPr>
              <a:t> of Modernity</a:t>
            </a:r>
            <a:r>
              <a:rPr lang="en-US" dirty="0">
                <a:effectLst/>
              </a:rPr>
              <a:t>, Blackwell, Oxford. </a:t>
            </a:r>
            <a:endParaRPr lang="pl-PL" dirty="0">
              <a:effectLst/>
            </a:endParaRPr>
          </a:p>
          <a:p>
            <a:pPr lvl="0"/>
            <a:r>
              <a:rPr lang="en-US" dirty="0">
                <a:effectLst/>
              </a:rPr>
              <a:t>Jennings G., Brown D.H.K., Sparkes A.C. (2010), </a:t>
            </a:r>
            <a:r>
              <a:rPr lang="en-US" i="1" dirty="0">
                <a:effectLst/>
              </a:rPr>
              <a:t>It Can Be a Religion If You Want: Wing Chun Kung Fu as a Secular Religion</a:t>
            </a:r>
            <a:r>
              <a:rPr lang="en-US" dirty="0">
                <a:effectLst/>
              </a:rPr>
              <a:t>, “Ethnography”, vol. 11, no. 4, pp. 533–557. </a:t>
            </a:r>
            <a:endParaRPr lang="pl-PL" dirty="0">
              <a:effectLst/>
            </a:endParaRPr>
          </a:p>
          <a:p>
            <a:pPr lvl="0"/>
            <a:r>
              <a:rPr lang="en-GB" dirty="0" err="1">
                <a:effectLst/>
              </a:rPr>
              <a:t>Jir</a:t>
            </a:r>
            <a:r>
              <a:rPr lang="en-US" dirty="0">
                <a:effectLst/>
              </a:rPr>
              <a:t>á</a:t>
            </a:r>
            <a:r>
              <a:rPr lang="en-GB" dirty="0" err="1">
                <a:effectLst/>
              </a:rPr>
              <a:t>sek</a:t>
            </a:r>
            <a:r>
              <a:rPr lang="en-GB" dirty="0">
                <a:effectLst/>
              </a:rPr>
              <a:t> I., </a:t>
            </a:r>
            <a:r>
              <a:rPr lang="en-GB" dirty="0" err="1">
                <a:effectLst/>
              </a:rPr>
              <a:t>Hopsicker</a:t>
            </a:r>
            <a:r>
              <a:rPr lang="en-GB" dirty="0">
                <a:effectLst/>
              </a:rPr>
              <a:t> M. (2010), </a:t>
            </a:r>
            <a:r>
              <a:rPr lang="en-GB" i="1" dirty="0">
                <a:effectLst/>
              </a:rPr>
              <a:t>Philosophical </a:t>
            </a:r>
            <a:r>
              <a:rPr lang="en-GB" i="1" dirty="0" err="1">
                <a:effectLst/>
              </a:rPr>
              <a:t>kinanthropology</a:t>
            </a:r>
            <a:r>
              <a:rPr lang="en-GB" i="1" dirty="0">
                <a:effectLst/>
              </a:rPr>
              <a:t> (philosophy of physical culture, philosophy of sport) in Slavonic countries: the culture, the writers, and the current directions</a:t>
            </a:r>
            <a:r>
              <a:rPr lang="en-GB" dirty="0">
                <a:effectLst/>
              </a:rPr>
              <a:t>, “Journal of the Philosophy of Sport”, no. 37, pp. 253-270.</a:t>
            </a:r>
            <a:endParaRPr lang="pl-PL" dirty="0">
              <a:effectLst/>
            </a:endParaRPr>
          </a:p>
          <a:p>
            <a:pPr lvl="0"/>
            <a:r>
              <a:rPr lang="en-US" dirty="0">
                <a:effectLst/>
              </a:rPr>
              <a:t>Jones D.E. [ed.] (2002), </a:t>
            </a:r>
            <a:r>
              <a:rPr lang="en-US" i="1" dirty="0">
                <a:effectLst/>
              </a:rPr>
              <a:t>Combat, Ritual, and Performance. Anthropology of the Martial Arts</a:t>
            </a:r>
            <a:r>
              <a:rPr lang="en-US" dirty="0">
                <a:effectLst/>
              </a:rPr>
              <a:t>, </a:t>
            </a:r>
            <a:r>
              <a:rPr lang="en-US" dirty="0" err="1">
                <a:effectLst/>
              </a:rPr>
              <a:t>Praeger</a:t>
            </a:r>
            <a:r>
              <a:rPr lang="en-US" dirty="0">
                <a:effectLst/>
              </a:rPr>
              <a:t>, Westport, CT.</a:t>
            </a:r>
            <a:endParaRPr lang="pl-PL" dirty="0">
              <a:effectLst/>
            </a:endParaRPr>
          </a:p>
          <a:p>
            <a:pPr lvl="0"/>
            <a:r>
              <a:rPr lang="en-US" dirty="0">
                <a:effectLst/>
              </a:rPr>
              <a:t>Jung C.G. (1976), </a:t>
            </a:r>
            <a:r>
              <a:rPr lang="en-US" i="1" dirty="0">
                <a:effectLst/>
              </a:rPr>
              <a:t>Archetypes and symbols. Selected writings</a:t>
            </a:r>
            <a:r>
              <a:rPr lang="en-US" dirty="0">
                <a:effectLst/>
              </a:rPr>
              <a:t>, </a:t>
            </a:r>
            <a:r>
              <a:rPr lang="en-US" dirty="0" err="1">
                <a:effectLst/>
              </a:rPr>
              <a:t>Czytelnik</a:t>
            </a:r>
            <a:r>
              <a:rPr lang="en-US" dirty="0">
                <a:effectLst/>
              </a:rPr>
              <a:t>, Warsaw [in Polish].</a:t>
            </a:r>
            <a:endParaRPr lang="pl-PL" dirty="0">
              <a:effectLst/>
            </a:endParaRPr>
          </a:p>
          <a:p>
            <a:pPr lvl="0"/>
            <a:r>
              <a:rPr lang="en-US" dirty="0" err="1">
                <a:effectLst/>
              </a:rPr>
              <a:t>Kalina</a:t>
            </a:r>
            <a:r>
              <a:rPr lang="en-US" dirty="0">
                <a:effectLst/>
              </a:rPr>
              <a:t> R.M. (2000), </a:t>
            </a:r>
            <a:r>
              <a:rPr lang="en-US" i="1" dirty="0">
                <a:effectLst/>
              </a:rPr>
              <a:t>Theory of Combat Sports</a:t>
            </a:r>
            <a:r>
              <a:rPr lang="en-US" dirty="0">
                <a:effectLst/>
              </a:rPr>
              <a:t>, COS, Warsaw [in Polish].</a:t>
            </a:r>
            <a:endParaRPr lang="pl-PL" dirty="0">
              <a:effectLst/>
            </a:endParaRPr>
          </a:p>
          <a:p>
            <a:pPr lvl="0"/>
            <a:r>
              <a:rPr lang="en-US" dirty="0">
                <a:effectLst/>
              </a:rPr>
              <a:t>Kano J. (1932), </a:t>
            </a:r>
            <a:r>
              <a:rPr lang="en-US" i="1" dirty="0">
                <a:effectLst/>
              </a:rPr>
              <a:t>The contribution of </a:t>
            </a:r>
            <a:r>
              <a:rPr lang="en-US" i="1" dirty="0" err="1">
                <a:effectLst/>
              </a:rPr>
              <a:t>Jiudo</a:t>
            </a:r>
            <a:r>
              <a:rPr lang="en-US" i="1" dirty="0">
                <a:effectLst/>
              </a:rPr>
              <a:t> to education</a:t>
            </a:r>
            <a:r>
              <a:rPr lang="en-US" dirty="0">
                <a:effectLst/>
              </a:rPr>
              <a:t>, “Journal of Health and Physical Education, no. 3, pp. 37-40, 58.</a:t>
            </a:r>
            <a:endParaRPr lang="pl-PL" dirty="0">
              <a:effectLst/>
            </a:endParaRPr>
          </a:p>
          <a:p>
            <a:pPr lvl="0"/>
            <a:r>
              <a:rPr lang="en-US" dirty="0" err="1">
                <a:effectLst/>
              </a:rPr>
              <a:t>Kauz</a:t>
            </a:r>
            <a:r>
              <a:rPr lang="en-US" dirty="0">
                <a:effectLst/>
              </a:rPr>
              <a:t> H. (1977), </a:t>
            </a:r>
            <a:r>
              <a:rPr lang="en-US" i="1" dirty="0">
                <a:effectLst/>
              </a:rPr>
              <a:t>The Martial Spirit: An Introduction to the Origin, Philosophy and Psychology of the Martial Arts</a:t>
            </a:r>
            <a:r>
              <a:rPr lang="en-US" dirty="0">
                <a:effectLst/>
              </a:rPr>
              <a:t>, The </a:t>
            </a:r>
            <a:r>
              <a:rPr lang="en-US" dirty="0" err="1">
                <a:effectLst/>
              </a:rPr>
              <a:t>Overlool</a:t>
            </a:r>
            <a:r>
              <a:rPr lang="en-US" dirty="0">
                <a:effectLst/>
              </a:rPr>
              <a:t> Press, New York.</a:t>
            </a:r>
            <a:endParaRPr lang="pl-PL" dirty="0">
              <a:effectLst/>
            </a:endParaRPr>
          </a:p>
          <a:p>
            <a:pPr lvl="0"/>
            <a:r>
              <a:rPr lang="de-DE" dirty="0">
                <a:effectLst/>
              </a:rPr>
              <a:t>Kernspecht K.R. (1988), </a:t>
            </a:r>
            <a:r>
              <a:rPr lang="de-DE" i="1" dirty="0">
                <a:effectLst/>
              </a:rPr>
              <a:t>Vom Zweikampf. Strategie, Taktik, Physiologie, Psychologie und Geschichte der waffenlosen Selbstverteidigung</a:t>
            </a:r>
            <a:r>
              <a:rPr lang="de-DE" dirty="0">
                <a:effectLst/>
              </a:rPr>
              <a:t>, Burg-Fehmarn [in German].</a:t>
            </a:r>
            <a:endParaRPr lang="pl-PL" dirty="0">
              <a:effectLst/>
            </a:endParaRPr>
          </a:p>
          <a:p>
            <a:pPr lvl="0"/>
            <a:r>
              <a:rPr lang="de-DE" dirty="0">
                <a:effectLst/>
              </a:rPr>
              <a:t>Kernspecht K.R. (2011), </a:t>
            </a:r>
            <a:r>
              <a:rPr lang="de-DE" i="1" dirty="0">
                <a:effectLst/>
              </a:rPr>
              <a:t>Kampflogik</a:t>
            </a:r>
            <a:r>
              <a:rPr lang="de-DE" dirty="0">
                <a:effectLst/>
              </a:rPr>
              <a:t>, Vol. 3: </a:t>
            </a:r>
            <a:r>
              <a:rPr lang="de-DE" i="1" dirty="0">
                <a:effectLst/>
              </a:rPr>
              <a:t>Die Praxis des Treffens &amp; Nicht-getroffen-Werdens</a:t>
            </a:r>
            <a:r>
              <a:rPr lang="de-DE" dirty="0">
                <a:effectLst/>
              </a:rPr>
              <a:t>, EWTO-Verlag [in German].</a:t>
            </a:r>
            <a:endParaRPr lang="pl-PL" dirty="0">
              <a:effectLst/>
            </a:endParaRPr>
          </a:p>
          <a:p>
            <a:pPr lvl="0"/>
            <a:r>
              <a:rPr lang="en-GB" dirty="0">
                <a:effectLst/>
              </a:rPr>
              <a:t>Kim D., Back A. (2000), </a:t>
            </a:r>
            <a:r>
              <a:rPr lang="en-GB" i="1" dirty="0">
                <a:effectLst/>
              </a:rPr>
              <a:t>The Way do Go: Philosophy in Martial Arts Practice</a:t>
            </a:r>
            <a:r>
              <a:rPr lang="en-GB" dirty="0">
                <a:effectLst/>
              </a:rPr>
              <a:t>, </a:t>
            </a:r>
            <a:r>
              <a:rPr lang="en-GB" dirty="0" err="1">
                <a:effectLst/>
              </a:rPr>
              <a:t>Nanam</a:t>
            </a:r>
            <a:r>
              <a:rPr lang="en-GB" dirty="0">
                <a:effectLst/>
              </a:rPr>
              <a:t>, Seoul.</a:t>
            </a:r>
            <a:endParaRPr lang="pl-PL" dirty="0">
              <a:effectLst/>
            </a:endParaRPr>
          </a:p>
          <a:p>
            <a:pPr lvl="0"/>
            <a:r>
              <a:rPr lang="en-US" dirty="0" err="1">
                <a:effectLst/>
              </a:rPr>
              <a:t>Klens-Bigman</a:t>
            </a:r>
            <a:r>
              <a:rPr lang="en-US" dirty="0">
                <a:effectLst/>
              </a:rPr>
              <a:t> D. (2002), </a:t>
            </a:r>
            <a:r>
              <a:rPr lang="en-US" i="1" dirty="0">
                <a:effectLst/>
              </a:rPr>
              <a:t>Toward a theory of martial arts as performance art</a:t>
            </a:r>
            <a:r>
              <a:rPr lang="en-US" dirty="0">
                <a:effectLst/>
              </a:rPr>
              <a:t> [in:] D.E. Jones [ed.], </a:t>
            </a:r>
            <a:r>
              <a:rPr lang="en-US" i="1" dirty="0">
                <a:effectLst/>
              </a:rPr>
              <a:t>Combat, Ritual, and Performance. </a:t>
            </a:r>
            <a:r>
              <a:rPr lang="en-US" i="1" dirty="0" err="1">
                <a:effectLst/>
              </a:rPr>
              <a:t>Antropology</a:t>
            </a:r>
            <a:r>
              <a:rPr lang="en-US" i="1" dirty="0">
                <a:effectLst/>
              </a:rPr>
              <a:t> of the Martial Arts</a:t>
            </a:r>
            <a:r>
              <a:rPr lang="en-US" dirty="0">
                <a:effectLst/>
              </a:rPr>
              <a:t>, </a:t>
            </a:r>
            <a:r>
              <a:rPr lang="en-US" dirty="0" err="1">
                <a:effectLst/>
              </a:rPr>
              <a:t>Praeger</a:t>
            </a:r>
            <a:r>
              <a:rPr lang="en-US" dirty="0">
                <a:effectLst/>
              </a:rPr>
              <a:t>, </a:t>
            </a:r>
            <a:r>
              <a:rPr lang="en-US" dirty="0" err="1">
                <a:effectLst/>
              </a:rPr>
              <a:t>Wesport</a:t>
            </a:r>
            <a:r>
              <a:rPr lang="en-US" dirty="0">
                <a:effectLst/>
              </a:rPr>
              <a:t>, Connecticut – London, Westport, Connecticut – London, pp. 1-10.</a:t>
            </a:r>
            <a:endParaRPr lang="pl-PL" dirty="0">
              <a:effectLst/>
            </a:endParaRPr>
          </a:p>
          <a:p>
            <a:pPr lvl="0"/>
            <a:r>
              <a:rPr lang="en-GB" dirty="0" err="1">
                <a:effectLst/>
              </a:rPr>
              <a:t>Kosiewicz</a:t>
            </a:r>
            <a:r>
              <a:rPr lang="en-GB" dirty="0">
                <a:effectLst/>
              </a:rPr>
              <a:t> J. (2007), </a:t>
            </a:r>
            <a:r>
              <a:rPr lang="en-GB" i="1" dirty="0">
                <a:effectLst/>
              </a:rPr>
              <a:t>Philosophy of physical culture in Poland</a:t>
            </a:r>
            <a:r>
              <a:rPr lang="en-GB" dirty="0">
                <a:effectLst/>
              </a:rPr>
              <a:t>, “</a:t>
            </a:r>
            <a:r>
              <a:rPr lang="en-GB" dirty="0" err="1">
                <a:effectLst/>
              </a:rPr>
              <a:t>Idō</a:t>
            </a:r>
            <a:r>
              <a:rPr lang="en-GB" dirty="0">
                <a:effectLst/>
              </a:rPr>
              <a:t> – </a:t>
            </a:r>
            <a:r>
              <a:rPr lang="en-GB" dirty="0" err="1">
                <a:effectLst/>
              </a:rPr>
              <a:t>Ruch</a:t>
            </a:r>
            <a:r>
              <a:rPr lang="en-GB" dirty="0">
                <a:effectLst/>
              </a:rPr>
              <a:t> </a:t>
            </a:r>
            <a:r>
              <a:rPr lang="en-GB" dirty="0" err="1">
                <a:effectLst/>
              </a:rPr>
              <a:t>dla</a:t>
            </a:r>
            <a:r>
              <a:rPr lang="en-GB" dirty="0">
                <a:effectLst/>
              </a:rPr>
              <a:t> </a:t>
            </a:r>
            <a:r>
              <a:rPr lang="en-GB" dirty="0" err="1">
                <a:effectLst/>
              </a:rPr>
              <a:t>Kultury</a:t>
            </a:r>
            <a:r>
              <a:rPr lang="en-GB" dirty="0">
                <a:effectLst/>
              </a:rPr>
              <a:t> / Movement for Culture”, vol. 7, pp. 11-37.</a:t>
            </a:r>
            <a:endParaRPr lang="pl-PL" dirty="0">
              <a:effectLst/>
            </a:endParaRPr>
          </a:p>
          <a:p>
            <a:pPr lvl="0"/>
            <a:r>
              <a:rPr lang="en-US" dirty="0">
                <a:effectLst/>
              </a:rPr>
              <a:t>Lee-Barron J.R. (2011), </a:t>
            </a:r>
            <a:r>
              <a:rPr lang="en-US" i="1" dirty="0">
                <a:effectLst/>
              </a:rPr>
              <a:t>The Complete Martial Arts Instructor. A Manual of Teaching Martial Arts Effectively and Safety</a:t>
            </a:r>
            <a:r>
              <a:rPr lang="en-US" dirty="0">
                <a:effectLst/>
              </a:rPr>
              <a:t>, Lulu Publishing, </a:t>
            </a:r>
            <a:r>
              <a:rPr lang="en-US" dirty="0" err="1">
                <a:effectLst/>
              </a:rPr>
              <a:t>Morrisvile</a:t>
            </a:r>
            <a:r>
              <a:rPr lang="en-US" dirty="0">
                <a:effectLst/>
              </a:rPr>
              <a:t>, NC.</a:t>
            </a:r>
            <a:endParaRPr lang="pl-PL" dirty="0">
              <a:effectLst/>
            </a:endParaRPr>
          </a:p>
          <a:p>
            <a:pPr lvl="0"/>
            <a:r>
              <a:rPr lang="en-US" dirty="0">
                <a:effectLst/>
              </a:rPr>
              <a:t>Levine D.E. (1991), </a:t>
            </a:r>
            <a:r>
              <a:rPr lang="en-US" i="1" dirty="0">
                <a:effectLst/>
              </a:rPr>
              <a:t>Martial arts as a resource for liberal education: The case of Aikido</a:t>
            </a:r>
            <a:r>
              <a:rPr lang="en-US" dirty="0">
                <a:effectLst/>
              </a:rPr>
              <a:t> [in:] M. Featherstone [ed.], </a:t>
            </a:r>
            <a:r>
              <a:rPr lang="en-US" i="1" dirty="0">
                <a:effectLst/>
              </a:rPr>
              <a:t>The Body: Social Process and Cultural Theory</a:t>
            </a:r>
            <a:r>
              <a:rPr lang="en-US" dirty="0">
                <a:effectLst/>
              </a:rPr>
              <a:t>, Sage, London, pp. 209-224.</a:t>
            </a:r>
            <a:endParaRPr lang="pl-PL" dirty="0">
              <a:effectLst/>
            </a:endParaRPr>
          </a:p>
          <a:p>
            <a:pPr lvl="0"/>
            <a:r>
              <a:rPr lang="en-US" dirty="0">
                <a:effectLst/>
              </a:rPr>
              <a:t>Light R.L. (2014), </a:t>
            </a:r>
            <a:r>
              <a:rPr lang="en-US" i="1" dirty="0">
                <a:effectLst/>
              </a:rPr>
              <a:t>Mushin and learning in and beyond </a:t>
            </a:r>
            <a:r>
              <a:rPr lang="en-US" i="1" dirty="0" err="1">
                <a:effectLst/>
              </a:rPr>
              <a:t>budo</a:t>
            </a:r>
            <a:r>
              <a:rPr lang="en-US" i="1" dirty="0">
                <a:effectLst/>
              </a:rPr>
              <a:t>, </a:t>
            </a:r>
            <a:r>
              <a:rPr lang="en-US" dirty="0">
                <a:effectLst/>
              </a:rPr>
              <a:t>"</a:t>
            </a:r>
            <a:r>
              <a:rPr lang="en-US" dirty="0" err="1">
                <a:effectLst/>
              </a:rPr>
              <a:t>Ido</a:t>
            </a:r>
            <a:r>
              <a:rPr lang="en-US" dirty="0">
                <a:effectLst/>
              </a:rPr>
              <a:t> Movement for Culture. Journal of Martial Arts Anthropology", vol. 14, no. 3, pp. 42-48. </a:t>
            </a:r>
            <a:r>
              <a:rPr lang="en-US" dirty="0" err="1">
                <a:effectLst/>
              </a:rPr>
              <a:t>doi</a:t>
            </a:r>
            <a:r>
              <a:rPr lang="en-US" dirty="0">
                <a:effectLst/>
              </a:rPr>
              <a:t>: 10.14589/ido.14.3.6</a:t>
            </a:r>
            <a:endParaRPr lang="pl-PL" dirty="0">
              <a:effectLst/>
            </a:endParaRPr>
          </a:p>
          <a:p>
            <a:pPr lvl="0"/>
            <a:r>
              <a:rPr lang="de-DE" dirty="0">
                <a:effectLst/>
              </a:rPr>
              <a:t>Lind W. (1999), </a:t>
            </a:r>
            <a:r>
              <a:rPr lang="de-DE" i="1" dirty="0">
                <a:effectLst/>
              </a:rPr>
              <a:t>Lexikon der Kampfkünste</a:t>
            </a:r>
            <a:r>
              <a:rPr lang="de-DE" dirty="0">
                <a:effectLst/>
              </a:rPr>
              <a:t>, Sportverlag Berlin [in German].</a:t>
            </a:r>
            <a:endParaRPr lang="pl-PL" dirty="0">
              <a:effectLst/>
            </a:endParaRPr>
          </a:p>
          <a:p>
            <a:pPr marL="0" indent="0">
              <a:buNone/>
            </a:pPr>
            <a:endParaRPr lang="pl-PL" dirty="0"/>
          </a:p>
        </p:txBody>
      </p:sp>
    </p:spTree>
    <p:extLst>
      <p:ext uri="{BB962C8B-B14F-4D97-AF65-F5344CB8AC3E}">
        <p14:creationId xmlns="" xmlns:p14="http://schemas.microsoft.com/office/powerpoint/2010/main" val="1639564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613" y="1"/>
            <a:ext cx="11811699" cy="6590270"/>
          </a:xfrm>
        </p:spPr>
        <p:txBody>
          <a:bodyPr>
            <a:normAutofit fontScale="25000" lnSpcReduction="20000"/>
          </a:bodyPr>
          <a:lstStyle/>
          <a:p>
            <a:pPr lvl="0"/>
            <a:r>
              <a:rPr lang="en-US" sz="2400" dirty="0" err="1">
                <a:effectLst/>
              </a:rPr>
              <a:t>Maliszewski</a:t>
            </a:r>
            <a:r>
              <a:rPr lang="en-US" sz="2400" dirty="0">
                <a:effectLst/>
              </a:rPr>
              <a:t> M. (1996), </a:t>
            </a:r>
            <a:r>
              <a:rPr lang="en-US" sz="2400" i="1" dirty="0">
                <a:effectLst/>
              </a:rPr>
              <a:t>Spiritual Dimensions of the Martial Arts</a:t>
            </a:r>
            <a:r>
              <a:rPr lang="en-US" sz="2400" dirty="0">
                <a:effectLst/>
              </a:rPr>
              <a:t>, C.E. Tuttle Company, Rutland-Tokyo.</a:t>
            </a:r>
            <a:endParaRPr lang="pl-PL" sz="2400" dirty="0">
              <a:effectLst/>
            </a:endParaRPr>
          </a:p>
          <a:p>
            <a:pPr lvl="0"/>
            <a:r>
              <a:rPr lang="en-US" sz="2400" dirty="0" err="1">
                <a:effectLst/>
              </a:rPr>
              <a:t>Maroteaux</a:t>
            </a:r>
            <a:r>
              <a:rPr lang="en-US" sz="2400" dirty="0">
                <a:effectLst/>
              </a:rPr>
              <a:t> R.J., Cynarski W.J. (2002-2003), </a:t>
            </a:r>
            <a:r>
              <a:rPr lang="en-US" sz="2400" i="1" dirty="0">
                <a:effectLst/>
              </a:rPr>
              <a:t>On philosophy of Japanese martial arts – questions and answers</a:t>
            </a:r>
            <a:r>
              <a:rPr lang="en-US" sz="2400" dirty="0">
                <a:effectLst/>
              </a:rPr>
              <a:t>, „</a:t>
            </a:r>
            <a:r>
              <a:rPr lang="en-US" sz="2400" dirty="0" err="1">
                <a:effectLst/>
              </a:rPr>
              <a:t>Ido</a:t>
            </a:r>
            <a:r>
              <a:rPr lang="en-US" sz="2400" dirty="0">
                <a:effectLst/>
              </a:rPr>
              <a:t> – </a:t>
            </a:r>
            <a:r>
              <a:rPr lang="en-US" sz="2400" dirty="0" err="1">
                <a:effectLst/>
              </a:rPr>
              <a:t>Ruch</a:t>
            </a:r>
            <a:r>
              <a:rPr lang="en-US" sz="2400" dirty="0">
                <a:effectLst/>
              </a:rPr>
              <a:t> </a:t>
            </a:r>
            <a:r>
              <a:rPr lang="en-US" sz="2400" dirty="0" err="1">
                <a:effectLst/>
              </a:rPr>
              <a:t>dla</a:t>
            </a:r>
            <a:r>
              <a:rPr lang="en-US" sz="2400" dirty="0">
                <a:effectLst/>
              </a:rPr>
              <a:t> </a:t>
            </a:r>
            <a:r>
              <a:rPr lang="en-US" sz="2400" dirty="0" err="1">
                <a:effectLst/>
              </a:rPr>
              <a:t>Kultury</a:t>
            </a:r>
            <a:r>
              <a:rPr lang="en-US" sz="2400" dirty="0">
                <a:effectLst/>
              </a:rPr>
              <a:t> / Movement for Culture”, vol. 3, pp. 48-55.</a:t>
            </a:r>
            <a:endParaRPr lang="pl-PL" sz="2400" dirty="0">
              <a:effectLst/>
            </a:endParaRPr>
          </a:p>
          <a:p>
            <a:pPr lvl="0"/>
            <a:r>
              <a:rPr lang="en-GB" sz="2400" dirty="0">
                <a:effectLst/>
              </a:rPr>
              <a:t>Matsunaga H. </a:t>
            </a:r>
            <a:r>
              <a:rPr lang="en-GB" sz="2400" i="1" dirty="0">
                <a:effectLst/>
              </a:rPr>
              <a:t>et al.</a:t>
            </a:r>
            <a:r>
              <a:rPr lang="en-GB" sz="2400" dirty="0">
                <a:effectLst/>
              </a:rPr>
              <a:t> (2009), </a:t>
            </a:r>
            <a:r>
              <a:rPr lang="en-GB" sz="2400" i="1" dirty="0" err="1">
                <a:effectLst/>
              </a:rPr>
              <a:t>Budo</a:t>
            </a:r>
            <a:r>
              <a:rPr lang="en-GB" sz="2400" i="1" dirty="0">
                <a:effectLst/>
              </a:rPr>
              <a:t>: The Martial Way of Japan</a:t>
            </a:r>
            <a:r>
              <a:rPr lang="en-GB" sz="2400" dirty="0">
                <a:effectLst/>
              </a:rPr>
              <a:t>, Nippon </a:t>
            </a:r>
            <a:r>
              <a:rPr lang="en-GB" sz="2400" dirty="0" err="1">
                <a:effectLst/>
              </a:rPr>
              <a:t>Budokan</a:t>
            </a:r>
            <a:r>
              <a:rPr lang="en-GB" sz="2400" dirty="0">
                <a:effectLst/>
              </a:rPr>
              <a:t>, Tokyo.</a:t>
            </a:r>
            <a:endParaRPr lang="pl-PL" sz="2400" dirty="0">
              <a:effectLst/>
            </a:endParaRPr>
          </a:p>
          <a:p>
            <a:pPr lvl="0"/>
            <a:r>
              <a:rPr lang="en-US" sz="2400" dirty="0">
                <a:effectLst/>
              </a:rPr>
              <a:t>McFarlane S. (1990), </a:t>
            </a:r>
            <a:r>
              <a:rPr lang="en-US" sz="2400" i="1" dirty="0">
                <a:effectLst/>
              </a:rPr>
              <a:t>Mushin, morals, and martial arts – a discussion of Keenan’s </a:t>
            </a:r>
            <a:r>
              <a:rPr lang="en-US" sz="2400" i="1" dirty="0" err="1">
                <a:effectLst/>
              </a:rPr>
              <a:t>Yogacara</a:t>
            </a:r>
            <a:r>
              <a:rPr lang="en-US" sz="2400" i="1" dirty="0">
                <a:effectLst/>
              </a:rPr>
              <a:t> critique</a:t>
            </a:r>
            <a:r>
              <a:rPr lang="en-US" sz="2400" dirty="0">
                <a:effectLst/>
              </a:rPr>
              <a:t>, “Japanese Journal of Religious Studies, vol. 17, no. 4, pp. 397-420.</a:t>
            </a:r>
            <a:endParaRPr lang="pl-PL" sz="2400" dirty="0">
              <a:effectLst/>
            </a:endParaRPr>
          </a:p>
          <a:p>
            <a:pPr lvl="0"/>
            <a:r>
              <a:rPr lang="en-US" sz="2400" dirty="0">
                <a:effectLst/>
              </a:rPr>
              <a:t>Mercer J. (2011), </a:t>
            </a:r>
            <a:r>
              <a:rPr lang="en-US" sz="2400" i="1" dirty="0">
                <a:effectLst/>
              </a:rPr>
              <a:t>Martial arts research: weak evidence</a:t>
            </a:r>
            <a:r>
              <a:rPr lang="en-US" sz="2400" dirty="0">
                <a:effectLst/>
              </a:rPr>
              <a:t>, “Science”, no. 334 (6054), pp. 310-311.</a:t>
            </a:r>
            <a:endParaRPr lang="pl-PL" sz="2400" dirty="0">
              <a:effectLst/>
            </a:endParaRPr>
          </a:p>
          <a:p>
            <a:pPr lvl="0"/>
            <a:r>
              <a:rPr lang="en-US" sz="2400" dirty="0" err="1">
                <a:effectLst/>
              </a:rPr>
              <a:t>Mintz</a:t>
            </a:r>
            <a:r>
              <a:rPr lang="en-US" sz="2400" dirty="0">
                <a:effectLst/>
              </a:rPr>
              <a:t> M.D. (1978), </a:t>
            </a:r>
            <a:r>
              <a:rPr lang="en-US" sz="2400" i="1" dirty="0">
                <a:effectLst/>
              </a:rPr>
              <a:t>The Martial Arts Film</a:t>
            </a:r>
            <a:r>
              <a:rPr lang="en-US" sz="2400" dirty="0">
                <a:effectLst/>
              </a:rPr>
              <a:t>, A.S. Barnes and Company, South Brunswick and New York, Thomas </a:t>
            </a:r>
            <a:r>
              <a:rPr lang="en-US" sz="2400" dirty="0" err="1">
                <a:effectLst/>
              </a:rPr>
              <a:t>Yoseloff</a:t>
            </a:r>
            <a:r>
              <a:rPr lang="en-US" sz="2400" dirty="0">
                <a:effectLst/>
              </a:rPr>
              <a:t> Ltd., London.</a:t>
            </a:r>
            <a:endParaRPr lang="pl-PL" sz="2400" dirty="0">
              <a:effectLst/>
            </a:endParaRPr>
          </a:p>
          <a:p>
            <a:pPr lvl="0"/>
            <a:r>
              <a:rPr lang="en-GB" sz="2400" dirty="0" err="1">
                <a:effectLst/>
              </a:rPr>
              <a:t>Mol</a:t>
            </a:r>
            <a:r>
              <a:rPr lang="en-GB" sz="2400" dirty="0">
                <a:effectLst/>
              </a:rPr>
              <a:t> S. (2001), </a:t>
            </a:r>
            <a:r>
              <a:rPr lang="en-GB" sz="2400" i="1" dirty="0">
                <a:effectLst/>
              </a:rPr>
              <a:t>Classical Fighting Arts of Japan; A Complete Guide to </a:t>
            </a:r>
            <a:r>
              <a:rPr lang="en-GB" sz="2400" i="1" dirty="0" err="1">
                <a:effectLst/>
              </a:rPr>
              <a:t>Koryū</a:t>
            </a:r>
            <a:r>
              <a:rPr lang="en-GB" sz="2400" i="1" dirty="0">
                <a:effectLst/>
              </a:rPr>
              <a:t> </a:t>
            </a:r>
            <a:r>
              <a:rPr lang="en-GB" sz="2400" i="1" dirty="0" err="1">
                <a:effectLst/>
              </a:rPr>
              <a:t>Jūjutsu</a:t>
            </a:r>
            <a:r>
              <a:rPr lang="en-GB" sz="2400" i="1" dirty="0">
                <a:effectLst/>
              </a:rPr>
              <a:t>, </a:t>
            </a:r>
            <a:r>
              <a:rPr lang="en-GB" sz="2400" dirty="0">
                <a:effectLst/>
              </a:rPr>
              <a:t>Kodansha International.</a:t>
            </a:r>
            <a:endParaRPr lang="pl-PL" sz="2400" dirty="0">
              <a:effectLst/>
            </a:endParaRPr>
          </a:p>
          <a:p>
            <a:pPr lvl="0"/>
            <a:r>
              <a:rPr lang="de-DE" sz="2400" dirty="0">
                <a:effectLst/>
              </a:rPr>
              <a:t>Neumann U., </a:t>
            </a:r>
            <a:r>
              <a:rPr lang="de-DE" sz="2400" dirty="0" err="1">
                <a:effectLst/>
              </a:rPr>
              <a:t>Saldern</a:t>
            </a:r>
            <a:r>
              <a:rPr lang="de-DE" sz="2400" dirty="0">
                <a:effectLst/>
              </a:rPr>
              <a:t> M. von, </a:t>
            </a:r>
            <a:r>
              <a:rPr lang="de-DE" sz="2400" dirty="0" err="1">
                <a:effectLst/>
              </a:rPr>
              <a:t>Pöhler</a:t>
            </a:r>
            <a:r>
              <a:rPr lang="de-DE" sz="2400" dirty="0">
                <a:effectLst/>
              </a:rPr>
              <a:t> R., Wendt P.-U. (</a:t>
            </a:r>
            <a:r>
              <a:rPr lang="de-DE" sz="2400" dirty="0" err="1">
                <a:effectLst/>
              </a:rPr>
              <a:t>eds</a:t>
            </a:r>
            <a:r>
              <a:rPr lang="de-DE" sz="2400" dirty="0">
                <a:effectLst/>
              </a:rPr>
              <a:t>.) (2004), </a:t>
            </a:r>
            <a:r>
              <a:rPr lang="de-DE" sz="2400" i="1" dirty="0">
                <a:effectLst/>
              </a:rPr>
              <a:t>Der friedliche Krieger. Budo als Methode der Gewaltprävention</a:t>
            </a:r>
            <a:r>
              <a:rPr lang="de-DE" sz="2400" dirty="0">
                <a:effectLst/>
              </a:rPr>
              <a:t>, Schüren, Verlag Marburg [in German].</a:t>
            </a:r>
            <a:endParaRPr lang="pl-PL" sz="2400" dirty="0">
              <a:effectLst/>
            </a:endParaRPr>
          </a:p>
          <a:p>
            <a:pPr lvl="0"/>
            <a:r>
              <a:rPr lang="de-DE" sz="2400" dirty="0">
                <a:effectLst/>
              </a:rPr>
              <a:t>Newman W. (2005), </a:t>
            </a:r>
            <a:r>
              <a:rPr lang="de-DE" sz="2400" i="1" dirty="0" err="1">
                <a:effectLst/>
              </a:rPr>
              <a:t>Escrima</a:t>
            </a:r>
            <a:r>
              <a:rPr lang="de-DE" sz="2400" dirty="0" err="1">
                <a:effectLst/>
              </a:rPr>
              <a:t>,WuShu</a:t>
            </a:r>
            <a:r>
              <a:rPr lang="de-DE" sz="2400" dirty="0">
                <a:effectLst/>
              </a:rPr>
              <a:t>-Verlag Kernspecht, Burg/Fehmarn [in German].</a:t>
            </a:r>
            <a:endParaRPr lang="pl-PL" sz="2400" b="1" dirty="0">
              <a:effectLst/>
            </a:endParaRPr>
          </a:p>
          <a:p>
            <a:pPr lvl="0"/>
            <a:r>
              <a:rPr lang="de-DE" sz="2400" dirty="0">
                <a:effectLst/>
              </a:rPr>
              <a:t>Ohms C. [</a:t>
            </a:r>
            <a:r>
              <a:rPr lang="de-DE" sz="2400" dirty="0" err="1">
                <a:effectLst/>
              </a:rPr>
              <a:t>ed</a:t>
            </a:r>
            <a:r>
              <a:rPr lang="de-DE" sz="2400" dirty="0">
                <a:effectLst/>
              </a:rPr>
              <a:t>.] (1997), </a:t>
            </a:r>
            <a:r>
              <a:rPr lang="de-DE" sz="2400" i="1" dirty="0">
                <a:effectLst/>
              </a:rPr>
              <a:t>Frauen Kampfkunst</a:t>
            </a:r>
            <a:r>
              <a:rPr lang="de-DE" sz="2400" dirty="0">
                <a:effectLst/>
              </a:rPr>
              <a:t>, Orlanda </a:t>
            </a:r>
            <a:r>
              <a:rPr lang="de-DE" sz="2400" dirty="0" err="1">
                <a:effectLst/>
              </a:rPr>
              <a:t>Fraeunverlag</a:t>
            </a:r>
            <a:r>
              <a:rPr lang="de-DE" sz="2400" dirty="0">
                <a:effectLst/>
              </a:rPr>
              <a:t>, Berlin [in German].</a:t>
            </a:r>
            <a:endParaRPr lang="pl-PL" sz="2400" b="1" dirty="0">
              <a:effectLst/>
            </a:endParaRPr>
          </a:p>
          <a:p>
            <a:pPr lvl="0"/>
            <a:r>
              <a:rPr lang="en-US" sz="2400" dirty="0" err="1">
                <a:effectLst/>
              </a:rPr>
              <a:t>Pauka</a:t>
            </a:r>
            <a:r>
              <a:rPr lang="en-US" sz="2400" dirty="0">
                <a:effectLst/>
              </a:rPr>
              <a:t> K. (1998), </a:t>
            </a:r>
            <a:r>
              <a:rPr lang="en-US" sz="2400" i="1" dirty="0">
                <a:effectLst/>
              </a:rPr>
              <a:t>Theater &amp; Martial Arts in West Sumatra: </a:t>
            </a:r>
            <a:r>
              <a:rPr lang="en-US" sz="2400" i="1" dirty="0" err="1">
                <a:effectLst/>
              </a:rPr>
              <a:t>Randai</a:t>
            </a:r>
            <a:r>
              <a:rPr lang="en-US" sz="2400" i="1" dirty="0">
                <a:effectLst/>
              </a:rPr>
              <a:t> &amp; </a:t>
            </a:r>
            <a:r>
              <a:rPr lang="en-US" sz="2400" i="1" dirty="0" err="1">
                <a:effectLst/>
              </a:rPr>
              <a:t>Silek</a:t>
            </a:r>
            <a:r>
              <a:rPr lang="en-US" sz="2400" i="1" dirty="0">
                <a:effectLst/>
              </a:rPr>
              <a:t> of the Minangkabau</a:t>
            </a:r>
            <a:r>
              <a:rPr lang="en-US" sz="2400" dirty="0">
                <a:effectLst/>
              </a:rPr>
              <a:t>, Ohio University Press, USA. </a:t>
            </a:r>
            <a:endParaRPr lang="pl-PL" sz="2400" b="1" dirty="0">
              <a:effectLst/>
            </a:endParaRPr>
          </a:p>
          <a:p>
            <a:pPr lvl="0"/>
            <a:r>
              <a:rPr lang="en-US" sz="2400" dirty="0">
                <a:effectLst/>
              </a:rPr>
              <a:t>Pérez-Gutiérrez M., Gutiérrez-</a:t>
            </a:r>
            <a:r>
              <a:rPr lang="en-US" sz="2400" dirty="0" err="1">
                <a:effectLst/>
              </a:rPr>
              <a:t>García</a:t>
            </a:r>
            <a:r>
              <a:rPr lang="en-US" sz="2400" dirty="0">
                <a:effectLst/>
              </a:rPr>
              <a:t> C., Escobar-Molina R. (2011), </a:t>
            </a:r>
            <a:r>
              <a:rPr lang="en-US" sz="2400" i="1" dirty="0">
                <a:effectLst/>
              </a:rPr>
              <a:t>Terminological Recommendations for Improving the Visibility of Scientific Literature on Martial Arts and Combat Sports</a:t>
            </a:r>
            <a:r>
              <a:rPr lang="en-US" sz="2400" dirty="0">
                <a:effectLst/>
              </a:rPr>
              <a:t>, “Archives of </a:t>
            </a:r>
            <a:r>
              <a:rPr lang="en-US" sz="2400" dirty="0" err="1">
                <a:effectLst/>
              </a:rPr>
              <a:t>Budo</a:t>
            </a:r>
            <a:r>
              <a:rPr lang="en-US" sz="2400" dirty="0">
                <a:effectLst/>
              </a:rPr>
              <a:t>”, vol. 7, no. 3, pp. 159–166. </a:t>
            </a:r>
            <a:endParaRPr lang="pl-PL" sz="2400" dirty="0">
              <a:effectLst/>
            </a:endParaRPr>
          </a:p>
          <a:p>
            <a:pPr lvl="0"/>
            <a:r>
              <a:rPr lang="fr-FR" sz="2400" dirty="0">
                <a:effectLst/>
              </a:rPr>
              <a:t>Raimondo S. [ed.] (2007), </a:t>
            </a:r>
            <a:r>
              <a:rPr lang="fr-FR" sz="2400" i="1" dirty="0">
                <a:effectLst/>
              </a:rPr>
              <a:t>Vibrazioni nella Forza. Storia critica delle discipline orientali</a:t>
            </a:r>
            <a:r>
              <a:rPr lang="fr-FR" sz="2400" dirty="0">
                <a:effectLst/>
              </a:rPr>
              <a:t>, Persport, Edizioni la Meridiana, Molfetta [in Italian].</a:t>
            </a:r>
            <a:endParaRPr lang="pl-PL" sz="2400" dirty="0">
              <a:effectLst/>
            </a:endParaRPr>
          </a:p>
          <a:p>
            <a:pPr lvl="0"/>
            <a:r>
              <a:rPr lang="en-US" sz="2400" dirty="0" err="1">
                <a:effectLst/>
              </a:rPr>
              <a:t>Reguli</a:t>
            </a:r>
            <a:r>
              <a:rPr lang="en-US" sz="2400" dirty="0">
                <a:effectLst/>
              </a:rPr>
              <a:t> Z. (2009), </a:t>
            </a:r>
            <a:r>
              <a:rPr lang="en-GB" sz="2400" i="1" dirty="0">
                <a:effectLst/>
              </a:rPr>
              <a:t>Taxonomy of </a:t>
            </a:r>
            <a:r>
              <a:rPr lang="en-GB" sz="2400" i="1" dirty="0" err="1">
                <a:effectLst/>
              </a:rPr>
              <a:t>combatives</a:t>
            </a:r>
            <a:r>
              <a:rPr lang="en-GB" sz="2400" i="1" dirty="0">
                <a:effectLst/>
              </a:rPr>
              <a:t> as it is seen from </a:t>
            </a:r>
            <a:r>
              <a:rPr lang="en-GB" sz="2400" i="1" dirty="0" err="1">
                <a:effectLst/>
              </a:rPr>
              <a:t>Tyrš</a:t>
            </a:r>
            <a:r>
              <a:rPr lang="en-GB" sz="2400" i="1" dirty="0">
                <a:effectLst/>
              </a:rPr>
              <a:t> tradition in the Czech Republic</a:t>
            </a:r>
            <a:r>
              <a:rPr lang="en-GB" sz="2400" dirty="0">
                <a:effectLst/>
              </a:rPr>
              <a:t>, „</a:t>
            </a:r>
            <a:r>
              <a:rPr lang="en-GB" sz="2400" dirty="0" err="1">
                <a:effectLst/>
              </a:rPr>
              <a:t>Ido</a:t>
            </a:r>
            <a:r>
              <a:rPr lang="en-GB" sz="2400" dirty="0">
                <a:effectLst/>
              </a:rPr>
              <a:t> – </a:t>
            </a:r>
            <a:r>
              <a:rPr lang="en-GB" sz="2400" dirty="0" err="1">
                <a:effectLst/>
              </a:rPr>
              <a:t>Ruch</a:t>
            </a:r>
            <a:r>
              <a:rPr lang="en-GB" sz="2400" dirty="0">
                <a:effectLst/>
              </a:rPr>
              <a:t> </a:t>
            </a:r>
            <a:r>
              <a:rPr lang="en-GB" sz="2400" dirty="0" err="1">
                <a:effectLst/>
              </a:rPr>
              <a:t>dla</a:t>
            </a:r>
            <a:r>
              <a:rPr lang="en-GB" sz="2400" dirty="0">
                <a:effectLst/>
              </a:rPr>
              <a:t> </a:t>
            </a:r>
            <a:r>
              <a:rPr lang="en-GB" sz="2400" dirty="0" err="1">
                <a:effectLst/>
              </a:rPr>
              <a:t>Kultury</a:t>
            </a:r>
            <a:r>
              <a:rPr lang="en-GB" sz="2400" dirty="0">
                <a:effectLst/>
              </a:rPr>
              <a:t> / Movement</a:t>
            </a:r>
            <a:r>
              <a:rPr lang="en-US" sz="2400" dirty="0">
                <a:effectLst/>
              </a:rPr>
              <a:t> for Culture”, vol. 9, pp. 38–43.</a:t>
            </a:r>
            <a:endParaRPr lang="pl-PL" sz="2400" dirty="0">
              <a:effectLst/>
            </a:endParaRPr>
          </a:p>
          <a:p>
            <a:pPr lvl="0"/>
            <a:r>
              <a:rPr lang="en-US" sz="2400" dirty="0" err="1">
                <a:effectLst/>
              </a:rPr>
              <a:t>Renninghoff</a:t>
            </a:r>
            <a:r>
              <a:rPr lang="en-US" sz="2400" dirty="0">
                <a:effectLst/>
              </a:rPr>
              <a:t> J., Witte F. (1998), </a:t>
            </a:r>
            <a:r>
              <a:rPr lang="en-US" sz="2400" i="1" dirty="0">
                <a:effectLst/>
              </a:rPr>
              <a:t>Jujutsu – Training. </a:t>
            </a:r>
            <a:r>
              <a:rPr lang="de-DE" sz="2400" i="1" dirty="0">
                <a:effectLst/>
              </a:rPr>
              <a:t>Das Modell des </a:t>
            </a:r>
            <a:r>
              <a:rPr lang="de-DE" sz="2400" i="1" dirty="0" err="1">
                <a:effectLst/>
              </a:rPr>
              <a:t>Budosport</a:t>
            </a:r>
            <a:r>
              <a:rPr lang="de-DE" sz="2400" i="1" dirty="0">
                <a:effectLst/>
              </a:rPr>
              <a:t>-Trainings</a:t>
            </a:r>
            <a:r>
              <a:rPr lang="de-DE" sz="2400" dirty="0">
                <a:effectLst/>
              </a:rPr>
              <a:t>, Sport Verlag, Berlin [in German].</a:t>
            </a:r>
            <a:endParaRPr lang="pl-PL" sz="2400" dirty="0">
              <a:effectLst/>
            </a:endParaRPr>
          </a:p>
          <a:p>
            <a:pPr lvl="0"/>
            <a:r>
              <a:rPr lang="fr-FR" sz="2400" dirty="0">
                <a:effectLst/>
              </a:rPr>
              <a:t>Sanchez-Garcia R., Spencer D.C. [eds.] </a:t>
            </a:r>
            <a:r>
              <a:rPr lang="en-US" sz="2400" dirty="0">
                <a:effectLst/>
              </a:rPr>
              <a:t>(2013), </a:t>
            </a:r>
            <a:r>
              <a:rPr lang="en-US" sz="2400" i="1" dirty="0">
                <a:effectLst/>
              </a:rPr>
              <a:t>Fighting Scholars : Habitus and Ethnographies of Martial Arts and Combat Sports</a:t>
            </a:r>
            <a:r>
              <a:rPr lang="en-US" sz="2400" dirty="0">
                <a:effectLst/>
              </a:rPr>
              <a:t>, Anthem Press.</a:t>
            </a:r>
            <a:endParaRPr lang="pl-PL" sz="2400" dirty="0">
              <a:effectLst/>
            </a:endParaRPr>
          </a:p>
          <a:p>
            <a:pPr lvl="0"/>
            <a:r>
              <a:rPr lang="en-US" sz="2400" dirty="0" err="1">
                <a:effectLst/>
              </a:rPr>
              <a:t>Shishida</a:t>
            </a:r>
            <a:r>
              <a:rPr lang="en-US" sz="2400" dirty="0">
                <a:effectLst/>
              </a:rPr>
              <a:t> F., Flynn S.M. (2013), </a:t>
            </a:r>
            <a:r>
              <a:rPr lang="en-US" sz="2400" i="1" dirty="0">
                <a:effectLst/>
              </a:rPr>
              <a:t>How does the philosophy of martial arts manifest itself? Insights from Japanese martial arts</a:t>
            </a:r>
            <a:r>
              <a:rPr lang="en-US" sz="2400" dirty="0">
                <a:effectLst/>
              </a:rPr>
              <a:t>, “</a:t>
            </a:r>
            <a:r>
              <a:rPr lang="en-US" sz="2400" dirty="0" err="1">
                <a:effectLst/>
              </a:rPr>
              <a:t>Ido</a:t>
            </a:r>
            <a:r>
              <a:rPr lang="en-US" sz="2400" dirty="0">
                <a:effectLst/>
              </a:rPr>
              <a:t> Movement for Culture. Journal of martial Arts Anthropology”, vol. 13, no. 3, pp. 29-36.</a:t>
            </a:r>
            <a:endParaRPr lang="pl-PL" sz="2400" dirty="0">
              <a:effectLst/>
            </a:endParaRPr>
          </a:p>
          <a:p>
            <a:pPr lvl="0"/>
            <a:r>
              <a:rPr lang="en-US" sz="2400" dirty="0" err="1">
                <a:effectLst/>
              </a:rPr>
              <a:t>Sieber</a:t>
            </a:r>
            <a:r>
              <a:rPr lang="en-US" sz="2400" dirty="0">
                <a:effectLst/>
              </a:rPr>
              <a:t> L., Cynarski W.J., </a:t>
            </a:r>
            <a:r>
              <a:rPr lang="en-US" sz="2400" dirty="0" err="1">
                <a:effectLst/>
              </a:rPr>
              <a:t>Litwiniuk</a:t>
            </a:r>
            <a:r>
              <a:rPr lang="en-US" sz="2400" dirty="0">
                <a:effectLst/>
              </a:rPr>
              <a:t> A. (2007), </a:t>
            </a:r>
            <a:r>
              <a:rPr lang="en-US" sz="2400" i="1" dirty="0">
                <a:effectLst/>
              </a:rPr>
              <a:t>Spheres of fight in martial arts</a:t>
            </a:r>
            <a:r>
              <a:rPr lang="en-US" sz="2400" dirty="0">
                <a:effectLst/>
              </a:rPr>
              <a:t>, ”Archives of </a:t>
            </a:r>
            <a:r>
              <a:rPr lang="en-US" sz="2400" dirty="0" err="1">
                <a:effectLst/>
              </a:rPr>
              <a:t>Budo</a:t>
            </a:r>
            <a:r>
              <a:rPr lang="en-US" sz="2400" dirty="0">
                <a:effectLst/>
              </a:rPr>
              <a:t>”, vol. 3, no. 3, pp. 42-48.</a:t>
            </a:r>
            <a:endParaRPr lang="pl-PL" sz="2400" dirty="0">
              <a:effectLst/>
            </a:endParaRPr>
          </a:p>
          <a:p>
            <a:pPr lvl="0"/>
            <a:r>
              <a:rPr lang="en-US" sz="2400" dirty="0">
                <a:effectLst/>
              </a:rPr>
              <a:t>Simpkins C., Simpkins A. (2007), </a:t>
            </a:r>
            <a:r>
              <a:rPr lang="en-US" sz="2400" i="1" dirty="0">
                <a:effectLst/>
              </a:rPr>
              <a:t>Confucianism and the Asian Martial Traditions</a:t>
            </a:r>
            <a:r>
              <a:rPr lang="en-US" sz="2400" dirty="0">
                <a:effectLst/>
              </a:rPr>
              <a:t>, “</a:t>
            </a:r>
            <a:r>
              <a:rPr lang="en-US" sz="2400" dirty="0" err="1">
                <a:effectLst/>
              </a:rPr>
              <a:t>Revista</a:t>
            </a:r>
            <a:r>
              <a:rPr lang="en-US" sz="2400" dirty="0">
                <a:effectLst/>
              </a:rPr>
              <a:t> de </a:t>
            </a:r>
            <a:r>
              <a:rPr lang="en-US" sz="2400" dirty="0" err="1">
                <a:effectLst/>
              </a:rPr>
              <a:t>Artes</a:t>
            </a:r>
            <a:r>
              <a:rPr lang="en-US" sz="2400" dirty="0">
                <a:effectLst/>
              </a:rPr>
              <a:t> </a:t>
            </a:r>
            <a:r>
              <a:rPr lang="en-US" sz="2400" dirty="0" err="1">
                <a:effectLst/>
              </a:rPr>
              <a:t>Marciales</a:t>
            </a:r>
            <a:r>
              <a:rPr lang="en-US" sz="2400" dirty="0">
                <a:effectLst/>
              </a:rPr>
              <a:t> </a:t>
            </a:r>
            <a:r>
              <a:rPr lang="en-US" sz="2400" dirty="0" err="1">
                <a:effectLst/>
              </a:rPr>
              <a:t>Asiáticas</a:t>
            </a:r>
            <a:r>
              <a:rPr lang="en-US" sz="2400" dirty="0">
                <a:effectLst/>
              </a:rPr>
              <a:t>”, vol. 2, no. 2, pp. 46–53. </a:t>
            </a:r>
            <a:endParaRPr lang="pl-PL" sz="2400" dirty="0">
              <a:effectLst/>
            </a:endParaRPr>
          </a:p>
          <a:p>
            <a:pPr lvl="0"/>
            <a:r>
              <a:rPr lang="en-US" sz="2400" dirty="0">
                <a:effectLst/>
              </a:rPr>
              <a:t>Stanley C.I. (1999), </a:t>
            </a:r>
            <a:r>
              <a:rPr lang="en-US" sz="2400" i="1" dirty="0">
                <a:effectLst/>
              </a:rPr>
              <a:t>The Science of Martial Arts Training</a:t>
            </a:r>
            <a:r>
              <a:rPr lang="en-US" sz="2400" dirty="0">
                <a:effectLst/>
              </a:rPr>
              <a:t>, Multi-Media Books, Orange, CA.</a:t>
            </a:r>
            <a:endParaRPr lang="pl-PL" sz="2400" dirty="0">
              <a:effectLst/>
            </a:endParaRPr>
          </a:p>
          <a:p>
            <a:pPr lvl="0"/>
            <a:r>
              <a:rPr lang="en-US" sz="2400" dirty="0" err="1">
                <a:effectLst/>
              </a:rPr>
              <a:t>Strayhorn</a:t>
            </a:r>
            <a:r>
              <a:rPr lang="en-US" sz="2400" dirty="0">
                <a:effectLst/>
              </a:rPr>
              <a:t> J.M., </a:t>
            </a:r>
            <a:r>
              <a:rPr lang="en-US" sz="2400" dirty="0" err="1">
                <a:effectLst/>
              </a:rPr>
              <a:t>Strayhorn</a:t>
            </a:r>
            <a:r>
              <a:rPr lang="en-US" sz="2400" dirty="0">
                <a:effectLst/>
              </a:rPr>
              <a:t> J.C. (2011), </a:t>
            </a:r>
            <a:r>
              <a:rPr lang="en-US" sz="2400" i="1" dirty="0">
                <a:effectLst/>
              </a:rPr>
              <a:t>Martial arts research: prudent skepticism</a:t>
            </a:r>
            <a:r>
              <a:rPr lang="en-US" sz="2400" dirty="0">
                <a:effectLst/>
              </a:rPr>
              <a:t>, “Science”, no. 334 (6054), pp. 310-311.</a:t>
            </a:r>
            <a:endParaRPr lang="pl-PL" sz="2400" dirty="0">
              <a:effectLst/>
            </a:endParaRPr>
          </a:p>
          <a:p>
            <a:pPr lvl="0"/>
            <a:r>
              <a:rPr lang="en-US" sz="2400" dirty="0">
                <a:effectLst/>
              </a:rPr>
              <a:t>Sun A. (2013), </a:t>
            </a:r>
            <a:r>
              <a:rPr lang="en-US" sz="2400" i="1" dirty="0">
                <a:effectLst/>
              </a:rPr>
              <a:t>Confucianism as a World Religion: Contested Histories and Contemporary Realities</a:t>
            </a:r>
            <a:r>
              <a:rPr lang="en-US" sz="2400" dirty="0">
                <a:effectLst/>
              </a:rPr>
              <a:t>, Princeton University Press, Princeton, NJ.</a:t>
            </a:r>
            <a:endParaRPr lang="pl-PL" sz="2400" dirty="0">
              <a:effectLst/>
            </a:endParaRPr>
          </a:p>
          <a:p>
            <a:pPr lvl="0"/>
            <a:r>
              <a:rPr lang="en-US" sz="2400" dirty="0" err="1">
                <a:effectLst/>
              </a:rPr>
              <a:t>Szyszko-Bohusz</a:t>
            </a:r>
            <a:r>
              <a:rPr lang="en-US" sz="2400" dirty="0">
                <a:effectLst/>
              </a:rPr>
              <a:t> A. (1989), </a:t>
            </a:r>
            <a:r>
              <a:rPr lang="en-US" sz="2400" i="1" dirty="0">
                <a:effectLst/>
              </a:rPr>
              <a:t>The Holistic Pedagogy</a:t>
            </a:r>
            <a:r>
              <a:rPr lang="en-US" sz="2400" dirty="0">
                <a:effectLst/>
              </a:rPr>
              <a:t>, </a:t>
            </a:r>
            <a:r>
              <a:rPr lang="en-US" sz="2400" dirty="0" err="1">
                <a:effectLst/>
              </a:rPr>
              <a:t>Ossolineum</a:t>
            </a:r>
            <a:r>
              <a:rPr lang="en-US" sz="2400" dirty="0">
                <a:effectLst/>
              </a:rPr>
              <a:t>, </a:t>
            </a:r>
            <a:r>
              <a:rPr lang="en-US" sz="2400" dirty="0" err="1">
                <a:effectLst/>
              </a:rPr>
              <a:t>Wrocław</a:t>
            </a:r>
            <a:r>
              <a:rPr lang="en-US" sz="2400" dirty="0">
                <a:effectLst/>
              </a:rPr>
              <a:t> [in Polish].</a:t>
            </a:r>
            <a:endParaRPr lang="pl-PL" sz="2400" dirty="0">
              <a:effectLst/>
            </a:endParaRPr>
          </a:p>
          <a:p>
            <a:pPr lvl="0"/>
            <a:r>
              <a:rPr lang="en-US" sz="2400" dirty="0" err="1">
                <a:effectLst/>
              </a:rPr>
              <a:t>Szyszko-Bohusz</a:t>
            </a:r>
            <a:r>
              <a:rPr lang="en-US" sz="2400" dirty="0">
                <a:effectLst/>
              </a:rPr>
              <a:t> A. (2003), </a:t>
            </a:r>
            <a:r>
              <a:rPr lang="en-US" sz="2400" i="1" dirty="0">
                <a:effectLst/>
              </a:rPr>
              <a:t>Theory of Genetic Immortality in Relation to Holistic Pedagogy and Far-Eastern Martial Arts</a:t>
            </a:r>
            <a:r>
              <a:rPr lang="en-US" sz="2400" dirty="0">
                <a:effectLst/>
              </a:rPr>
              <a:t> [in:] W.J. Cynarski, K. </a:t>
            </a:r>
            <a:r>
              <a:rPr lang="en-US" sz="2400" dirty="0" err="1">
                <a:effectLst/>
              </a:rPr>
              <a:t>Obodyński</a:t>
            </a:r>
            <a:r>
              <a:rPr lang="en-US" sz="2400" dirty="0">
                <a:effectLst/>
              </a:rPr>
              <a:t> [eds.], </a:t>
            </a:r>
            <a:r>
              <a:rPr lang="en-US" sz="2400" i="1" dirty="0">
                <a:effectLst/>
              </a:rPr>
              <a:t>Humanistic Theory of Martial Arts and Combat Sports – Conceptions and Problems</a:t>
            </a:r>
            <a:r>
              <a:rPr lang="en-US" sz="2400" dirty="0">
                <a:effectLst/>
              </a:rPr>
              <a:t>, </a:t>
            </a:r>
            <a:r>
              <a:rPr lang="en-US" sz="2400" dirty="0" err="1">
                <a:effectLst/>
              </a:rPr>
              <a:t>Rzeszów</a:t>
            </a:r>
            <a:r>
              <a:rPr lang="en-US" sz="2400" dirty="0">
                <a:effectLst/>
              </a:rPr>
              <a:t> University Press, </a:t>
            </a:r>
            <a:r>
              <a:rPr lang="en-US" sz="2400" dirty="0" err="1">
                <a:effectLst/>
              </a:rPr>
              <a:t>Rzeszów</a:t>
            </a:r>
            <a:r>
              <a:rPr lang="en-US" sz="2400" dirty="0">
                <a:effectLst/>
              </a:rPr>
              <a:t>, pp. 17-23.</a:t>
            </a:r>
            <a:endParaRPr lang="pl-PL" sz="2400" dirty="0">
              <a:effectLst/>
            </a:endParaRPr>
          </a:p>
          <a:p>
            <a:pPr lvl="0"/>
            <a:r>
              <a:rPr lang="en-US" sz="2400" dirty="0" err="1">
                <a:effectLst/>
              </a:rPr>
              <a:t>Tokarski</a:t>
            </a:r>
            <a:r>
              <a:rPr lang="en-US" sz="2400" dirty="0">
                <a:effectLst/>
              </a:rPr>
              <a:t> S. (1989), </a:t>
            </a:r>
            <a:r>
              <a:rPr lang="en-US" sz="2400" i="1" dirty="0">
                <a:effectLst/>
              </a:rPr>
              <a:t>Martial arts. Movement forms of expression of the Eastern philosophy</a:t>
            </a:r>
            <a:r>
              <a:rPr lang="en-US" sz="2400" dirty="0">
                <a:effectLst/>
              </a:rPr>
              <a:t>, Glob, Szczecin [in Polish].</a:t>
            </a:r>
            <a:endParaRPr lang="pl-PL" sz="2400" dirty="0">
              <a:effectLst/>
            </a:endParaRPr>
          </a:p>
          <a:p>
            <a:pPr lvl="0"/>
            <a:r>
              <a:rPr lang="en-US" sz="2400" dirty="0" err="1">
                <a:effectLst/>
              </a:rPr>
              <a:t>Vit</a:t>
            </a:r>
            <a:r>
              <a:rPr lang="en-US" sz="2400" dirty="0">
                <a:effectLst/>
              </a:rPr>
              <a:t> M., </a:t>
            </a:r>
            <a:r>
              <a:rPr lang="en-US" sz="2400" dirty="0" err="1">
                <a:effectLst/>
              </a:rPr>
              <a:t>Reguli</a:t>
            </a:r>
            <a:r>
              <a:rPr lang="en-US" sz="2400" dirty="0">
                <a:effectLst/>
              </a:rPr>
              <a:t> Z. (2011), </a:t>
            </a:r>
            <a:r>
              <a:rPr lang="en-US" sz="2400" i="1" dirty="0">
                <a:effectLst/>
              </a:rPr>
              <a:t>Motivation and value orientation of combative systems trainers</a:t>
            </a:r>
            <a:r>
              <a:rPr lang="en-US" sz="2400" dirty="0">
                <a:effectLst/>
              </a:rPr>
              <a:t>, "</a:t>
            </a:r>
            <a:r>
              <a:rPr lang="en-US" sz="2400" dirty="0" err="1">
                <a:effectLst/>
              </a:rPr>
              <a:t>Ido</a:t>
            </a:r>
            <a:r>
              <a:rPr lang="en-US" sz="2400" dirty="0">
                <a:effectLst/>
              </a:rPr>
              <a:t> Movement for Culture. Journal of Martial Arts Anthropology", vol. 11, no. 3, pp. 52-59.</a:t>
            </a:r>
            <a:endParaRPr lang="pl-PL" sz="2400" dirty="0">
              <a:effectLst/>
            </a:endParaRPr>
          </a:p>
          <a:p>
            <a:pPr lvl="0"/>
            <a:r>
              <a:rPr lang="en-US" sz="2400" dirty="0">
                <a:effectLst/>
              </a:rPr>
              <a:t>Westbrook A., </a:t>
            </a:r>
            <a:r>
              <a:rPr lang="en-US" sz="2400" dirty="0" err="1">
                <a:effectLst/>
              </a:rPr>
              <a:t>Ratti</a:t>
            </a:r>
            <a:r>
              <a:rPr lang="en-US" sz="2400" dirty="0">
                <a:effectLst/>
              </a:rPr>
              <a:t> O. (1970), </a:t>
            </a:r>
            <a:r>
              <a:rPr lang="en-US" sz="2400" i="1" dirty="0">
                <a:effectLst/>
              </a:rPr>
              <a:t>Aikido and the Dynamic Sphere: An Illustrated Introduction</a:t>
            </a:r>
            <a:r>
              <a:rPr lang="en-US" sz="2400" dirty="0">
                <a:effectLst/>
              </a:rPr>
              <a:t>, C.E. Tuttle, Vermont.</a:t>
            </a:r>
            <a:endParaRPr lang="pl-PL" sz="2400" dirty="0">
              <a:effectLst/>
            </a:endParaRPr>
          </a:p>
          <a:p>
            <a:pPr lvl="0"/>
            <a:r>
              <a:rPr lang="de-DE" sz="2400" dirty="0">
                <a:effectLst/>
              </a:rPr>
              <a:t>Wolters J.M., Fu</a:t>
            </a:r>
            <a:r>
              <a:rPr lang="pl-PL" sz="2400" dirty="0">
                <a:effectLst/>
              </a:rPr>
              <a:t>β</a:t>
            </a:r>
            <a:r>
              <a:rPr lang="de-DE" sz="2400" dirty="0" err="1">
                <a:effectLst/>
              </a:rPr>
              <a:t>mann</a:t>
            </a:r>
            <a:r>
              <a:rPr lang="de-DE" sz="2400" dirty="0">
                <a:effectLst/>
              </a:rPr>
              <a:t> A. [</a:t>
            </a:r>
            <a:r>
              <a:rPr lang="de-DE" sz="2400" dirty="0" err="1">
                <a:effectLst/>
              </a:rPr>
              <a:t>eds</a:t>
            </a:r>
            <a:r>
              <a:rPr lang="de-DE" sz="2400" dirty="0">
                <a:effectLst/>
              </a:rPr>
              <a:t>.] (2008), </a:t>
            </a:r>
            <a:r>
              <a:rPr lang="de-DE" sz="2400" i="1" dirty="0">
                <a:effectLst/>
              </a:rPr>
              <a:t>Budo – Pädagogik. Kampf-Kunst in Erziehung, Therapie und Coaching</a:t>
            </a:r>
            <a:r>
              <a:rPr lang="de-DE" sz="2400" dirty="0">
                <a:effectLst/>
              </a:rPr>
              <a:t>, Ziel – Praktische Erlebnispädagogik, Augsburg [in German].</a:t>
            </a:r>
            <a:endParaRPr lang="pl-PL" sz="2400" dirty="0">
              <a:effectLst/>
            </a:endParaRPr>
          </a:p>
          <a:p>
            <a:pPr lvl="0"/>
            <a:r>
              <a:rPr lang="pl-PL" sz="2400" dirty="0" err="1">
                <a:effectLst/>
              </a:rPr>
              <a:t>Yi</a:t>
            </a:r>
            <a:r>
              <a:rPr lang="pl-PL" sz="2400" dirty="0">
                <a:effectLst/>
              </a:rPr>
              <a:t> </a:t>
            </a:r>
            <a:r>
              <a:rPr lang="pl-PL" sz="2400" dirty="0" err="1">
                <a:effectLst/>
              </a:rPr>
              <a:t>Duk-moo</a:t>
            </a:r>
            <a:r>
              <a:rPr lang="pl-PL" sz="2400" dirty="0">
                <a:effectLst/>
              </a:rPr>
              <a:t>, Park Je-</a:t>
            </a:r>
            <a:r>
              <a:rPr lang="pl-PL" sz="2400" dirty="0" err="1">
                <a:effectLst/>
              </a:rPr>
              <a:t>ga</a:t>
            </a:r>
            <a:r>
              <a:rPr lang="pl-PL" sz="2400" dirty="0">
                <a:effectLst/>
              </a:rPr>
              <a:t> (2000), </a:t>
            </a:r>
            <a:r>
              <a:rPr lang="pl-PL" sz="2400" i="1" dirty="0" err="1">
                <a:effectLst/>
              </a:rPr>
              <a:t>Muye</a:t>
            </a:r>
            <a:r>
              <a:rPr lang="pl-PL" sz="2400" i="1" dirty="0">
                <a:effectLst/>
              </a:rPr>
              <a:t> Dobo </a:t>
            </a:r>
            <a:r>
              <a:rPr lang="pl-PL" sz="2400" i="1" dirty="0" err="1">
                <a:effectLst/>
              </a:rPr>
              <a:t>Tongji</a:t>
            </a:r>
            <a:r>
              <a:rPr lang="pl-PL" sz="2400" i="1" dirty="0">
                <a:effectLst/>
              </a:rPr>
              <a:t>. </a:t>
            </a:r>
            <a:r>
              <a:rPr lang="en-US" sz="2400" i="1" dirty="0">
                <a:effectLst/>
              </a:rPr>
              <a:t>Comprehensive Illustrated Manual of Martial Arts</a:t>
            </a:r>
            <a:r>
              <a:rPr lang="en-US" sz="2400" dirty="0">
                <a:effectLst/>
              </a:rPr>
              <a:t>. By order of King </a:t>
            </a:r>
            <a:r>
              <a:rPr lang="en-US" sz="2400" dirty="0" err="1">
                <a:effectLst/>
              </a:rPr>
              <a:t>Jungjo</a:t>
            </a:r>
            <a:r>
              <a:rPr lang="en-US" sz="2400" dirty="0">
                <a:effectLst/>
              </a:rPr>
              <a:t>, transl. by Sang H. Kim, Turtle Press, Hartford.</a:t>
            </a:r>
            <a:endParaRPr lang="pl-PL" sz="2400" dirty="0">
              <a:effectLst/>
            </a:endParaRPr>
          </a:p>
          <a:p>
            <a:pPr lvl="0"/>
            <a:r>
              <a:rPr lang="en-US" sz="2400" dirty="0">
                <a:effectLst/>
              </a:rPr>
              <a:t>Zeng H.Z., Cynarski W.J., </a:t>
            </a:r>
            <a:r>
              <a:rPr lang="en-US" sz="2400" dirty="0" err="1">
                <a:effectLst/>
              </a:rPr>
              <a:t>Lisheng</a:t>
            </a:r>
            <a:r>
              <a:rPr lang="en-US" sz="2400" dirty="0">
                <a:effectLst/>
              </a:rPr>
              <a:t> </a:t>
            </a:r>
            <a:r>
              <a:rPr lang="en-US" sz="2400" dirty="0" err="1">
                <a:effectLst/>
              </a:rPr>
              <a:t>Xie</a:t>
            </a:r>
            <a:r>
              <a:rPr lang="en-US" sz="2400" dirty="0">
                <a:effectLst/>
              </a:rPr>
              <a:t> (2013),</a:t>
            </a:r>
            <a:r>
              <a:rPr lang="en-US" sz="2400" i="1" dirty="0">
                <a:effectLst/>
              </a:rPr>
              <a:t> Martial Arts Anthropology, Participants’ Motivation and </a:t>
            </a:r>
            <a:r>
              <a:rPr lang="en-US" sz="2400" i="1" dirty="0" err="1">
                <a:effectLst/>
              </a:rPr>
              <a:t>Behaviours</a:t>
            </a:r>
            <a:r>
              <a:rPr lang="en-US" sz="2400" i="1" dirty="0">
                <a:effectLst/>
              </a:rPr>
              <a:t>. Martial Arts in </a:t>
            </a:r>
            <a:r>
              <a:rPr lang="en-US" sz="2400" i="1" dirty="0" err="1">
                <a:effectLst/>
              </a:rPr>
              <a:t>Chanshu</a:t>
            </a:r>
            <a:r>
              <a:rPr lang="en-US" sz="2400" i="1" dirty="0">
                <a:effectLst/>
              </a:rPr>
              <a:t>: Participants’ Motivation, Practice Times and Health </a:t>
            </a:r>
            <a:r>
              <a:rPr lang="en-US" sz="2400" i="1" dirty="0" err="1">
                <a:effectLst/>
              </a:rPr>
              <a:t>Behaviours</a:t>
            </a:r>
            <a:r>
              <a:rPr lang="en-US" sz="2400" i="1" dirty="0">
                <a:effectLst/>
              </a:rPr>
              <a:t>, Lambert Academic Publishing, </a:t>
            </a:r>
            <a:r>
              <a:rPr lang="en-US" sz="2400" i="1" dirty="0" err="1">
                <a:effectLst/>
              </a:rPr>
              <a:t>Saarbrücken</a:t>
            </a:r>
            <a:r>
              <a:rPr lang="en-US" sz="2400" i="1" dirty="0">
                <a:effectLst/>
              </a:rPr>
              <a:t>.</a:t>
            </a:r>
            <a:endParaRPr lang="pl-PL" sz="2400" dirty="0">
              <a:effectLst/>
            </a:endParaRPr>
          </a:p>
          <a:p>
            <a:pPr lvl="0"/>
            <a:r>
              <a:rPr lang="en-US" sz="2400" dirty="0" err="1">
                <a:effectLst/>
              </a:rPr>
              <a:t>Znaniecki</a:t>
            </a:r>
            <a:r>
              <a:rPr lang="en-US" sz="2400" dirty="0">
                <a:effectLst/>
              </a:rPr>
              <a:t> F. (1934), </a:t>
            </a:r>
            <a:r>
              <a:rPr lang="en-US" sz="2400" i="1" dirty="0">
                <a:effectLst/>
              </a:rPr>
              <a:t>The Method of Sociology</a:t>
            </a:r>
            <a:r>
              <a:rPr lang="en-US" sz="2400" dirty="0">
                <a:effectLst/>
              </a:rPr>
              <a:t>, New York.</a:t>
            </a:r>
            <a:endParaRPr lang="pl-PL" sz="2400" dirty="0">
              <a:effectLst/>
            </a:endParaRPr>
          </a:p>
          <a:p>
            <a:pPr lvl="0"/>
            <a:r>
              <a:rPr lang="en-US" sz="2400" dirty="0" err="1">
                <a:effectLst/>
              </a:rPr>
              <a:t>Zygmunt</a:t>
            </a:r>
            <a:r>
              <a:rPr lang="en-US" sz="2400" dirty="0">
                <a:effectLst/>
              </a:rPr>
              <a:t> S. (1998), </a:t>
            </a:r>
            <a:r>
              <a:rPr lang="en-US" sz="2400" i="1" dirty="0">
                <a:effectLst/>
              </a:rPr>
              <a:t>From Bruce Lee to van </a:t>
            </a:r>
            <a:r>
              <a:rPr lang="en-US" sz="2400" i="1" dirty="0" err="1">
                <a:effectLst/>
              </a:rPr>
              <a:t>Damme</a:t>
            </a:r>
            <a:r>
              <a:rPr lang="en-US" sz="2400" i="1" dirty="0">
                <a:effectLst/>
              </a:rPr>
              <a:t>.</a:t>
            </a:r>
            <a:r>
              <a:rPr lang="en-US" sz="2400" dirty="0">
                <a:effectLst/>
              </a:rPr>
              <a:t> </a:t>
            </a:r>
            <a:r>
              <a:rPr lang="en-US" sz="2400" i="1" dirty="0">
                <a:effectLst/>
              </a:rPr>
              <a:t>Lexicon of films</a:t>
            </a:r>
            <a:r>
              <a:rPr lang="en-US" sz="2400" dirty="0">
                <a:effectLst/>
              </a:rPr>
              <a:t> (CD-ROM, Ed. </a:t>
            </a:r>
            <a:r>
              <a:rPr lang="pl-PL" sz="2400" dirty="0">
                <a:effectLst/>
              </a:rPr>
              <a:t>Wiedza i Życie), no 1.</a:t>
            </a:r>
          </a:p>
          <a:p>
            <a:pPr marL="0" indent="0">
              <a:buNone/>
            </a:pPr>
            <a:r>
              <a:rPr lang="pl-PL" dirty="0">
                <a:effectLst/>
              </a:rPr>
              <a:t> </a:t>
            </a:r>
          </a:p>
          <a:p>
            <a:pPr marL="0" indent="0">
              <a:buNone/>
            </a:pPr>
            <a:r>
              <a:rPr lang="en-US" sz="2800" dirty="0">
                <a:effectLst/>
              </a:rPr>
              <a:t>And </a:t>
            </a:r>
            <a:r>
              <a:rPr lang="en-US" sz="2800" b="1" dirty="0">
                <a:effectLst/>
              </a:rPr>
              <a:t>Internet sources</a:t>
            </a:r>
            <a:r>
              <a:rPr lang="en-US" sz="2800" dirty="0">
                <a:effectLst/>
              </a:rPr>
              <a:t>:</a:t>
            </a:r>
            <a:endParaRPr lang="pl-PL" sz="2800" dirty="0">
              <a:effectLst/>
            </a:endParaRPr>
          </a:p>
          <a:p>
            <a:r>
              <a:rPr lang="en-US" sz="2800" u="sng" dirty="0">
                <a:effectLst/>
                <a:hlinkClick r:id="rId3"/>
              </a:rPr>
              <a:t>www.idokan.pl</a:t>
            </a:r>
            <a:endParaRPr lang="pl-PL" sz="2800" dirty="0">
              <a:effectLst/>
            </a:endParaRPr>
          </a:p>
          <a:p>
            <a:r>
              <a:rPr lang="de-DE" sz="2800" u="sng" dirty="0">
                <a:effectLst/>
                <a:hlinkClick r:id="rId4"/>
              </a:rPr>
              <a:t>www.imacss.com</a:t>
            </a:r>
            <a:r>
              <a:rPr lang="de-DE" sz="2800" b="1" dirty="0">
                <a:effectLst/>
              </a:rPr>
              <a:t> </a:t>
            </a:r>
            <a:endParaRPr lang="pl-PL" sz="2800" dirty="0">
              <a:effectLst/>
            </a:endParaRPr>
          </a:p>
          <a:p>
            <a:endParaRPr lang="pl-PL" dirty="0"/>
          </a:p>
        </p:txBody>
      </p:sp>
    </p:spTree>
    <p:extLst>
      <p:ext uri="{BB962C8B-B14F-4D97-AF65-F5344CB8AC3E}">
        <p14:creationId xmlns="" xmlns:p14="http://schemas.microsoft.com/office/powerpoint/2010/main" val="2195444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15337" y="4118919"/>
            <a:ext cx="9905998" cy="1905000"/>
          </a:xfrm>
        </p:spPr>
        <p:txBody>
          <a:bodyPr/>
          <a:lstStyle/>
          <a:p>
            <a:r>
              <a:rPr lang="en-US" b="1" dirty="0">
                <a:effectLst/>
              </a:rPr>
              <a:t>Thank you very much</a:t>
            </a:r>
            <a:br>
              <a:rPr lang="en-US" b="1" dirty="0">
                <a:effectLst/>
              </a:rPr>
            </a:br>
            <a:r>
              <a:rPr lang="en-US" b="1" dirty="0">
                <a:effectLst/>
              </a:rPr>
              <a:t>for your attention.</a:t>
            </a:r>
            <a:r>
              <a:rPr lang="pl-PL" dirty="0">
                <a:effectLst/>
              </a:rPr>
              <a:t/>
            </a:r>
            <a:br>
              <a:rPr lang="pl-PL" dirty="0">
                <a:effectLst/>
              </a:rPr>
            </a:br>
            <a:endParaRPr lang="pl-PL" dirty="0"/>
          </a:p>
        </p:txBody>
      </p:sp>
      <p:pic>
        <p:nvPicPr>
          <p:cNvPr id="5" name="Obraz 4" descr="kung-fu.jpg"/>
          <p:cNvPicPr/>
          <p:nvPr/>
        </p:nvPicPr>
        <p:blipFill>
          <a:blip r:embed="rId3" cstate="print"/>
          <a:srcRect t="-481" r="-107" b="-708"/>
          <a:stretch>
            <a:fillRect/>
          </a:stretch>
        </p:blipFill>
        <p:spPr bwMode="auto">
          <a:xfrm>
            <a:off x="5983553" y="2862889"/>
            <a:ext cx="5760720" cy="3161030"/>
          </a:xfrm>
          <a:prstGeom prst="rect">
            <a:avLst/>
          </a:prstGeom>
          <a:noFill/>
          <a:ln w="9525">
            <a:noFill/>
            <a:miter lim="800000"/>
            <a:headEnd/>
            <a:tailEnd/>
          </a:ln>
        </p:spPr>
      </p:pic>
      <p:pic>
        <p:nvPicPr>
          <p:cNvPr id="6" name="Picture 5" descr="Logo UR3"/>
          <p:cNvPicPr>
            <a:picLocks noChangeAspect="1" noChangeArrowheads="1"/>
          </p:cNvPicPr>
          <p:nvPr/>
        </p:nvPicPr>
        <p:blipFill>
          <a:blip r:embed="rId4" cstate="print"/>
          <a:srcRect/>
          <a:stretch>
            <a:fillRect/>
          </a:stretch>
        </p:blipFill>
        <p:spPr bwMode="auto">
          <a:xfrm>
            <a:off x="142875" y="104774"/>
            <a:ext cx="1154297" cy="606297"/>
          </a:xfrm>
          <a:prstGeom prst="rect">
            <a:avLst/>
          </a:prstGeom>
          <a:noFill/>
          <a:ln w="9525" algn="in">
            <a:noFill/>
            <a:miter lim="800000"/>
            <a:headEnd/>
            <a:tailEnd/>
          </a:ln>
        </p:spPr>
      </p:pic>
      <p:sp>
        <p:nvSpPr>
          <p:cNvPr id="7" name="Prostokąt 6"/>
          <p:cNvSpPr/>
          <p:nvPr/>
        </p:nvSpPr>
        <p:spPr>
          <a:xfrm>
            <a:off x="1605516" y="191386"/>
            <a:ext cx="6075790" cy="369332"/>
          </a:xfrm>
          <a:prstGeom prst="rect">
            <a:avLst/>
          </a:prstGeom>
        </p:spPr>
        <p:txBody>
          <a:bodyPr wrap="square">
            <a:spAutoFit/>
          </a:bodyPr>
          <a:lstStyle/>
          <a:p>
            <a:r>
              <a:rPr lang="pl-PL" dirty="0" smtClean="0">
                <a:solidFill>
                  <a:srgbClr val="FFFFFF"/>
                </a:solidFill>
                <a:latin typeface="Tahoma" pitchFamily="34" charset="0"/>
              </a:rPr>
              <a:t>UNIWERSYTET RZESZOWSKI</a:t>
            </a:r>
            <a:endParaRPr lang="en-US" dirty="0">
              <a:solidFill>
                <a:srgbClr val="FFFFFF"/>
              </a:solidFill>
              <a:latin typeface="Tahoma" pitchFamily="34" charset="0"/>
            </a:endParaRPr>
          </a:p>
        </p:txBody>
      </p:sp>
    </p:spTree>
    <p:extLst>
      <p:ext uri="{BB962C8B-B14F-4D97-AF65-F5344CB8AC3E}">
        <p14:creationId xmlns="" xmlns:p14="http://schemas.microsoft.com/office/powerpoint/2010/main" val="3658095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9521" y="465437"/>
            <a:ext cx="9905998" cy="1905000"/>
          </a:xfrm>
        </p:spPr>
        <p:txBody>
          <a:bodyPr/>
          <a:lstStyle/>
          <a:p>
            <a:pPr lvl="0"/>
            <a:r>
              <a:rPr lang="pl-PL" b="1" dirty="0" smtClean="0">
                <a:effectLst/>
              </a:rPr>
              <a:t>I. </a:t>
            </a:r>
            <a:r>
              <a:rPr lang="en-GB" b="1" dirty="0" smtClean="0">
                <a:effectLst/>
              </a:rPr>
              <a:t>Theories </a:t>
            </a:r>
            <a:r>
              <a:rPr lang="en-GB" b="1" dirty="0">
                <a:effectLst/>
              </a:rPr>
              <a:t>and proposals for terminology</a:t>
            </a:r>
            <a:r>
              <a:rPr lang="pl-PL" dirty="0">
                <a:effectLst/>
              </a:rPr>
              <a:t/>
            </a:r>
            <a:br>
              <a:rPr lang="pl-PL" dirty="0">
                <a:effectLst/>
              </a:rPr>
            </a:br>
            <a:endParaRPr lang="pl-PL" dirty="0"/>
          </a:p>
        </p:txBody>
      </p:sp>
      <p:sp>
        <p:nvSpPr>
          <p:cNvPr id="3" name="Symbol zastępczy zawartości 2"/>
          <p:cNvSpPr>
            <a:spLocks noGrp="1"/>
          </p:cNvSpPr>
          <p:nvPr>
            <p:ph idx="1"/>
          </p:nvPr>
        </p:nvSpPr>
        <p:spPr>
          <a:xfrm>
            <a:off x="729521" y="1884405"/>
            <a:ext cx="9905998" cy="3124201"/>
          </a:xfrm>
        </p:spPr>
        <p:txBody>
          <a:bodyPr/>
          <a:lstStyle/>
          <a:p>
            <a:r>
              <a:rPr lang="en-US" b="1" dirty="0">
                <a:effectLst/>
              </a:rPr>
              <a:t>Hoplology – </a:t>
            </a:r>
            <a:r>
              <a:rPr lang="en-US" dirty="0">
                <a:effectLst/>
              </a:rPr>
              <a:t>D.F. </a:t>
            </a:r>
            <a:r>
              <a:rPr lang="en-US" dirty="0" err="1">
                <a:effectLst/>
              </a:rPr>
              <a:t>Draeger</a:t>
            </a:r>
            <a:r>
              <a:rPr lang="en-US" dirty="0">
                <a:effectLst/>
              </a:rPr>
              <a:t> </a:t>
            </a:r>
            <a:r>
              <a:rPr lang="en-US" i="1" dirty="0">
                <a:effectLst/>
              </a:rPr>
              <a:t>et al</a:t>
            </a:r>
            <a:r>
              <a:rPr lang="en-US" dirty="0">
                <a:effectLst/>
              </a:rPr>
              <a:t>.</a:t>
            </a:r>
            <a:endParaRPr lang="pl-PL" dirty="0">
              <a:effectLst/>
            </a:endParaRPr>
          </a:p>
          <a:p>
            <a:r>
              <a:rPr lang="en-US" b="1" dirty="0">
                <a:effectLst/>
              </a:rPr>
              <a:t>Theory of Combat Sports - </a:t>
            </a:r>
            <a:r>
              <a:rPr lang="en-US" dirty="0">
                <a:effectLst/>
              </a:rPr>
              <a:t>Roman M. </a:t>
            </a:r>
            <a:r>
              <a:rPr lang="en-US" dirty="0" err="1">
                <a:effectLst/>
              </a:rPr>
              <a:t>Kalina</a:t>
            </a:r>
            <a:r>
              <a:rPr lang="en-US" dirty="0">
                <a:effectLst/>
              </a:rPr>
              <a:t> [2000]</a:t>
            </a:r>
            <a:endParaRPr lang="pl-PL" dirty="0">
              <a:effectLst/>
            </a:endParaRPr>
          </a:p>
          <a:p>
            <a:r>
              <a:rPr lang="en-US" dirty="0">
                <a:effectLst/>
              </a:rPr>
              <a:t>American </a:t>
            </a:r>
            <a:r>
              <a:rPr lang="en-US" b="1" dirty="0">
                <a:effectLst/>
              </a:rPr>
              <a:t>anthropology of martial arts</a:t>
            </a:r>
            <a:r>
              <a:rPr lang="en-US" dirty="0">
                <a:effectLst/>
              </a:rPr>
              <a:t> - </a:t>
            </a:r>
            <a:r>
              <a:rPr lang="en-GB" dirty="0">
                <a:effectLst/>
              </a:rPr>
              <a:t>David E. Jones [2002] </a:t>
            </a:r>
            <a:r>
              <a:rPr lang="en-GB" i="1" dirty="0">
                <a:effectLst/>
              </a:rPr>
              <a:t>et al</a:t>
            </a:r>
            <a:r>
              <a:rPr lang="en-GB" dirty="0">
                <a:effectLst/>
              </a:rPr>
              <a:t>.</a:t>
            </a:r>
            <a:endParaRPr lang="pl-PL" dirty="0">
              <a:effectLst/>
            </a:endParaRPr>
          </a:p>
          <a:p>
            <a:r>
              <a:rPr lang="en-US" dirty="0">
                <a:effectLst/>
              </a:rPr>
              <a:t>Martial arts as performance art [</a:t>
            </a:r>
            <a:r>
              <a:rPr lang="en-US" dirty="0" err="1">
                <a:effectLst/>
              </a:rPr>
              <a:t>Klens-Bigman</a:t>
            </a:r>
            <a:r>
              <a:rPr lang="en-US" dirty="0">
                <a:effectLst/>
              </a:rPr>
              <a:t> 2002]</a:t>
            </a:r>
            <a:endParaRPr lang="pl-PL" dirty="0">
              <a:effectLst/>
            </a:endParaRPr>
          </a:p>
          <a:p>
            <a:r>
              <a:rPr lang="en-GB" dirty="0">
                <a:effectLst/>
              </a:rPr>
              <a:t>The </a:t>
            </a:r>
            <a:r>
              <a:rPr lang="en-US" b="1" dirty="0">
                <a:effectLst/>
              </a:rPr>
              <a:t>human </a:t>
            </a:r>
            <a:r>
              <a:rPr lang="en-US" b="1" dirty="0" err="1">
                <a:effectLst/>
              </a:rPr>
              <a:t>motricity</a:t>
            </a:r>
            <a:r>
              <a:rPr lang="en-US" b="1" dirty="0">
                <a:effectLst/>
              </a:rPr>
              <a:t> </a:t>
            </a:r>
            <a:r>
              <a:rPr lang="en-US" dirty="0">
                <a:effectLst/>
              </a:rPr>
              <a:t>concept / application –</a:t>
            </a:r>
            <a:r>
              <a:rPr lang="en-US" b="1" dirty="0">
                <a:effectLst/>
              </a:rPr>
              <a:t> </a:t>
            </a:r>
            <a:r>
              <a:rPr lang="en-US" dirty="0">
                <a:effectLst/>
              </a:rPr>
              <a:t>Abel A. </a:t>
            </a:r>
            <a:r>
              <a:rPr lang="en-US" dirty="0" err="1">
                <a:effectLst/>
              </a:rPr>
              <a:t>Figueiredo</a:t>
            </a:r>
            <a:r>
              <a:rPr lang="en-US" dirty="0">
                <a:effectLst/>
              </a:rPr>
              <a:t> [2009]</a:t>
            </a:r>
            <a:endParaRPr lang="pl-PL" dirty="0">
              <a:effectLst/>
            </a:endParaRPr>
          </a:p>
          <a:p>
            <a:r>
              <a:rPr lang="en-US" dirty="0">
                <a:effectLst/>
              </a:rPr>
              <a:t>The logic of fighting / </a:t>
            </a:r>
            <a:r>
              <a:rPr lang="en-US" dirty="0" err="1">
                <a:effectLst/>
              </a:rPr>
              <a:t>combatology</a:t>
            </a:r>
            <a:r>
              <a:rPr lang="en-US" dirty="0">
                <a:effectLst/>
              </a:rPr>
              <a:t> – Keith R. </a:t>
            </a:r>
            <a:r>
              <a:rPr lang="en-US" dirty="0" err="1">
                <a:effectLst/>
              </a:rPr>
              <a:t>Kernspecht</a:t>
            </a:r>
            <a:r>
              <a:rPr lang="en-US" dirty="0">
                <a:effectLst/>
              </a:rPr>
              <a:t> [2011; </a:t>
            </a:r>
            <a:r>
              <a:rPr lang="en-US" dirty="0" err="1">
                <a:effectLst/>
              </a:rPr>
              <a:t>Brizin</a:t>
            </a:r>
            <a:r>
              <a:rPr lang="en-US" dirty="0">
                <a:effectLst/>
              </a:rPr>
              <a:t>, </a:t>
            </a:r>
            <a:r>
              <a:rPr lang="en-US" dirty="0" err="1">
                <a:effectLst/>
              </a:rPr>
              <a:t>Kernspecht</a:t>
            </a:r>
            <a:r>
              <a:rPr lang="en-US" dirty="0">
                <a:effectLst/>
              </a:rPr>
              <a:t> 2014]</a:t>
            </a:r>
            <a:endParaRPr lang="pl-PL" dirty="0">
              <a:effectLst/>
            </a:endParaRPr>
          </a:p>
          <a:p>
            <a:endParaRPr lang="pl-PL" dirty="0"/>
          </a:p>
        </p:txBody>
      </p:sp>
      <p:pic>
        <p:nvPicPr>
          <p:cNvPr id="4" name="Obraz 3" descr="D:\Moje dokumenty\Obrazki\Seminarium Katori - Mszana Dolna 2011-50.JPG"/>
          <p:cNvPicPr/>
          <p:nvPr/>
        </p:nvPicPr>
        <p:blipFill>
          <a:blip r:embed="rId3" cstate="print"/>
          <a:srcRect/>
          <a:stretch>
            <a:fillRect/>
          </a:stretch>
        </p:blipFill>
        <p:spPr bwMode="auto">
          <a:xfrm>
            <a:off x="9985161" y="3789405"/>
            <a:ext cx="1876425" cy="2802890"/>
          </a:xfrm>
          <a:prstGeom prst="rect">
            <a:avLst/>
          </a:prstGeom>
          <a:ln>
            <a:noFill/>
          </a:ln>
          <a:effectLst>
            <a:softEdge rad="112500"/>
          </a:effectLst>
        </p:spPr>
      </p:pic>
      <p:pic>
        <p:nvPicPr>
          <p:cNvPr id="5" name="Obraz 4" descr="Opis: D:\Moje dokumenty\Moje obrazy\z4506503X.jpg"/>
          <p:cNvPicPr/>
          <p:nvPr/>
        </p:nvPicPr>
        <p:blipFill>
          <a:blip r:embed="rId4" cstate="print">
            <a:extLst/>
          </a:blip>
          <a:srcRect/>
          <a:stretch>
            <a:fillRect/>
          </a:stretch>
        </p:blipFill>
        <p:spPr bwMode="auto">
          <a:xfrm>
            <a:off x="6977448" y="4646141"/>
            <a:ext cx="2572908" cy="1945416"/>
          </a:xfrm>
          <a:prstGeom prst="rect">
            <a:avLst/>
          </a:prstGeom>
          <a:ln>
            <a:noFill/>
          </a:ln>
          <a:effectLst>
            <a:softEdge rad="112500"/>
          </a:effectLst>
          <a:extLst/>
        </p:spPr>
      </p:pic>
    </p:spTree>
    <p:extLst>
      <p:ext uri="{BB962C8B-B14F-4D97-AF65-F5344CB8AC3E}">
        <p14:creationId xmlns="" xmlns:p14="http://schemas.microsoft.com/office/powerpoint/2010/main" val="204178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3002" y="230660"/>
            <a:ext cx="9905998" cy="1905000"/>
          </a:xfrm>
        </p:spPr>
        <p:txBody>
          <a:bodyPr/>
          <a:lstStyle/>
          <a:p>
            <a:r>
              <a:rPr lang="en-GB" b="1" dirty="0">
                <a:effectLst/>
              </a:rPr>
              <a:t>I.1.Towards a General </a:t>
            </a:r>
            <a:r>
              <a:rPr lang="en-GB" b="1" dirty="0" smtClean="0">
                <a:effectLst/>
              </a:rPr>
              <a:t>Theory</a:t>
            </a:r>
            <a:endParaRPr lang="pl-PL" dirty="0"/>
          </a:p>
        </p:txBody>
      </p:sp>
      <p:sp>
        <p:nvSpPr>
          <p:cNvPr id="3" name="Symbol zastępczy zawartości 2"/>
          <p:cNvSpPr>
            <a:spLocks noGrp="1"/>
          </p:cNvSpPr>
          <p:nvPr>
            <p:ph idx="1"/>
          </p:nvPr>
        </p:nvSpPr>
        <p:spPr>
          <a:xfrm>
            <a:off x="573002" y="1686697"/>
            <a:ext cx="8859322" cy="3124201"/>
          </a:xfrm>
        </p:spPr>
        <p:txBody>
          <a:bodyPr>
            <a:normAutofit fontScale="85000" lnSpcReduction="10000"/>
          </a:bodyPr>
          <a:lstStyle/>
          <a:p>
            <a:r>
              <a:rPr lang="en-GB" b="1" i="1" dirty="0">
                <a:effectLst/>
              </a:rPr>
              <a:t>Humanistic Theory of Martial Arts</a:t>
            </a:r>
            <a:r>
              <a:rPr lang="en-GB" i="1" dirty="0">
                <a:effectLst/>
              </a:rPr>
              <a:t> </a:t>
            </a:r>
            <a:r>
              <a:rPr lang="en-GB" dirty="0">
                <a:effectLst/>
              </a:rPr>
              <a:t>[Cynarski 2004]</a:t>
            </a:r>
            <a:endParaRPr lang="pl-PL" dirty="0">
              <a:effectLst/>
            </a:endParaRPr>
          </a:p>
          <a:p>
            <a:r>
              <a:rPr lang="en-US" dirty="0">
                <a:effectLst/>
              </a:rPr>
              <a:t>The holistic </a:t>
            </a:r>
            <a:r>
              <a:rPr lang="en-US" b="1" i="1" dirty="0">
                <a:effectLst/>
              </a:rPr>
              <a:t>anthropology of martial arts</a:t>
            </a:r>
            <a:r>
              <a:rPr lang="en-US" dirty="0">
                <a:effectLst/>
              </a:rPr>
              <a:t>, as a general theory [Cynarski 2012]</a:t>
            </a:r>
            <a:endParaRPr lang="pl-PL" dirty="0">
              <a:effectLst/>
            </a:endParaRPr>
          </a:p>
          <a:p>
            <a:r>
              <a:rPr lang="en-GB" dirty="0">
                <a:effectLst/>
              </a:rPr>
              <a:t>A </a:t>
            </a:r>
            <a:r>
              <a:rPr lang="en-GB" b="1" dirty="0">
                <a:effectLst/>
              </a:rPr>
              <a:t>General Theory of Fighting Arts [</a:t>
            </a:r>
            <a:r>
              <a:rPr lang="en-GB" dirty="0">
                <a:effectLst/>
              </a:rPr>
              <a:t>Cynarski, </a:t>
            </a:r>
            <a:r>
              <a:rPr lang="en-GB" dirty="0" err="1">
                <a:effectLst/>
              </a:rPr>
              <a:t>Sieber</a:t>
            </a:r>
            <a:r>
              <a:rPr lang="en-GB" dirty="0">
                <a:effectLst/>
              </a:rPr>
              <a:t> 2012] or </a:t>
            </a:r>
            <a:r>
              <a:rPr lang="en-US" dirty="0">
                <a:effectLst/>
              </a:rPr>
              <a:t>a </a:t>
            </a:r>
            <a:r>
              <a:rPr lang="en-GB" b="1" dirty="0">
                <a:effectLst/>
              </a:rPr>
              <a:t>General Theory of Combat</a:t>
            </a:r>
            <a:r>
              <a:rPr lang="en-US" dirty="0">
                <a:effectLst/>
              </a:rPr>
              <a:t> [</a:t>
            </a:r>
            <a:r>
              <a:rPr lang="en-US" dirty="0" err="1">
                <a:effectLst/>
              </a:rPr>
              <a:t>Brizin</a:t>
            </a:r>
            <a:r>
              <a:rPr lang="en-US" dirty="0">
                <a:effectLst/>
              </a:rPr>
              <a:t>, </a:t>
            </a:r>
            <a:r>
              <a:rPr lang="en-US" dirty="0" err="1">
                <a:effectLst/>
              </a:rPr>
              <a:t>Kernspecht</a:t>
            </a:r>
            <a:r>
              <a:rPr lang="en-US" dirty="0">
                <a:effectLst/>
              </a:rPr>
              <a:t> 2014] ?</a:t>
            </a:r>
            <a:endParaRPr lang="pl-PL" dirty="0">
              <a:effectLst/>
            </a:endParaRPr>
          </a:p>
          <a:p>
            <a:r>
              <a:rPr lang="en-US" dirty="0">
                <a:effectLst/>
              </a:rPr>
              <a:t>Problem with general names / terminology</a:t>
            </a:r>
            <a:endParaRPr lang="pl-PL" dirty="0">
              <a:effectLst/>
            </a:endParaRPr>
          </a:p>
          <a:p>
            <a:r>
              <a:rPr lang="en-US" dirty="0">
                <a:effectLst/>
              </a:rPr>
              <a:t>”combative disciplines“ [Lee-Barron 2011]</a:t>
            </a:r>
            <a:endParaRPr lang="pl-PL" dirty="0">
              <a:effectLst/>
            </a:endParaRPr>
          </a:p>
          <a:p>
            <a:r>
              <a:rPr lang="en-US" dirty="0">
                <a:effectLst/>
              </a:rPr>
              <a:t>”</a:t>
            </a:r>
            <a:r>
              <a:rPr lang="en-US" dirty="0" err="1">
                <a:effectLst/>
              </a:rPr>
              <a:t>combatives</a:t>
            </a:r>
            <a:r>
              <a:rPr lang="en-US" dirty="0">
                <a:effectLst/>
              </a:rPr>
              <a:t>“ [</a:t>
            </a:r>
            <a:r>
              <a:rPr lang="en-US" dirty="0" err="1">
                <a:effectLst/>
              </a:rPr>
              <a:t>Reguli</a:t>
            </a:r>
            <a:r>
              <a:rPr lang="en-US" dirty="0">
                <a:effectLst/>
              </a:rPr>
              <a:t> 2009]</a:t>
            </a:r>
            <a:endParaRPr lang="pl-PL" dirty="0">
              <a:effectLst/>
            </a:endParaRPr>
          </a:p>
          <a:p>
            <a:r>
              <a:rPr lang="en-US" dirty="0">
                <a:effectLst/>
              </a:rPr>
              <a:t>”oriental sports“ [</a:t>
            </a:r>
            <a:r>
              <a:rPr lang="en-US" dirty="0" err="1">
                <a:effectLst/>
              </a:rPr>
              <a:t>Raimondo</a:t>
            </a:r>
            <a:r>
              <a:rPr lang="en-US" dirty="0">
                <a:effectLst/>
              </a:rPr>
              <a:t> 2007] (putting martial arts, combat sports or e.g. yoga and </a:t>
            </a:r>
            <a:r>
              <a:rPr lang="en-US" i="1" dirty="0">
                <a:effectLst/>
              </a:rPr>
              <a:t>qigong </a:t>
            </a:r>
            <a:r>
              <a:rPr lang="en-US" dirty="0">
                <a:effectLst/>
              </a:rPr>
              <a:t>to one section) </a:t>
            </a:r>
            <a:endParaRPr lang="pl-PL" dirty="0">
              <a:effectLst/>
            </a:endParaRPr>
          </a:p>
          <a:p>
            <a:endParaRPr lang="pl-PL" dirty="0"/>
          </a:p>
        </p:txBody>
      </p:sp>
      <p:pic>
        <p:nvPicPr>
          <p:cNvPr id="4" name="Obraz 3" descr="okladka"/>
          <p:cNvPicPr/>
          <p:nvPr/>
        </p:nvPicPr>
        <p:blipFill>
          <a:blip r:embed="rId3" cstate="print"/>
          <a:srcRect/>
          <a:stretch>
            <a:fillRect/>
          </a:stretch>
        </p:blipFill>
        <p:spPr bwMode="auto">
          <a:xfrm>
            <a:off x="9548037" y="2738978"/>
            <a:ext cx="2349796" cy="3119562"/>
          </a:xfrm>
          <a:prstGeom prst="rect">
            <a:avLst/>
          </a:prstGeom>
          <a:ln>
            <a:noFill/>
          </a:ln>
          <a:effectLst>
            <a:outerShdw blurRad="292100" dist="139700" dir="2700000" algn="tl" rotWithShape="0">
              <a:srgbClr val="333333">
                <a:alpha val="65000"/>
              </a:srgbClr>
            </a:outerShdw>
          </a:effectLst>
        </p:spPr>
      </p:pic>
      <p:pic>
        <p:nvPicPr>
          <p:cNvPr id="5" name="Obraz 4" descr="karateka"/>
          <p:cNvPicPr/>
          <p:nvPr/>
        </p:nvPicPr>
        <p:blipFill>
          <a:blip r:embed="rId4" cstate="print"/>
          <a:srcRect/>
          <a:stretch>
            <a:fillRect/>
          </a:stretch>
        </p:blipFill>
        <p:spPr bwMode="auto">
          <a:xfrm>
            <a:off x="9821991" y="471513"/>
            <a:ext cx="2073447" cy="14232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 xmlns:p14="http://schemas.microsoft.com/office/powerpoint/2010/main" val="35487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9435" y="108121"/>
            <a:ext cx="9905998" cy="1905000"/>
          </a:xfrm>
        </p:spPr>
        <p:txBody>
          <a:bodyPr/>
          <a:lstStyle/>
          <a:p>
            <a:r>
              <a:rPr lang="en-US" sz="2200" b="1" dirty="0">
                <a:effectLst/>
              </a:rPr>
              <a:t>Definitions</a:t>
            </a:r>
            <a:r>
              <a:rPr lang="pl-PL" dirty="0">
                <a:effectLst/>
              </a:rPr>
              <a:t/>
            </a:r>
            <a:br>
              <a:rPr lang="pl-PL" dirty="0">
                <a:effectLst/>
              </a:rPr>
            </a:br>
            <a:endParaRPr lang="pl-PL" dirty="0"/>
          </a:p>
        </p:txBody>
      </p:sp>
      <p:sp>
        <p:nvSpPr>
          <p:cNvPr id="3" name="Symbol zastępczy zawartości 2"/>
          <p:cNvSpPr>
            <a:spLocks noGrp="1"/>
          </p:cNvSpPr>
          <p:nvPr>
            <p:ph idx="1"/>
          </p:nvPr>
        </p:nvSpPr>
        <p:spPr>
          <a:xfrm>
            <a:off x="564764" y="1060621"/>
            <a:ext cx="9905998" cy="3124201"/>
          </a:xfrm>
        </p:spPr>
        <p:txBody>
          <a:bodyPr>
            <a:normAutofit fontScale="85000" lnSpcReduction="10000"/>
          </a:bodyPr>
          <a:lstStyle/>
          <a:p>
            <a:r>
              <a:rPr lang="en-US" b="1" dirty="0">
                <a:effectLst/>
              </a:rPr>
              <a:t>martial arts</a:t>
            </a:r>
            <a:r>
              <a:rPr lang="en-US" dirty="0">
                <a:effectLst/>
              </a:rPr>
              <a:t>, are (according to the Humanistic Theory of Martial Arts) </a:t>
            </a:r>
            <a:r>
              <a:rPr lang="en-US" b="1" dirty="0">
                <a:effectLst/>
              </a:rPr>
              <a:t>a historic category of flawless methods of unarmed combat fights and use of weapon combined with spiritual element</a:t>
            </a:r>
            <a:r>
              <a:rPr lang="en-US" dirty="0">
                <a:effectLst/>
              </a:rPr>
              <a:t> (personal development, also in transcendent sphere) [Cynarski 2004]</a:t>
            </a:r>
            <a:endParaRPr lang="pl-PL" dirty="0">
              <a:effectLst/>
            </a:endParaRPr>
          </a:p>
          <a:p>
            <a:r>
              <a:rPr lang="en-US" dirty="0">
                <a:effectLst/>
              </a:rPr>
              <a:t>The term </a:t>
            </a:r>
            <a:r>
              <a:rPr lang="en-US" b="1" dirty="0">
                <a:effectLst/>
              </a:rPr>
              <a:t>“fighting arts” </a:t>
            </a:r>
            <a:r>
              <a:rPr lang="en-US" dirty="0">
                <a:effectLst/>
              </a:rPr>
              <a:t>combines the skills, forms or fighting </a:t>
            </a:r>
            <a:r>
              <a:rPr lang="en-US" dirty="0" err="1">
                <a:effectLst/>
              </a:rPr>
              <a:t>behaviour</a:t>
            </a:r>
            <a:r>
              <a:rPr lang="en-US" dirty="0">
                <a:effectLst/>
              </a:rPr>
              <a:t>, which are mistakenly called martial arts by anthropologists and </a:t>
            </a:r>
            <a:r>
              <a:rPr lang="en-US" dirty="0" err="1">
                <a:effectLst/>
              </a:rPr>
              <a:t>hoplologists</a:t>
            </a:r>
            <a:r>
              <a:rPr lang="en-US" dirty="0">
                <a:effectLst/>
              </a:rPr>
              <a:t>. The term describes also </a:t>
            </a:r>
            <a:r>
              <a:rPr lang="en-US" dirty="0" err="1">
                <a:effectLst/>
              </a:rPr>
              <a:t>self-defence</a:t>
            </a:r>
            <a:r>
              <a:rPr lang="en-US" dirty="0">
                <a:effectLst/>
              </a:rPr>
              <a:t> and other combat sports, training </a:t>
            </a:r>
            <a:r>
              <a:rPr lang="en-US" dirty="0" err="1">
                <a:effectLst/>
              </a:rPr>
              <a:t>programmes</a:t>
            </a:r>
            <a:r>
              <a:rPr lang="en-US" dirty="0">
                <a:effectLst/>
              </a:rPr>
              <a:t> within this scope etc.</a:t>
            </a:r>
            <a:endParaRPr lang="pl-PL" dirty="0">
              <a:effectLst/>
            </a:endParaRPr>
          </a:p>
          <a:p>
            <a:r>
              <a:rPr lang="en-US" b="1" dirty="0">
                <a:effectLst/>
              </a:rPr>
              <a:t>Ways of martial arts </a:t>
            </a:r>
            <a:r>
              <a:rPr lang="en-US" dirty="0">
                <a:effectLst/>
              </a:rPr>
              <a:t>are included in these two term ranges – psychophysical training systems and fighting arts. The ways as educational systems, however, move beyond the field of sports and fighting understood as a direct confrontation of power. Their numerous properties that are not only technical or physical should also be considered.</a:t>
            </a:r>
            <a:endParaRPr lang="pl-PL" dirty="0">
              <a:effectLst/>
            </a:endParaRPr>
          </a:p>
          <a:p>
            <a:endParaRPr lang="pl-PL" dirty="0"/>
          </a:p>
        </p:txBody>
      </p:sp>
      <p:sp>
        <p:nvSpPr>
          <p:cNvPr id="4" name="Symbol zastępczy zawartości 2"/>
          <p:cNvSpPr txBox="1">
            <a:spLocks/>
          </p:cNvSpPr>
          <p:nvPr/>
        </p:nvSpPr>
        <p:spPr>
          <a:xfrm>
            <a:off x="449435" y="3962400"/>
            <a:ext cx="9905998" cy="2603157"/>
          </a:xfrm>
          <a:prstGeom prst="rect">
            <a:avLst/>
          </a:prstGeom>
        </p:spPr>
        <p:txBody>
          <a:bodyPr vert="horz" lIns="91440" tIns="45720" rIns="91440" bIns="45720" rtlCol="0" anchor="ctr">
            <a:normAutofit fontScale="40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GB" sz="5100" b="1" dirty="0">
                <a:effectLst/>
              </a:rPr>
              <a:t>Area for the general theory of fighting arts</a:t>
            </a:r>
            <a:r>
              <a:rPr lang="en-GB" sz="5100" dirty="0">
                <a:effectLst/>
              </a:rPr>
              <a:t> </a:t>
            </a:r>
            <a:endParaRPr lang="pl-PL" sz="5100" dirty="0" smtClean="0">
              <a:effectLst/>
            </a:endParaRPr>
          </a:p>
          <a:p>
            <a:pPr marL="0" indent="0">
              <a:buNone/>
            </a:pPr>
            <a:endParaRPr lang="pl-PL" sz="4200" dirty="0">
              <a:effectLst/>
            </a:endParaRPr>
          </a:p>
          <a:p>
            <a:r>
              <a:rPr lang="en-GB" sz="4300" dirty="0">
                <a:effectLst/>
              </a:rPr>
              <a:t>Apart from anthropology aspects (humanistic and cultural) it undoubtedly should refer to </a:t>
            </a:r>
            <a:r>
              <a:rPr lang="en-GB" sz="4300" b="1" dirty="0">
                <a:effectLst/>
              </a:rPr>
              <a:t>fighting skills</a:t>
            </a:r>
            <a:r>
              <a:rPr lang="en-GB" sz="4300" dirty="0">
                <a:effectLst/>
              </a:rPr>
              <a:t>. We shall differentiate, as in case of art of war, the </a:t>
            </a:r>
            <a:r>
              <a:rPr lang="en-GB" sz="4300" b="1" dirty="0">
                <a:effectLst/>
              </a:rPr>
              <a:t>grand theatre</a:t>
            </a:r>
            <a:r>
              <a:rPr lang="en-GB" sz="4300" dirty="0">
                <a:effectLst/>
              </a:rPr>
              <a:t>. It should embrace the strategy of conducting war, tactics, the ability to win the battle and conquer the fortifications. </a:t>
            </a:r>
            <a:r>
              <a:rPr lang="en-GB" sz="4300" b="1" dirty="0">
                <a:effectLst/>
              </a:rPr>
              <a:t>The middle range</a:t>
            </a:r>
            <a:r>
              <a:rPr lang="en-GB" sz="4300" dirty="0">
                <a:effectLst/>
              </a:rPr>
              <a:t>, on the contrary, embraces the use of long range weapons – in the past, there used to be bows and crossbows. And finally, a </a:t>
            </a:r>
            <a:r>
              <a:rPr lang="en-GB" sz="4300" b="1" dirty="0">
                <a:effectLst/>
              </a:rPr>
              <a:t>small theatre </a:t>
            </a:r>
            <a:r>
              <a:rPr lang="en-GB" sz="4300" dirty="0">
                <a:effectLst/>
              </a:rPr>
              <a:t>refers to the battle between groups or a fight of one against a group (various self-defence situations) as well as one-to-one fights.</a:t>
            </a:r>
            <a:endParaRPr lang="pl-PL" sz="4300" dirty="0">
              <a:effectLst/>
            </a:endParaRPr>
          </a:p>
          <a:p>
            <a:endParaRPr lang="pl-PL" dirty="0"/>
          </a:p>
        </p:txBody>
      </p:sp>
    </p:spTree>
    <p:extLst>
      <p:ext uri="{BB962C8B-B14F-4D97-AF65-F5344CB8AC3E}">
        <p14:creationId xmlns="" xmlns:p14="http://schemas.microsoft.com/office/powerpoint/2010/main" val="1086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31801" y="1773238"/>
          <a:ext cx="10561174" cy="4176464"/>
        </p:xfrm>
        <a:graphic>
          <a:graphicData uri="http://schemas.openxmlformats.org/drawingml/2006/table">
            <a:tbl>
              <a:tblPr firstRow="1" firstCol="1" bandRow="1">
                <a:tableStyleId>{5C22544A-7EE6-4342-B048-85BDC9FD1C3A}</a:tableStyleId>
              </a:tblPr>
              <a:tblGrid>
                <a:gridCol w="3519628"/>
                <a:gridCol w="3520773"/>
                <a:gridCol w="3520773"/>
              </a:tblGrid>
              <a:tr h="227129">
                <a:tc>
                  <a:txBody>
                    <a:bodyPr/>
                    <a:lstStyle/>
                    <a:p>
                      <a:pPr>
                        <a:lnSpc>
                          <a:spcPct val="115000"/>
                        </a:lnSpc>
                        <a:spcAft>
                          <a:spcPts val="1000"/>
                        </a:spcAft>
                      </a:pPr>
                      <a:r>
                        <a:rPr lang="en-GB" sz="1200" dirty="0">
                          <a:effectLst/>
                        </a:rPr>
                        <a:t>Criterion</a:t>
                      </a:r>
                      <a:endParaRPr lang="pl-PL" sz="1100" dirty="0">
                        <a:effectLst/>
                        <a:latin typeface="Calibri"/>
                        <a:ea typeface="Calibri"/>
                        <a:cs typeface="Times New Roman"/>
                      </a:endParaRPr>
                    </a:p>
                  </a:txBody>
                  <a:tcPr marT="0" marB="0"/>
                </a:tc>
                <a:tc>
                  <a:txBody>
                    <a:bodyPr/>
                    <a:lstStyle/>
                    <a:p>
                      <a:pPr>
                        <a:lnSpc>
                          <a:spcPct val="115000"/>
                        </a:lnSpc>
                        <a:spcAft>
                          <a:spcPts val="1000"/>
                        </a:spcAft>
                      </a:pPr>
                      <a:r>
                        <a:rPr lang="en-GB" sz="1200" dirty="0">
                          <a:effectLst/>
                        </a:rPr>
                        <a:t>Martial Art</a:t>
                      </a:r>
                      <a:endParaRPr lang="pl-PL" sz="1100" dirty="0">
                        <a:effectLst/>
                        <a:latin typeface="Calibri"/>
                        <a:ea typeface="Calibri"/>
                        <a:cs typeface="Times New Roman"/>
                      </a:endParaRPr>
                    </a:p>
                  </a:txBody>
                  <a:tcPr marT="0" marB="0"/>
                </a:tc>
                <a:tc>
                  <a:txBody>
                    <a:bodyPr/>
                    <a:lstStyle/>
                    <a:p>
                      <a:pPr>
                        <a:lnSpc>
                          <a:spcPct val="115000"/>
                        </a:lnSpc>
                        <a:spcAft>
                          <a:spcPts val="1000"/>
                        </a:spcAft>
                      </a:pPr>
                      <a:r>
                        <a:rPr lang="en-GB" sz="1200">
                          <a:effectLst/>
                        </a:rPr>
                        <a:t>Combat Sport</a:t>
                      </a:r>
                      <a:endParaRPr lang="pl-PL" sz="1100">
                        <a:effectLst/>
                        <a:latin typeface="Calibri"/>
                        <a:ea typeface="Calibri"/>
                        <a:cs typeface="Times New Roman"/>
                      </a:endParaRPr>
                    </a:p>
                  </a:txBody>
                  <a:tcPr marT="0" marB="0"/>
                </a:tc>
              </a:tr>
              <a:tr h="709650">
                <a:tc>
                  <a:txBody>
                    <a:bodyPr/>
                    <a:lstStyle/>
                    <a:p>
                      <a:pPr>
                        <a:lnSpc>
                          <a:spcPct val="115000"/>
                        </a:lnSpc>
                        <a:spcAft>
                          <a:spcPts val="1000"/>
                        </a:spcAft>
                      </a:pPr>
                      <a:r>
                        <a:rPr lang="en-GB" sz="1200">
                          <a:effectLst/>
                        </a:rPr>
                        <a:t>Goal of practicing/training</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a:effectLst/>
                        </a:rPr>
                        <a:t>Widely understood perfectionism, self-realization</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a:effectLst/>
                        </a:rPr>
                        <a:t>Winning in competition, sport result</a:t>
                      </a:r>
                      <a:endParaRPr lang="pl-PL" sz="1100">
                        <a:effectLst/>
                        <a:latin typeface="Calibri"/>
                        <a:ea typeface="Calibri"/>
                        <a:cs typeface="Times New Roman"/>
                      </a:endParaRPr>
                    </a:p>
                  </a:txBody>
                  <a:tcPr marT="0" marB="0"/>
                </a:tc>
              </a:tr>
              <a:tr h="468390">
                <a:tc>
                  <a:txBody>
                    <a:bodyPr/>
                    <a:lstStyle/>
                    <a:p>
                      <a:pPr>
                        <a:lnSpc>
                          <a:spcPct val="115000"/>
                        </a:lnSpc>
                        <a:spcAft>
                          <a:spcPts val="1000"/>
                        </a:spcAft>
                      </a:pPr>
                      <a:r>
                        <a:rPr lang="en-GB" sz="1200" dirty="0">
                          <a:effectLst/>
                        </a:rPr>
                        <a:t>Sense of fight</a:t>
                      </a:r>
                      <a:endParaRPr lang="pl-PL" sz="1100" dirty="0">
                        <a:effectLst/>
                        <a:latin typeface="Calibri"/>
                        <a:ea typeface="Calibri"/>
                        <a:cs typeface="Times New Roman"/>
                      </a:endParaRPr>
                    </a:p>
                  </a:txBody>
                  <a:tcPr marT="0" marB="0"/>
                </a:tc>
                <a:tc>
                  <a:txBody>
                    <a:bodyPr/>
                    <a:lstStyle/>
                    <a:p>
                      <a:pPr>
                        <a:lnSpc>
                          <a:spcPct val="115000"/>
                        </a:lnSpc>
                        <a:spcAft>
                          <a:spcPts val="1000"/>
                        </a:spcAft>
                      </a:pPr>
                      <a:r>
                        <a:rPr lang="en-GB" sz="1200">
                          <a:effectLst/>
                        </a:rPr>
                        <a:t>As above or victory in self-defence </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a:effectLst/>
                        </a:rPr>
                        <a:t>As above: fighting the opponent</a:t>
                      </a:r>
                      <a:endParaRPr lang="pl-PL" sz="1100">
                        <a:effectLst/>
                        <a:latin typeface="Calibri"/>
                        <a:ea typeface="Calibri"/>
                        <a:cs typeface="Times New Roman"/>
                      </a:endParaRPr>
                    </a:p>
                  </a:txBody>
                  <a:tcPr marT="0" marB="0"/>
                </a:tc>
              </a:tr>
              <a:tr h="1579122">
                <a:tc>
                  <a:txBody>
                    <a:bodyPr/>
                    <a:lstStyle/>
                    <a:p>
                      <a:pPr>
                        <a:lnSpc>
                          <a:spcPct val="115000"/>
                        </a:lnSpc>
                        <a:spcAft>
                          <a:spcPts val="1000"/>
                        </a:spcAft>
                      </a:pPr>
                      <a:r>
                        <a:rPr lang="en-GB" sz="1200" dirty="0">
                          <a:effectLst/>
                        </a:rPr>
                        <a:t>Sense of mastery</a:t>
                      </a:r>
                      <a:endParaRPr lang="pl-PL" sz="1100" dirty="0">
                        <a:effectLst/>
                        <a:latin typeface="Calibri"/>
                        <a:ea typeface="Calibri"/>
                        <a:cs typeface="Times New Roman"/>
                      </a:endParaRPr>
                    </a:p>
                  </a:txBody>
                  <a:tcPr marT="0" marB="0"/>
                </a:tc>
                <a:tc>
                  <a:txBody>
                    <a:bodyPr/>
                    <a:lstStyle/>
                    <a:p>
                      <a:pPr>
                        <a:lnSpc>
                          <a:spcPct val="115000"/>
                        </a:lnSpc>
                        <a:spcAft>
                          <a:spcPts val="1000"/>
                        </a:spcAft>
                      </a:pPr>
                      <a:r>
                        <a:rPr lang="en-GB" sz="1200">
                          <a:effectLst/>
                        </a:rPr>
                        <a:t>Master-level skills, knowledge and moral maturity;</a:t>
                      </a:r>
                      <a:endParaRPr lang="pl-PL" sz="1100">
                        <a:effectLst/>
                      </a:endParaRPr>
                    </a:p>
                    <a:p>
                      <a:pPr>
                        <a:lnSpc>
                          <a:spcPct val="115000"/>
                        </a:lnSpc>
                        <a:spcAft>
                          <a:spcPts val="1000"/>
                        </a:spcAft>
                      </a:pPr>
                      <a:r>
                        <a:rPr lang="en-GB" sz="1200">
                          <a:effectLst/>
                        </a:rPr>
                        <a:t>state of harmony of body, mind and spirit, formally confirmed high levels.</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dirty="0">
                          <a:effectLst/>
                        </a:rPr>
                        <a:t>Winning the title of e.g. world champion, master sport class, medals in the Olympic Games, high level of skills in a particular sport discipline</a:t>
                      </a:r>
                      <a:endParaRPr lang="pl-PL" sz="1100" dirty="0">
                        <a:effectLst/>
                        <a:latin typeface="Calibri"/>
                        <a:ea typeface="Calibri"/>
                        <a:cs typeface="Times New Roman"/>
                      </a:endParaRPr>
                    </a:p>
                  </a:txBody>
                  <a:tcPr marT="0" marB="0"/>
                </a:tc>
              </a:tr>
              <a:tr h="1192173">
                <a:tc>
                  <a:txBody>
                    <a:bodyPr/>
                    <a:lstStyle/>
                    <a:p>
                      <a:pPr>
                        <a:lnSpc>
                          <a:spcPct val="115000"/>
                        </a:lnSpc>
                        <a:spcAft>
                          <a:spcPts val="1000"/>
                        </a:spcAft>
                      </a:pPr>
                      <a:r>
                        <a:rPr lang="en-GB" sz="1200">
                          <a:effectLst/>
                        </a:rPr>
                        <a:t>Means and Methods of training</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a:effectLst/>
                        </a:rPr>
                        <a:t>Traditional and modern methods and means, teaching real technical and tactical skills and moral education</a:t>
                      </a:r>
                      <a:endParaRPr lang="pl-PL" sz="1100">
                        <a:effectLst/>
                        <a:latin typeface="Calibri"/>
                        <a:ea typeface="Calibri"/>
                        <a:cs typeface="Times New Roman"/>
                      </a:endParaRPr>
                    </a:p>
                  </a:txBody>
                  <a:tcPr marT="0" marB="0"/>
                </a:tc>
                <a:tc>
                  <a:txBody>
                    <a:bodyPr/>
                    <a:lstStyle/>
                    <a:p>
                      <a:pPr>
                        <a:lnSpc>
                          <a:spcPct val="115000"/>
                        </a:lnSpc>
                        <a:spcAft>
                          <a:spcPts val="1000"/>
                        </a:spcAft>
                      </a:pPr>
                      <a:r>
                        <a:rPr lang="en-GB" sz="1200" dirty="0">
                          <a:effectLst/>
                        </a:rPr>
                        <a:t>Modern training oriented towards sport result</a:t>
                      </a:r>
                      <a:endParaRPr lang="pl-PL" sz="1100" dirty="0">
                        <a:effectLst/>
                        <a:latin typeface="Calibri"/>
                        <a:ea typeface="Calibri"/>
                        <a:cs typeface="Times New Roman"/>
                      </a:endParaRPr>
                    </a:p>
                  </a:txBody>
                  <a:tcPr marT="0" marB="0"/>
                </a:tc>
              </a:tr>
            </a:tbl>
          </a:graphicData>
        </a:graphic>
      </p:graphicFrame>
      <p:sp>
        <p:nvSpPr>
          <p:cNvPr id="10268" name="Rectangle 1"/>
          <p:cNvSpPr>
            <a:spLocks noChangeArrowheads="1"/>
          </p:cNvSpPr>
          <p:nvPr/>
        </p:nvSpPr>
        <p:spPr bwMode="auto">
          <a:xfrm>
            <a:off x="-268817" y="1254125"/>
            <a:ext cx="8568371" cy="369332"/>
          </a:xfrm>
          <a:prstGeom prst="rect">
            <a:avLst/>
          </a:prstGeom>
          <a:noFill/>
          <a:ln w="9525">
            <a:noFill/>
            <a:miter lim="800000"/>
            <a:headEnd/>
            <a:tailEnd/>
          </a:ln>
        </p:spPr>
        <p:txBody>
          <a:bodyPr wrap="none" anchor="ctr">
            <a:spAutoFit/>
          </a:bodyPr>
          <a:lstStyle/>
          <a:p>
            <a:pPr indent="269875" algn="just"/>
            <a:r>
              <a:rPr lang="en-GB" b="1">
                <a:ea typeface="Calibri" pitchFamily="34" charset="0"/>
                <a:cs typeface="Times New Roman" pitchFamily="18" charset="0"/>
              </a:rPr>
              <a:t>Tab. 1.</a:t>
            </a:r>
            <a:r>
              <a:rPr lang="en-GB">
                <a:ea typeface="Calibri" pitchFamily="34" charset="0"/>
                <a:cs typeface="Times New Roman" pitchFamily="18" charset="0"/>
              </a:rPr>
              <a:t> What makes difference between martial arts and combat sports?</a:t>
            </a:r>
            <a:endParaRPr lang="pl-PL" sz="1600">
              <a:latin typeface="Arial" charset="0"/>
              <a:ea typeface="Calibri" pitchFamily="34" charset="0"/>
              <a:cs typeface="Times New Roman" pitchFamily="18" charset="0"/>
            </a:endParaRPr>
          </a:p>
        </p:txBody>
      </p:sp>
      <p:sp>
        <p:nvSpPr>
          <p:cNvPr id="10269" name="Prostokąt 3"/>
          <p:cNvSpPr>
            <a:spLocks noChangeArrowheads="1"/>
          </p:cNvSpPr>
          <p:nvPr/>
        </p:nvSpPr>
        <p:spPr bwMode="auto">
          <a:xfrm>
            <a:off x="431801" y="6237289"/>
            <a:ext cx="5126724" cy="369332"/>
          </a:xfrm>
          <a:prstGeom prst="rect">
            <a:avLst/>
          </a:prstGeom>
          <a:noFill/>
          <a:ln w="9525">
            <a:noFill/>
            <a:miter lim="800000"/>
            <a:headEnd/>
            <a:tailEnd/>
          </a:ln>
        </p:spPr>
        <p:txBody>
          <a:bodyPr wrap="none">
            <a:spAutoFit/>
          </a:bodyPr>
          <a:lstStyle/>
          <a:p>
            <a:pPr indent="269875" algn="just" eaLnBrk="0" hangingPunct="0"/>
            <a:r>
              <a:rPr lang="en-GB">
                <a:ea typeface="Calibri" pitchFamily="34" charset="0"/>
                <a:cs typeface="Times New Roman" pitchFamily="18" charset="0"/>
              </a:rPr>
              <a:t>Source: authors own study [</a:t>
            </a:r>
            <a:r>
              <a:rPr lang="en-US">
                <a:ea typeface="Calibri" pitchFamily="34" charset="0"/>
                <a:cs typeface="Times New Roman" pitchFamily="18" charset="0"/>
              </a:rPr>
              <a:t>Cynarski 2011]</a:t>
            </a:r>
            <a:endParaRPr lang="en-US" sz="4000">
              <a:latin typeface="Arial" charset="0"/>
              <a:ea typeface="Calibri" pitchFamily="34" charset="0"/>
              <a:cs typeface="Times New Roman" pitchFamily="18" charset="0"/>
            </a:endParaRPr>
          </a:p>
        </p:txBody>
      </p:sp>
      <p:sp>
        <p:nvSpPr>
          <p:cNvPr id="10270" name="Rectangle 2"/>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endParaRPr lang="pl-PL"/>
          </a:p>
        </p:txBody>
      </p:sp>
      <p:sp>
        <p:nvSpPr>
          <p:cNvPr id="6" name="Prostokąt 5"/>
          <p:cNvSpPr/>
          <p:nvPr/>
        </p:nvSpPr>
        <p:spPr>
          <a:xfrm>
            <a:off x="0" y="1"/>
            <a:ext cx="12192000" cy="59531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10272" name="Obraz 3" descr="Opis: Logo UR3"/>
          <p:cNvPicPr>
            <a:picLocks noChangeAspect="1" noChangeArrowheads="1"/>
          </p:cNvPicPr>
          <p:nvPr/>
        </p:nvPicPr>
        <p:blipFill>
          <a:blip r:embed="rId3"/>
          <a:srcRect/>
          <a:stretch>
            <a:fillRect/>
          </a:stretch>
        </p:blipFill>
        <p:spPr bwMode="auto">
          <a:xfrm>
            <a:off x="1" y="14289"/>
            <a:ext cx="1299633" cy="581025"/>
          </a:xfrm>
          <a:prstGeom prst="rect">
            <a:avLst/>
          </a:prstGeom>
          <a:noFill/>
          <a:ln w="9525">
            <a:noFill/>
            <a:miter lim="800000"/>
            <a:headEnd/>
            <a:tailEnd/>
          </a:ln>
        </p:spPr>
      </p:pic>
      <p:sp>
        <p:nvSpPr>
          <p:cNvPr id="8" name="Rectangle 3"/>
          <p:cNvSpPr>
            <a:spLocks noChangeArrowheads="1"/>
          </p:cNvSpPr>
          <p:nvPr/>
        </p:nvSpPr>
        <p:spPr bwMode="auto">
          <a:xfrm>
            <a:off x="1299625" y="243988"/>
            <a:ext cx="10892376" cy="338554"/>
          </a:xfrm>
          <a:prstGeom prst="rect">
            <a:avLst/>
          </a:prstGeom>
          <a:solidFill>
            <a:schemeClr val="tx2">
              <a:lumMod val="75000"/>
            </a:schemeClr>
          </a:solidFill>
          <a:ln>
            <a:noFill/>
          </a:ln>
          <a:effectLst/>
        </p:spPr>
        <p:txBody>
          <a:bodyPr anchor="ctr">
            <a:spAutoFit/>
          </a:bodyPr>
          <a:lstStyle/>
          <a:p>
            <a:pPr algn="just">
              <a:defRPr/>
            </a:pPr>
            <a:r>
              <a:rPr lang="en-US" sz="1500" dirty="0">
                <a:solidFill>
                  <a:srgbClr val="FFFFFF"/>
                </a:solidFill>
                <a:latin typeface="Arial" pitchFamily="34" charset="0"/>
                <a:cs typeface="Arial" pitchFamily="34" charset="0"/>
              </a:rPr>
              <a:t> </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UNIWERSYTET RZESZOWSKI</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pl-PL"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Faculty of Physical Education, University of </a:t>
            </a:r>
            <a:r>
              <a:rPr lang="en-US" sz="1600" dirty="0" err="1">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Rzeszów</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4517" y="483765"/>
            <a:ext cx="9905998" cy="1905000"/>
          </a:xfrm>
        </p:spPr>
        <p:txBody>
          <a:bodyPr/>
          <a:lstStyle/>
          <a:p>
            <a:r>
              <a:rPr lang="en-US" b="1" dirty="0">
                <a:effectLst/>
              </a:rPr>
              <a:t>Skills of fighting</a:t>
            </a:r>
            <a:r>
              <a:rPr lang="pl-PL" dirty="0">
                <a:effectLst/>
              </a:rPr>
              <a:t/>
            </a:r>
            <a:br>
              <a:rPr lang="pl-PL" dirty="0">
                <a:effectLst/>
              </a:rPr>
            </a:br>
            <a:endParaRPr lang="pl-PL" dirty="0"/>
          </a:p>
        </p:txBody>
      </p:sp>
      <p:sp>
        <p:nvSpPr>
          <p:cNvPr id="3" name="Symbol zastępczy zawartości 2"/>
          <p:cNvSpPr>
            <a:spLocks noGrp="1"/>
          </p:cNvSpPr>
          <p:nvPr>
            <p:ph idx="1"/>
          </p:nvPr>
        </p:nvSpPr>
        <p:spPr>
          <a:xfrm>
            <a:off x="604517" y="1719647"/>
            <a:ext cx="9905998" cy="3124201"/>
          </a:xfrm>
        </p:spPr>
        <p:txBody>
          <a:bodyPr>
            <a:normAutofit fontScale="85000" lnSpcReduction="10000"/>
          </a:bodyPr>
          <a:lstStyle/>
          <a:p>
            <a:r>
              <a:rPr lang="en-US" dirty="0">
                <a:effectLst/>
              </a:rPr>
              <a:t>The warrior should be able to use: 1) cold steel of different lengths and construction, including staff weapon as well as flail and clubs; 2) weapon of longer range (throwing, hurling weapons, rope, chain weapon etc.); 3) short-range weapon (small weapons e.g. knuckleduster); 4) unarmed fighting – the use of one’s own body</a:t>
            </a:r>
            <a:r>
              <a:rPr lang="en-US" dirty="0" smtClean="0">
                <a:effectLst/>
              </a:rPr>
              <a:t>.</a:t>
            </a:r>
            <a:endParaRPr lang="pl-PL" dirty="0">
              <a:effectLst/>
            </a:endParaRPr>
          </a:p>
          <a:p>
            <a:r>
              <a:rPr lang="en-GB" dirty="0">
                <a:effectLst/>
              </a:rPr>
              <a:t>The art of </a:t>
            </a:r>
            <a:r>
              <a:rPr lang="en-GB" b="1" dirty="0">
                <a:effectLst/>
              </a:rPr>
              <a:t>self-defence </a:t>
            </a:r>
            <a:r>
              <a:rPr lang="en-GB" dirty="0">
                <a:effectLst/>
              </a:rPr>
              <a:t>(Jap. </a:t>
            </a:r>
            <a:r>
              <a:rPr lang="en-GB" i="1" dirty="0" err="1">
                <a:effectLst/>
              </a:rPr>
              <a:t>goshinjutsu</a:t>
            </a:r>
            <a:r>
              <a:rPr lang="en-GB" dirty="0">
                <a:effectLst/>
              </a:rPr>
              <a:t>) is a derivative of fighting arts. It has been changing throughout the years together with the modifications of threats in social life.</a:t>
            </a:r>
            <a:endParaRPr lang="pl-PL" dirty="0">
              <a:effectLst/>
            </a:endParaRPr>
          </a:p>
          <a:p>
            <a:r>
              <a:rPr lang="en-GB" b="1" dirty="0">
                <a:effectLst/>
              </a:rPr>
              <a:t>self-defence - </a:t>
            </a:r>
            <a:r>
              <a:rPr lang="en-GB" dirty="0">
                <a:effectLst/>
              </a:rPr>
              <a:t>“technical and tactical skills to avoid or fend off an attack and neutralize the attacker/s” [Cynarski, </a:t>
            </a:r>
            <a:r>
              <a:rPr lang="en-GB" dirty="0" err="1">
                <a:effectLst/>
              </a:rPr>
              <a:t>Skowron</a:t>
            </a:r>
            <a:r>
              <a:rPr lang="en-GB" dirty="0">
                <a:effectLst/>
              </a:rPr>
              <a:t> 2014</a:t>
            </a:r>
            <a:r>
              <a:rPr lang="en-GB" dirty="0" smtClean="0">
                <a:effectLst/>
              </a:rPr>
              <a:t>]</a:t>
            </a:r>
            <a:endParaRPr lang="pl-PL" dirty="0">
              <a:effectLst/>
            </a:endParaRPr>
          </a:p>
          <a:p>
            <a:r>
              <a:rPr lang="en-GB" dirty="0">
                <a:effectLst/>
              </a:rPr>
              <a:t>A success in fight depends on preparation: technical and tactical, physical, mental, and knowledge, and experience.</a:t>
            </a:r>
            <a:endParaRPr lang="pl-PL" dirty="0">
              <a:effectLst/>
            </a:endParaRPr>
          </a:p>
          <a:p>
            <a:endParaRPr lang="pl-PL" dirty="0"/>
          </a:p>
        </p:txBody>
      </p:sp>
      <p:pic>
        <p:nvPicPr>
          <p:cNvPr id="4" name="Obraz 3" descr="[04]Japonia.jpg"/>
          <p:cNvPicPr/>
          <p:nvPr/>
        </p:nvPicPr>
        <p:blipFill>
          <a:blip r:embed="rId3" cstate="print"/>
          <a:stretch>
            <a:fillRect/>
          </a:stretch>
        </p:blipFill>
        <p:spPr>
          <a:xfrm>
            <a:off x="3783999" y="4453634"/>
            <a:ext cx="3547033" cy="2260974"/>
          </a:xfrm>
          <a:prstGeom prst="rect">
            <a:avLst/>
          </a:prstGeom>
          <a:ln>
            <a:noFill/>
          </a:ln>
          <a:effectLst>
            <a:softEdge rad="112500"/>
          </a:effectLst>
        </p:spPr>
      </p:pic>
    </p:spTree>
    <p:extLst>
      <p:ext uri="{BB962C8B-B14F-4D97-AF65-F5344CB8AC3E}">
        <p14:creationId xmlns="" xmlns:p14="http://schemas.microsoft.com/office/powerpoint/2010/main" val="255701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862" y="387178"/>
            <a:ext cx="9905998" cy="1905000"/>
          </a:xfrm>
        </p:spPr>
        <p:txBody>
          <a:bodyPr>
            <a:normAutofit/>
          </a:bodyPr>
          <a:lstStyle/>
          <a:p>
            <a:r>
              <a:rPr lang="en-GB" sz="2000" b="1" dirty="0">
                <a:effectLst/>
              </a:rPr>
              <a:t>Combat sports</a:t>
            </a:r>
            <a:r>
              <a:rPr lang="en-GB" sz="2000" dirty="0">
                <a:effectLst/>
              </a:rPr>
              <a:t> are </a:t>
            </a:r>
            <a:r>
              <a:rPr lang="en-GB" sz="2000" b="1" dirty="0">
                <a:effectLst/>
              </a:rPr>
              <a:t>derivative of fighting skills of East and West and elements of sports competition</a:t>
            </a:r>
            <a:r>
              <a:rPr lang="en-GB" sz="2000" dirty="0">
                <a:effectLst/>
              </a:rPr>
              <a:t>.</a:t>
            </a:r>
            <a:r>
              <a:rPr lang="pl-PL" sz="2000" dirty="0">
                <a:effectLst/>
              </a:rPr>
              <a:t/>
            </a:r>
            <a:br>
              <a:rPr lang="pl-PL" sz="2000" dirty="0">
                <a:effectLst/>
              </a:rPr>
            </a:br>
            <a:endParaRPr lang="pl-PL" sz="2000" dirty="0"/>
          </a:p>
        </p:txBody>
      </p:sp>
      <p:sp>
        <p:nvSpPr>
          <p:cNvPr id="3" name="Symbol zastępczy zawartości 2"/>
          <p:cNvSpPr>
            <a:spLocks noGrp="1"/>
          </p:cNvSpPr>
          <p:nvPr>
            <p:ph idx="1"/>
          </p:nvPr>
        </p:nvSpPr>
        <p:spPr>
          <a:xfrm>
            <a:off x="498862" y="1802026"/>
            <a:ext cx="9905998" cy="3124201"/>
          </a:xfrm>
        </p:spPr>
        <p:txBody>
          <a:bodyPr/>
          <a:lstStyle/>
          <a:p>
            <a:r>
              <a:rPr lang="en-GB" dirty="0">
                <a:effectLst/>
              </a:rPr>
              <a:t>MMA (mixed martial arts) training programmes and practicing these modern types of </a:t>
            </a:r>
            <a:r>
              <a:rPr lang="en-GB" b="1" dirty="0" err="1">
                <a:effectLst/>
              </a:rPr>
              <a:t>gladiatorship</a:t>
            </a:r>
            <a:r>
              <a:rPr lang="en-GB" dirty="0">
                <a:effectLst/>
              </a:rPr>
              <a:t> (MMA shows), which do not fit martial arts category and describing them as sports arouses serious doubts, also can be defined as a neutral “</a:t>
            </a:r>
            <a:r>
              <a:rPr lang="en-GB" b="1" dirty="0">
                <a:effectLst/>
              </a:rPr>
              <a:t>type of combat</a:t>
            </a:r>
            <a:r>
              <a:rPr lang="en-GB" dirty="0">
                <a:effectLst/>
              </a:rPr>
              <a:t>”.</a:t>
            </a:r>
            <a:endParaRPr lang="pl-PL" dirty="0">
              <a:effectLst/>
            </a:endParaRPr>
          </a:p>
          <a:p>
            <a:r>
              <a:rPr lang="en-US" dirty="0">
                <a:effectLst/>
              </a:rPr>
              <a:t>Genuine martial arts (Jap. </a:t>
            </a:r>
            <a:r>
              <a:rPr lang="en-US" i="1" dirty="0" err="1">
                <a:effectLst/>
              </a:rPr>
              <a:t>bujutsu</a:t>
            </a:r>
            <a:r>
              <a:rPr lang="en-US" i="1" dirty="0">
                <a:effectLst/>
              </a:rPr>
              <a:t> </a:t>
            </a:r>
            <a:r>
              <a:rPr lang="en-US" i="1" dirty="0" err="1">
                <a:effectLst/>
              </a:rPr>
              <a:t>ryūha</a:t>
            </a:r>
            <a:r>
              <a:rPr lang="en-US" dirty="0">
                <a:effectLst/>
              </a:rPr>
              <a:t>, </a:t>
            </a:r>
            <a:r>
              <a:rPr lang="en-US" i="1" dirty="0" err="1">
                <a:effectLst/>
              </a:rPr>
              <a:t>koryū</a:t>
            </a:r>
            <a:r>
              <a:rPr lang="en-US" dirty="0">
                <a:effectLst/>
              </a:rPr>
              <a:t>, </a:t>
            </a:r>
            <a:r>
              <a:rPr lang="en-US" i="1" dirty="0" err="1">
                <a:effectLst/>
              </a:rPr>
              <a:t>kobudō</a:t>
            </a:r>
            <a:r>
              <a:rPr lang="en-US" i="1" dirty="0">
                <a:effectLst/>
              </a:rPr>
              <a:t>, </a:t>
            </a:r>
            <a:r>
              <a:rPr lang="en-US" i="1" dirty="0" err="1">
                <a:effectLst/>
              </a:rPr>
              <a:t>sōbudō</a:t>
            </a:r>
            <a:r>
              <a:rPr lang="en-US" dirty="0">
                <a:effectLst/>
              </a:rPr>
              <a:t>) teach more skills than fighting. These are schools of character, whole </a:t>
            </a:r>
            <a:r>
              <a:rPr lang="en-US" b="1" dirty="0">
                <a:effectLst/>
              </a:rPr>
              <a:t>educational systems</a:t>
            </a:r>
            <a:r>
              <a:rPr lang="en-US" dirty="0">
                <a:effectLst/>
              </a:rPr>
              <a:t>. They involve teaching a particular knowledge, including practical medicine.</a:t>
            </a:r>
            <a:endParaRPr lang="pl-PL" dirty="0">
              <a:effectLst/>
            </a:endParaRPr>
          </a:p>
          <a:p>
            <a:endParaRPr lang="pl-PL" dirty="0"/>
          </a:p>
        </p:txBody>
      </p:sp>
      <p:pic>
        <p:nvPicPr>
          <p:cNvPr id="4" name="Obraz 3" descr="Opis: D:\Moje dokumenty\Moje obrazy\48303.jpg"/>
          <p:cNvPicPr/>
          <p:nvPr/>
        </p:nvPicPr>
        <p:blipFill>
          <a:blip r:embed="rId3" cstate="print">
            <a:extLst/>
          </a:blip>
          <a:srcRect/>
          <a:stretch>
            <a:fillRect/>
          </a:stretch>
        </p:blipFill>
        <p:spPr bwMode="auto">
          <a:xfrm>
            <a:off x="2413686" y="4461750"/>
            <a:ext cx="2930868" cy="1971040"/>
          </a:xfrm>
          <a:prstGeom prst="rect">
            <a:avLst/>
          </a:prstGeom>
          <a:ln>
            <a:noFill/>
          </a:ln>
          <a:effectLst>
            <a:softEdge rad="112500"/>
          </a:effectLst>
          <a:extLst/>
        </p:spPr>
      </p:pic>
      <p:pic>
        <p:nvPicPr>
          <p:cNvPr id="5" name="Obraz 4" descr="D:\Moje dokumenty\Obrazki\Obraz 343.jpg"/>
          <p:cNvPicPr/>
          <p:nvPr/>
        </p:nvPicPr>
        <p:blipFill>
          <a:blip r:embed="rId4" cstate="print"/>
          <a:srcRect/>
          <a:stretch>
            <a:fillRect/>
          </a:stretch>
        </p:blipFill>
        <p:spPr bwMode="auto">
          <a:xfrm>
            <a:off x="5537371" y="4461750"/>
            <a:ext cx="2856985" cy="1971040"/>
          </a:xfrm>
          <a:prstGeom prst="rect">
            <a:avLst/>
          </a:prstGeom>
          <a:ln>
            <a:noFill/>
          </a:ln>
          <a:effectLst>
            <a:softEdge rad="112500"/>
          </a:effectLst>
        </p:spPr>
      </p:pic>
    </p:spTree>
    <p:extLst>
      <p:ext uri="{BB962C8B-B14F-4D97-AF65-F5344CB8AC3E}">
        <p14:creationId xmlns="" xmlns:p14="http://schemas.microsoft.com/office/powerpoint/2010/main" val="68751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3001" y="508686"/>
            <a:ext cx="11050587" cy="5752071"/>
          </a:xfrm>
        </p:spPr>
        <p:txBody>
          <a:bodyPr>
            <a:normAutofit fontScale="62500" lnSpcReduction="20000"/>
          </a:bodyPr>
          <a:lstStyle/>
          <a:p>
            <a:pPr marL="0" indent="0">
              <a:buNone/>
            </a:pPr>
            <a:r>
              <a:rPr lang="en-GB" sz="2300" dirty="0">
                <a:effectLst/>
              </a:rPr>
              <a:t>In </a:t>
            </a:r>
            <a:r>
              <a:rPr lang="en-GB" sz="2300" b="1" dirty="0">
                <a:effectLst/>
              </a:rPr>
              <a:t>combat sports</a:t>
            </a:r>
            <a:r>
              <a:rPr lang="en-GB" sz="2300" dirty="0">
                <a:effectLst/>
              </a:rPr>
              <a:t> of Asian origin we also have a problem with training. That progress can be found on five subsequent stages of training, analysed in long-term perspective:</a:t>
            </a:r>
            <a:endParaRPr lang="pl-PL" sz="2300" dirty="0">
              <a:effectLst/>
            </a:endParaRPr>
          </a:p>
          <a:p>
            <a:pPr marL="0" indent="0">
              <a:buNone/>
            </a:pPr>
            <a:r>
              <a:rPr lang="en-GB" dirty="0">
                <a:effectLst/>
              </a:rPr>
              <a:t> </a:t>
            </a:r>
            <a:endParaRPr lang="pl-PL" dirty="0">
              <a:effectLst/>
            </a:endParaRPr>
          </a:p>
          <a:p>
            <a:pPr marL="0" indent="0">
              <a:buNone/>
            </a:pPr>
            <a:r>
              <a:rPr lang="en-GB" dirty="0">
                <a:effectLst/>
              </a:rPr>
              <a:t>1.General development and free time activity,</a:t>
            </a:r>
            <a:endParaRPr lang="pl-PL" dirty="0">
              <a:effectLst/>
            </a:endParaRPr>
          </a:p>
          <a:p>
            <a:pPr marL="0" indent="0">
              <a:buNone/>
            </a:pPr>
            <a:r>
              <a:rPr lang="en-GB" dirty="0">
                <a:effectLst/>
              </a:rPr>
              <a:t>2.Basic training (about 3 years),</a:t>
            </a:r>
            <a:endParaRPr lang="pl-PL" dirty="0">
              <a:effectLst/>
            </a:endParaRPr>
          </a:p>
          <a:p>
            <a:pPr marL="0" indent="0">
              <a:buNone/>
            </a:pPr>
            <a:r>
              <a:rPr lang="en-GB" dirty="0">
                <a:effectLst/>
              </a:rPr>
              <a:t>3.</a:t>
            </a:r>
            <a:r>
              <a:rPr lang="en-GB" i="1" dirty="0">
                <a:effectLst/>
              </a:rPr>
              <a:t>Aufbau – </a:t>
            </a:r>
            <a:r>
              <a:rPr lang="en-GB" dirty="0">
                <a:effectLst/>
              </a:rPr>
              <a:t>(building special skills) – 3 years,</a:t>
            </a:r>
            <a:endParaRPr lang="pl-PL" dirty="0">
              <a:effectLst/>
            </a:endParaRPr>
          </a:p>
          <a:p>
            <a:pPr marL="0" indent="0">
              <a:buNone/>
            </a:pPr>
            <a:r>
              <a:rPr lang="en-GB" dirty="0">
                <a:effectLst/>
              </a:rPr>
              <a:t>4.</a:t>
            </a:r>
            <a:r>
              <a:rPr lang="en-GB" i="1" dirty="0">
                <a:effectLst/>
              </a:rPr>
              <a:t>Anschluss-Training </a:t>
            </a:r>
            <a:r>
              <a:rPr lang="en-GB" dirty="0">
                <a:effectLst/>
              </a:rPr>
              <a:t>(combining skills) – 3–4 years,</a:t>
            </a:r>
            <a:endParaRPr lang="pl-PL" dirty="0">
              <a:effectLst/>
            </a:endParaRPr>
          </a:p>
          <a:p>
            <a:pPr marL="0" indent="0">
              <a:buNone/>
            </a:pPr>
            <a:r>
              <a:rPr lang="en-GB" dirty="0">
                <a:effectLst/>
              </a:rPr>
              <a:t>5.Professional training – about 10 </a:t>
            </a:r>
            <a:r>
              <a:rPr lang="en-GB" dirty="0" smtClean="0">
                <a:effectLst/>
              </a:rPr>
              <a:t>years.</a:t>
            </a:r>
            <a:endParaRPr lang="pl-PL" dirty="0" smtClean="0">
              <a:effectLst/>
            </a:endParaRPr>
          </a:p>
          <a:p>
            <a:pPr marL="0" indent="0">
              <a:buNone/>
            </a:pPr>
            <a:r>
              <a:rPr lang="en-GB" dirty="0" smtClean="0">
                <a:effectLst/>
              </a:rPr>
              <a:t>6.Period after training – the time</a:t>
            </a:r>
            <a:r>
              <a:rPr lang="en-US" dirty="0" smtClean="0">
                <a:effectLst/>
              </a:rPr>
              <a:t> of lowering fitness activity </a:t>
            </a:r>
            <a:r>
              <a:rPr lang="en-GB" dirty="0" smtClean="0">
                <a:effectLst/>
              </a:rPr>
              <a:t>[</a:t>
            </a:r>
            <a:r>
              <a:rPr lang="en-GB" dirty="0" err="1" smtClean="0">
                <a:effectLst/>
              </a:rPr>
              <a:t>Renninghoff</a:t>
            </a:r>
            <a:r>
              <a:rPr lang="en-GB" dirty="0" smtClean="0">
                <a:effectLst/>
              </a:rPr>
              <a:t>, Witte 1998: 31]</a:t>
            </a:r>
            <a:endParaRPr lang="pl-PL" dirty="0" smtClean="0">
              <a:effectLst/>
            </a:endParaRPr>
          </a:p>
          <a:p>
            <a:pPr marL="0" indent="0">
              <a:buNone/>
            </a:pPr>
            <a:r>
              <a:rPr lang="en-US" dirty="0">
                <a:effectLst/>
              </a:rPr>
              <a:t> </a:t>
            </a:r>
            <a:endParaRPr lang="pl-PL" dirty="0" smtClean="0">
              <a:effectLst/>
            </a:endParaRPr>
          </a:p>
          <a:p>
            <a:pPr marL="0" indent="0">
              <a:buNone/>
            </a:pPr>
            <a:r>
              <a:rPr lang="en-US" sz="2300" dirty="0" smtClean="0">
                <a:effectLst/>
              </a:rPr>
              <a:t>The </a:t>
            </a:r>
            <a:r>
              <a:rPr lang="en-US" sz="2300" b="1" dirty="0">
                <a:effectLst/>
              </a:rPr>
              <a:t>general theory of fighting arts</a:t>
            </a:r>
            <a:r>
              <a:rPr lang="en-US" sz="2300" dirty="0">
                <a:effectLst/>
              </a:rPr>
              <a:t> should also embrace the methodology of movement activities, methods of training (traditional and modern ones), forms of physical activities </a:t>
            </a:r>
            <a:r>
              <a:rPr lang="en-GB" sz="2300" dirty="0">
                <a:effectLst/>
              </a:rPr>
              <a:t>organisation etc. Teacher training in Germany (DDBV) involves a subject called </a:t>
            </a:r>
            <a:r>
              <a:rPr lang="en-GB" sz="2300" i="1" dirty="0" err="1">
                <a:effectLst/>
              </a:rPr>
              <a:t>Stilkunde</a:t>
            </a:r>
            <a:r>
              <a:rPr lang="en-GB" sz="2300" i="1" dirty="0">
                <a:effectLst/>
              </a:rPr>
              <a:t> </a:t>
            </a:r>
            <a:r>
              <a:rPr lang="en-GB" sz="2300" dirty="0">
                <a:effectLst/>
              </a:rPr>
              <a:t>which includes basic information about theory of training and methodology of teaching. </a:t>
            </a:r>
            <a:endParaRPr lang="pl-PL" sz="2300" dirty="0">
              <a:effectLst/>
            </a:endParaRPr>
          </a:p>
          <a:p>
            <a:pPr marL="0" indent="0">
              <a:buNone/>
            </a:pPr>
            <a:endParaRPr lang="pl-PL" dirty="0">
              <a:effectLst/>
            </a:endParaRPr>
          </a:p>
          <a:p>
            <a:pPr marL="0" indent="0">
              <a:buNone/>
            </a:pPr>
            <a:r>
              <a:rPr lang="en-US" sz="2600" b="1" dirty="0">
                <a:effectLst/>
              </a:rPr>
              <a:t>Kinds of tactical preparation</a:t>
            </a:r>
            <a:endParaRPr lang="pl-PL" sz="2600" dirty="0">
              <a:effectLst/>
            </a:endParaRPr>
          </a:p>
          <a:p>
            <a:r>
              <a:rPr lang="en-GB" b="1" dirty="0">
                <a:effectLst/>
              </a:rPr>
              <a:t>Tactics in self-defence </a:t>
            </a:r>
            <a:r>
              <a:rPr lang="en-GB" dirty="0">
                <a:effectLst/>
              </a:rPr>
              <a:t>and in fighting differs from tactics in combat sports, which is adapted to particular sports regulations. There are, however, suggestions common for different fighting arts. These include: 1) purposefulness and rationality of activities, economical and planned way of conducting fights; 2) assessment of situation – who is an opponent, his strong and weak sides and conditions of confrontation; 3) self-assessment of one’s own abilities (predispositions and skills) and adapting them to the situation.</a:t>
            </a:r>
            <a:endParaRPr lang="pl-PL" dirty="0">
              <a:effectLst/>
            </a:endParaRPr>
          </a:p>
          <a:p>
            <a:r>
              <a:rPr lang="en-GB" b="1" dirty="0">
                <a:effectLst/>
              </a:rPr>
              <a:t>Sports tactics</a:t>
            </a:r>
            <a:r>
              <a:rPr lang="en-GB" dirty="0">
                <a:effectLst/>
              </a:rPr>
              <a:t>, on the contrary, requires taking a person’s and opponent’s potential into consideration as well as the regulations of a given sports discipline and competition.</a:t>
            </a:r>
            <a:endParaRPr lang="pl-PL" dirty="0">
              <a:effectLst/>
            </a:endParaRPr>
          </a:p>
          <a:p>
            <a:endParaRPr lang="pl-PL" dirty="0"/>
          </a:p>
        </p:txBody>
      </p:sp>
    </p:spTree>
    <p:extLst>
      <p:ext uri="{BB962C8B-B14F-4D97-AF65-F5344CB8AC3E}">
        <p14:creationId xmlns="" xmlns:p14="http://schemas.microsoft.com/office/powerpoint/2010/main" val="4248231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Niebiesk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iatka">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iatk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Siatka</Template>
  <TotalTime>84</TotalTime>
  <Words>4031</Words>
  <Application>Microsoft Office PowerPoint</Application>
  <PresentationFormat>Niestandardowy</PresentationFormat>
  <Paragraphs>284</Paragraphs>
  <Slides>28</Slides>
  <Notes>28</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Siatka</vt:lpstr>
      <vt:lpstr>Theory of Martial Arts  (and Combat Sports) </vt:lpstr>
      <vt:lpstr>Introduction </vt:lpstr>
      <vt:lpstr>I. Theories and proposals for terminology </vt:lpstr>
      <vt:lpstr>I.1.Towards a General Theory</vt:lpstr>
      <vt:lpstr>Definitions </vt:lpstr>
      <vt:lpstr>Slajd 6</vt:lpstr>
      <vt:lpstr>Skills of fighting </vt:lpstr>
      <vt:lpstr>Combat sports are derivative of fighting skills of East and West and elements of sports competition. </vt:lpstr>
      <vt:lpstr>Slajd 9</vt:lpstr>
      <vt:lpstr>I.2. On real fighting </vt:lpstr>
      <vt:lpstr>I.3. Definitions of other basic terms </vt:lpstr>
      <vt:lpstr>I.4. Particular theories or philosophies </vt:lpstr>
      <vt:lpstr>II. Stages of development – last hundred years in the West </vt:lpstr>
      <vt:lpstr>II.2. Stage 2. From the early martial arts into educational systems </vt:lpstr>
      <vt:lpstr>Stage 3B. Other changes and their causes </vt:lpstr>
      <vt:lpstr>III. Martial arts and theatre, dance and film</vt:lpstr>
      <vt:lpstr>IV. Martial arts and religions or ideologies </vt:lpstr>
      <vt:lpstr>V.Psychological, cultural-sociological, and educational aspects </vt:lpstr>
      <vt:lpstr>VI.2. Symbolic culture in budō </vt:lpstr>
      <vt:lpstr>Slajd 20</vt:lpstr>
      <vt:lpstr>Slajd 21</vt:lpstr>
      <vt:lpstr>Slajd 22</vt:lpstr>
      <vt:lpstr>Slajd 23</vt:lpstr>
      <vt:lpstr>"Ido Movement for Culture. Journal of Martial Arts Anthropology"</vt:lpstr>
      <vt:lpstr>Slajd 25</vt:lpstr>
      <vt:lpstr>Slajd 26</vt:lpstr>
      <vt:lpstr>Slajd 27</vt:lpstr>
      <vt:lpstr>Thank you very much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Martial Arts  (and Combat Sports)</dc:title>
  <dc:creator>Łukasz Cynarski</dc:creator>
  <cp:lastModifiedBy>Windows User</cp:lastModifiedBy>
  <cp:revision>32</cp:revision>
  <dcterms:created xsi:type="dcterms:W3CDTF">2014-09-27T21:36:09Z</dcterms:created>
  <dcterms:modified xsi:type="dcterms:W3CDTF">2014-10-03T10:19:22Z</dcterms:modified>
</cp:coreProperties>
</file>