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1"/>
  </p:notesMasterIdLst>
  <p:sldIdLst>
    <p:sldId id="256" r:id="rId2"/>
    <p:sldId id="257" r:id="rId3"/>
    <p:sldId id="258" r:id="rId4"/>
    <p:sldId id="269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481" autoAdjust="0"/>
  </p:normalViewPr>
  <p:slideViewPr>
    <p:cSldViewPr>
      <p:cViewPr varScale="1">
        <p:scale>
          <a:sx n="102" d="100"/>
          <a:sy n="102" d="100"/>
        </p:scale>
        <p:origin x="2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8CB39-B61F-41E6-A66D-E514FFB2200D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64872-848E-4B0E-9DBB-9515B5F7F9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782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funkce 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reflexu je zlepšovat svalový tonus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podporuje vznik první koordinace oko-ruka, ovlivňuje vývoj laterality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64872-848E-4B0E-9DBB-9515B5F7F90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3898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CBD9-C69E-4218-A2E0-3008441F6E6B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D464-683C-4A9A-9218-86BE5A9C96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CBD9-C69E-4218-A2E0-3008441F6E6B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D464-683C-4A9A-9218-86BE5A9C96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CBD9-C69E-4218-A2E0-3008441F6E6B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D464-683C-4A9A-9218-86BE5A9C96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CBD9-C69E-4218-A2E0-3008441F6E6B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D464-683C-4A9A-9218-86BE5A9C96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CBD9-C69E-4218-A2E0-3008441F6E6B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D464-683C-4A9A-9218-86BE5A9C96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CBD9-C69E-4218-A2E0-3008441F6E6B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D464-683C-4A9A-9218-86BE5A9C96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CBD9-C69E-4218-A2E0-3008441F6E6B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D464-683C-4A9A-9218-86BE5A9C96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CBD9-C69E-4218-A2E0-3008441F6E6B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D464-683C-4A9A-9218-86BE5A9C96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CBD9-C69E-4218-A2E0-3008441F6E6B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D464-683C-4A9A-9218-86BE5A9C96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CBD9-C69E-4218-A2E0-3008441F6E6B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D464-683C-4A9A-9218-86BE5A9C96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CBD9-C69E-4218-A2E0-3008441F6E6B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D464-683C-4A9A-9218-86BE5A9C9678}" type="slidenum">
              <a:rPr lang="cs-CZ" smtClean="0"/>
              <a:t>‹#›</a:t>
            </a:fld>
            <a:endParaRPr lang="cs-CZ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BCBD9-C69E-4218-A2E0-3008441F6E6B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5D464-683C-4A9A-9218-86BE5A9C9678}" type="slidenum">
              <a:rPr lang="cs-CZ" smtClean="0"/>
              <a:t>‹#›</a:t>
            </a:fld>
            <a:endParaRPr lang="cs-CZ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LATERALITA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/>
              <a:t>A její význam ve </a:t>
            </a:r>
            <a:r>
              <a:rPr lang="cs-CZ" dirty="0" smtClean="0"/>
              <a:t>sportu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38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Lateralita dolních končetin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573967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Morfologická nesouměrnost je znatelná již ve stádiu plodu – u praváků je zdatnější (silnější) levá noha</a:t>
            </a:r>
          </a:p>
          <a:p>
            <a:endParaRPr lang="cs-CZ" sz="2800" dirty="0" smtClean="0"/>
          </a:p>
          <a:p>
            <a:r>
              <a:rPr lang="cs-CZ" sz="2800" dirty="0" smtClean="0"/>
              <a:t>Aktivnější je noha, která je na stejné straně jako ruka zručnější</a:t>
            </a:r>
          </a:p>
          <a:p>
            <a:endParaRPr lang="cs-CZ" sz="2800" dirty="0" smtClean="0"/>
          </a:p>
          <a:p>
            <a:r>
              <a:rPr lang="cs-CZ" sz="2800" dirty="0" smtClean="0"/>
              <a:t>Dominantní je noha švihová nikoli odrazová</a:t>
            </a:r>
          </a:p>
          <a:p>
            <a:endParaRPr lang="cs-CZ" sz="2800" dirty="0" smtClean="0"/>
          </a:p>
          <a:p>
            <a:r>
              <a:rPr lang="cs-CZ" sz="2800" dirty="0" smtClean="0"/>
              <a:t>Testování: rozdíl </a:t>
            </a:r>
            <a:r>
              <a:rPr lang="cs-CZ" sz="2800" dirty="0"/>
              <a:t>s</a:t>
            </a:r>
            <a:r>
              <a:rPr lang="cs-CZ" sz="2800" dirty="0" smtClean="0"/>
              <a:t>koků na jedné noze, odkop míče, vedení míče u nohy…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7078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Lateralita očí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566124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2400" dirty="0"/>
              <a:t>Máme tendenci používat jedno oko více</a:t>
            </a:r>
          </a:p>
          <a:p>
            <a:pPr>
              <a:lnSpc>
                <a:spcPct val="90000"/>
              </a:lnSpc>
            </a:pP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dirty="0"/>
              <a:t>Tato dominance jednoho oka se ustaluje už v dětství</a:t>
            </a:r>
          </a:p>
          <a:p>
            <a:pPr>
              <a:lnSpc>
                <a:spcPct val="90000"/>
              </a:lnSpc>
            </a:pP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dirty="0"/>
              <a:t>Jedno oko řídící, druhé zaměřovací</a:t>
            </a:r>
          </a:p>
          <a:p>
            <a:pPr>
              <a:lnSpc>
                <a:spcPct val="90000"/>
              </a:lnSpc>
            </a:pP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dirty="0"/>
              <a:t>Pravé oko dominuje v 64 % případů, levé 34 %</a:t>
            </a:r>
          </a:p>
          <a:p>
            <a:pPr>
              <a:lnSpc>
                <a:spcPct val="90000"/>
              </a:lnSpc>
            </a:pP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dirty="0"/>
              <a:t>Vztah </a:t>
            </a:r>
            <a:r>
              <a:rPr lang="cs-CZ" altLang="cs-CZ" sz="2400" dirty="0" err="1"/>
              <a:t>rukovosti</a:t>
            </a:r>
            <a:r>
              <a:rPr lang="cs-CZ" altLang="cs-CZ" sz="2400" dirty="0"/>
              <a:t> a </a:t>
            </a:r>
            <a:r>
              <a:rPr lang="cs-CZ" altLang="cs-CZ" sz="2400" dirty="0" err="1"/>
              <a:t>okovosti</a:t>
            </a:r>
            <a:r>
              <a:rPr lang="cs-CZ" altLang="cs-CZ" sz="2400" dirty="0"/>
              <a:t> – vysoká korelace </a:t>
            </a:r>
          </a:p>
          <a:p>
            <a:pPr>
              <a:lnSpc>
                <a:spcPct val="90000"/>
              </a:lnSpc>
            </a:pP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dirty="0"/>
              <a:t>Lateralitu očí většina lidí nevnímá – rozdíl oproti horním a dolním končetinám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808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Lateralita uší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07361"/>
            <a:ext cx="8352928" cy="46459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Teorie, že jedno ucho je vnímavější pro řeč a druhé pro neřečové zvuky.</a:t>
            </a:r>
          </a:p>
          <a:p>
            <a:pPr>
              <a:lnSpc>
                <a:spcPct val="90000"/>
              </a:lnSpc>
            </a:pPr>
            <a:endParaRPr lang="cs-CZ" altLang="cs-CZ" sz="2800" dirty="0"/>
          </a:p>
          <a:p>
            <a:pPr>
              <a:lnSpc>
                <a:spcPct val="90000"/>
              </a:lnSpc>
            </a:pPr>
            <a:r>
              <a:rPr lang="cs-CZ" altLang="cs-CZ" sz="2800" dirty="0"/>
              <a:t>Jistá pravidelnost potvrzena pro praváky (pravé ucho vnímavější pro řeč)</a:t>
            </a:r>
          </a:p>
          <a:p>
            <a:pPr>
              <a:lnSpc>
                <a:spcPct val="90000"/>
              </a:lnSpc>
            </a:pPr>
            <a:endParaRPr lang="cs-CZ" altLang="cs-CZ" sz="2800" dirty="0">
              <a:solidFill>
                <a:srgbClr val="66FF33"/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sz="2800" dirty="0"/>
              <a:t>T</a:t>
            </a:r>
            <a:r>
              <a:rPr lang="cs-CZ" altLang="cs-CZ" sz="2800" dirty="0" smtClean="0"/>
              <a:t>esty typu: </a:t>
            </a:r>
            <a:r>
              <a:rPr lang="cs-CZ" altLang="cs-CZ" sz="2800" dirty="0"/>
              <a:t>Poslouchání rozhovoru přes dveře, natočení jednoho ucha, pokud jsme neslyšeli, co dotyčný říkal aj.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780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Testování motorické laterality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07361"/>
            <a:ext cx="8352928" cy="4357943"/>
          </a:xfrm>
        </p:spPr>
        <p:txBody>
          <a:bodyPr>
            <a:normAutofit fontScale="70000" lnSpcReduction="20000"/>
          </a:bodyPr>
          <a:lstStyle/>
          <a:p>
            <a:r>
              <a:rPr lang="cs-CZ" altLang="cs-CZ" sz="2800" b="1" dirty="0"/>
              <a:t>Metody</a:t>
            </a:r>
            <a:r>
              <a:rPr lang="cs-CZ" altLang="cs-CZ" sz="2800" dirty="0"/>
              <a:t> </a:t>
            </a:r>
          </a:p>
          <a:p>
            <a:pPr marL="0" indent="0">
              <a:buNone/>
            </a:pPr>
            <a:r>
              <a:rPr lang="cs-CZ" altLang="cs-CZ" sz="2800" dirty="0" smtClean="0"/>
              <a:t>dotazníky</a:t>
            </a:r>
            <a:r>
              <a:rPr lang="cs-CZ" altLang="cs-CZ" sz="2800" dirty="0"/>
              <a:t>, pozorování, standardní testy</a:t>
            </a:r>
          </a:p>
          <a:p>
            <a:endParaRPr lang="cs-CZ" altLang="cs-CZ" sz="2800" dirty="0"/>
          </a:p>
          <a:p>
            <a:r>
              <a:rPr lang="cs-CZ" altLang="cs-CZ" sz="2800" b="1" dirty="0"/>
              <a:t>Testy </a:t>
            </a:r>
            <a:endParaRPr lang="cs-CZ" altLang="cs-CZ" sz="2800" b="1" dirty="0" smtClean="0"/>
          </a:p>
          <a:p>
            <a:pPr marL="0" indent="0">
              <a:buNone/>
            </a:pPr>
            <a:r>
              <a:rPr lang="cs-CZ" altLang="cs-CZ" sz="2800" dirty="0" err="1" smtClean="0">
                <a:solidFill>
                  <a:srgbClr val="002060"/>
                </a:solidFill>
              </a:rPr>
              <a:t>Unimanuální</a:t>
            </a:r>
            <a:r>
              <a:rPr lang="cs-CZ" altLang="cs-CZ" sz="2800" dirty="0" smtClean="0">
                <a:solidFill>
                  <a:srgbClr val="002060"/>
                </a:solidFill>
              </a:rPr>
              <a:t> </a:t>
            </a:r>
            <a:r>
              <a:rPr lang="cs-CZ" altLang="cs-CZ" sz="2800" dirty="0" smtClean="0"/>
              <a:t>- </a:t>
            </a:r>
            <a:r>
              <a:rPr lang="cs-CZ" altLang="cs-CZ" sz="2800" dirty="0"/>
              <a:t>činnosti pozorujeme prováděné zvlášť pravou a levou končetinou, sledujeme rozdíly</a:t>
            </a:r>
          </a:p>
          <a:p>
            <a:pPr marL="0" indent="0">
              <a:buNone/>
            </a:pPr>
            <a:endParaRPr lang="cs-CZ" altLang="cs-CZ" sz="2800" dirty="0" smtClean="0"/>
          </a:p>
          <a:p>
            <a:pPr marL="0" indent="0">
              <a:buNone/>
            </a:pPr>
            <a:r>
              <a:rPr lang="cs-CZ" altLang="cs-CZ" sz="2800" dirty="0" err="1" smtClean="0">
                <a:solidFill>
                  <a:srgbClr val="002060"/>
                </a:solidFill>
              </a:rPr>
              <a:t>Bimanuální</a:t>
            </a:r>
            <a:r>
              <a:rPr lang="cs-CZ" altLang="cs-CZ" sz="2800" dirty="0" smtClean="0">
                <a:solidFill>
                  <a:srgbClr val="002060"/>
                </a:solidFill>
              </a:rPr>
              <a:t> </a:t>
            </a:r>
            <a:r>
              <a:rPr lang="cs-CZ" altLang="cs-CZ" sz="2800" dirty="0" smtClean="0"/>
              <a:t>- </a:t>
            </a:r>
            <a:r>
              <a:rPr lang="cs-CZ" altLang="cs-CZ" sz="2800" dirty="0"/>
              <a:t>oběma končetinami – sleduje se podíl té či oné končetiny na </a:t>
            </a:r>
            <a:r>
              <a:rPr lang="cs-CZ" altLang="cs-CZ" sz="2800" dirty="0" smtClean="0"/>
              <a:t>činnosti</a:t>
            </a:r>
          </a:p>
          <a:p>
            <a:pPr marL="0" indent="0">
              <a:buNone/>
            </a:pPr>
            <a:endParaRPr lang="cs-CZ" altLang="cs-CZ" sz="2800" dirty="0"/>
          </a:p>
          <a:p>
            <a:pPr marL="0" indent="0">
              <a:buNone/>
            </a:pPr>
            <a:r>
              <a:rPr lang="cs-CZ" altLang="cs-CZ" sz="2800" dirty="0" smtClean="0">
                <a:solidFill>
                  <a:srgbClr val="002060"/>
                </a:solidFill>
              </a:rPr>
              <a:t>Manuální </a:t>
            </a:r>
            <a:r>
              <a:rPr lang="cs-CZ" altLang="cs-CZ" sz="2800" dirty="0" err="1" smtClean="0">
                <a:solidFill>
                  <a:srgbClr val="002060"/>
                </a:solidFill>
              </a:rPr>
              <a:t>proficience</a:t>
            </a:r>
            <a:r>
              <a:rPr lang="cs-CZ" altLang="cs-CZ" sz="2800" dirty="0" smtClean="0">
                <a:solidFill>
                  <a:srgbClr val="002060"/>
                </a:solidFill>
              </a:rPr>
              <a:t> </a:t>
            </a:r>
            <a:r>
              <a:rPr lang="cs-CZ" altLang="cs-CZ" sz="2800" dirty="0" smtClean="0"/>
              <a:t>- </a:t>
            </a:r>
            <a:r>
              <a:rPr lang="cs-CZ" altLang="cs-CZ" sz="2800" dirty="0"/>
              <a:t>rozdíl ve výkonu činnosti, která je stejná pro obě končetiny</a:t>
            </a:r>
            <a:endParaRPr lang="cs-CZ" altLang="cs-CZ" sz="2800" dirty="0" smtClean="0"/>
          </a:p>
          <a:p>
            <a:pPr marL="0" indent="0">
              <a:buNone/>
            </a:pP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936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Důležitost laterality ve sportu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3"/>
            <a:ext cx="8568952" cy="4896544"/>
          </a:xfrm>
        </p:spPr>
        <p:txBody>
          <a:bodyPr>
            <a:normAutofit/>
          </a:bodyPr>
          <a:lstStyle/>
          <a:p>
            <a:r>
              <a:rPr lang="cs-CZ" sz="2400" dirty="0"/>
              <a:t>Protože se motorické nervové dráhy kříží, praváci mají z hlediska motoriky lépe vybavenou levou mozkovou hemisféru a naopak</a:t>
            </a:r>
            <a:r>
              <a:rPr lang="cs-CZ" sz="2400" dirty="0" smtClean="0"/>
              <a:t>.</a:t>
            </a:r>
          </a:p>
          <a:p>
            <a:endParaRPr lang="cs-CZ" sz="2400" dirty="0" smtClean="0"/>
          </a:p>
          <a:p>
            <a:r>
              <a:rPr lang="cs-CZ" sz="2400" dirty="0"/>
              <a:t>U dolních končetin je tendence k </a:t>
            </a:r>
            <a:r>
              <a:rPr lang="cs-CZ" sz="2400" dirty="0" err="1"/>
              <a:t>dextrii</a:t>
            </a:r>
            <a:r>
              <a:rPr lang="cs-CZ" sz="2400" dirty="0"/>
              <a:t> či </a:t>
            </a:r>
            <a:r>
              <a:rPr lang="cs-CZ" sz="2400" dirty="0" err="1"/>
              <a:t>sinistri</a:t>
            </a:r>
            <a:r>
              <a:rPr lang="cs-CZ" sz="2400" dirty="0"/>
              <a:t> mnohem méně patrná. Důvodem je horší kvalita jemné motoriky dolních končetin.</a:t>
            </a:r>
          </a:p>
        </p:txBody>
      </p:sp>
    </p:spTree>
    <p:extLst>
      <p:ext uri="{BB962C8B-B14F-4D97-AF65-F5344CB8AC3E}">
        <p14:creationId xmlns:p14="http://schemas.microsoft.com/office/powerpoint/2010/main" val="392906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924475"/>
          </a:xfrm>
        </p:spPr>
        <p:txBody>
          <a:bodyPr/>
          <a:lstStyle/>
          <a:p>
            <a:pPr algn="ctr"/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Proč je znalost lateralita z hlediska sportu tak důležitá?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518" y="1700808"/>
            <a:ext cx="8676964" cy="5050639"/>
          </a:xfrm>
        </p:spPr>
        <p:txBody>
          <a:bodyPr>
            <a:noAutofit/>
          </a:bodyPr>
          <a:lstStyle/>
          <a:p>
            <a:r>
              <a:rPr lang="cs-CZ" sz="2400" dirty="0"/>
              <a:t>Dominantní strana má kvalitnější motorické </a:t>
            </a:r>
            <a:r>
              <a:rPr lang="cs-CZ" sz="2400" dirty="0" smtClean="0"/>
              <a:t>dráhy</a:t>
            </a:r>
          </a:p>
          <a:p>
            <a:endParaRPr lang="cs-CZ" sz="1200" dirty="0" smtClean="0"/>
          </a:p>
          <a:p>
            <a:r>
              <a:rPr lang="cs-CZ" sz="2400" dirty="0"/>
              <a:t>proto veškeré nové cviky, kdy nepracují obě končetiny současně, je mnohem výhodnější nacvičovat na dominantní </a:t>
            </a:r>
            <a:r>
              <a:rPr lang="cs-CZ" sz="2400" dirty="0" smtClean="0"/>
              <a:t>končetinu, </a:t>
            </a:r>
            <a:r>
              <a:rPr lang="cs-CZ" sz="2400" dirty="0"/>
              <a:t>protože se tímto vytváří rychleji a zejména kvalitněji paměťové </a:t>
            </a:r>
            <a:r>
              <a:rPr lang="cs-CZ" sz="2400" dirty="0" smtClean="0"/>
              <a:t>stopy</a:t>
            </a:r>
          </a:p>
          <a:p>
            <a:endParaRPr lang="cs-CZ" sz="1200" dirty="0" smtClean="0"/>
          </a:p>
          <a:p>
            <a:r>
              <a:rPr lang="cs-CZ" sz="2400" dirty="0"/>
              <a:t>Jejich rychlé vytvoření má zásadní význam pro kvalitní provedení cviku – neboli techniku</a:t>
            </a:r>
            <a:r>
              <a:rPr lang="cs-CZ" sz="2400" dirty="0" smtClean="0"/>
              <a:t>.</a:t>
            </a:r>
          </a:p>
          <a:p>
            <a:endParaRPr lang="cs-CZ" sz="1200" dirty="0" smtClean="0"/>
          </a:p>
          <a:p>
            <a:r>
              <a:rPr lang="cs-CZ" sz="2400" dirty="0" smtClean="0"/>
              <a:t>Ale je dobré procvičovat i nedominantní stranu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31880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332656"/>
            <a:ext cx="8712968" cy="619268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3600" b="1" dirty="0"/>
              <a:t>Testování horních </a:t>
            </a:r>
            <a:r>
              <a:rPr lang="cs-CZ" sz="3600" b="1" dirty="0" smtClean="0"/>
              <a:t>končetin</a:t>
            </a:r>
          </a:p>
          <a:p>
            <a:pPr marL="0" indent="0">
              <a:buNone/>
            </a:pPr>
            <a:endParaRPr lang="cs-CZ" sz="3200" b="1" dirty="0"/>
          </a:p>
          <a:p>
            <a:r>
              <a:rPr lang="cs-CZ" sz="2400" dirty="0"/>
              <a:t>I když se testovaný jeví jako pravák, je dobré to otestovat, protože dříve se leváci přeučovali</a:t>
            </a:r>
            <a:r>
              <a:rPr lang="cs-CZ" sz="2400" dirty="0" smtClean="0"/>
              <a:t>!</a:t>
            </a:r>
          </a:p>
          <a:p>
            <a:endParaRPr lang="cs-CZ" sz="2400" dirty="0"/>
          </a:p>
          <a:p>
            <a:r>
              <a:rPr lang="cs-CZ" sz="2400" dirty="0"/>
              <a:t>Testovaného necháme tleskat. 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/>
              <a:t>Testovaného necháme zaklesnout prsty do sebe. 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/>
              <a:t>Testovaného necháme zaklesnout ruce na prsou. 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/>
              <a:t>Testovaného necháme držet tyč nebo hůl jako hokejku.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5103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332656"/>
            <a:ext cx="8928992" cy="61926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b="1" dirty="0"/>
              <a:t>Testování dolních </a:t>
            </a:r>
            <a:r>
              <a:rPr lang="cs-CZ" sz="3600" b="1" dirty="0" smtClean="0"/>
              <a:t>končetin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2400" dirty="0"/>
              <a:t>Testovaného necháme vyskočit a ve výskoku otočit čelem vzad. 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/>
              <a:t>Testovaného necháme vyťukat rytmus do podlahy. 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/>
              <a:t>Testovaného necháme kopnout přesně do určitého bodu. 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/>
              <a:t>Testovaného necháme v sedě přehodit nohu přes nohu.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90108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9275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Jednotlivé sporty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9700" y="881336"/>
            <a:ext cx="8352928" cy="5976664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Moderní volejbal – výhoda, aby hráč tzv. </a:t>
            </a:r>
            <a:r>
              <a:rPr lang="cs-CZ" sz="2400" dirty="0" err="1" smtClean="0"/>
              <a:t>univezál</a:t>
            </a:r>
            <a:r>
              <a:rPr lang="cs-CZ" sz="2400" dirty="0" smtClean="0"/>
              <a:t> byl levák, může rozhodovat o výsledcích zápasu</a:t>
            </a:r>
            <a:r>
              <a:rPr lang="cs-CZ" sz="2400" dirty="0" smtClean="0"/>
              <a:t>.</a:t>
            </a:r>
          </a:p>
          <a:p>
            <a:endParaRPr lang="cs-CZ" sz="2400" dirty="0" smtClean="0"/>
          </a:p>
          <a:p>
            <a:r>
              <a:rPr lang="cs-CZ" sz="2400" dirty="0" smtClean="0"/>
              <a:t>Význam střelců leváků </a:t>
            </a:r>
            <a:r>
              <a:rPr lang="cs-CZ" sz="2400" dirty="0"/>
              <a:t>ve fotbale (Ferenc </a:t>
            </a:r>
            <a:r>
              <a:rPr lang="cs-CZ" sz="2400" dirty="0" err="1"/>
              <a:t>Puskás</a:t>
            </a:r>
            <a:r>
              <a:rPr lang="cs-CZ" sz="2400" dirty="0"/>
              <a:t>, Oleg </a:t>
            </a:r>
            <a:r>
              <a:rPr lang="cs-CZ" sz="2400" dirty="0" err="1"/>
              <a:t>Blochin</a:t>
            </a:r>
            <a:r>
              <a:rPr lang="cs-CZ" sz="2400" dirty="0"/>
              <a:t>, Diego Maradona, </a:t>
            </a:r>
            <a:r>
              <a:rPr lang="cs-CZ" sz="2400" dirty="0" err="1" smtClean="0"/>
              <a:t>Rivaldo</a:t>
            </a:r>
            <a:r>
              <a:rPr lang="cs-CZ" sz="2400" dirty="0" smtClean="0"/>
              <a:t>) dokáží překvapit soupeře</a:t>
            </a:r>
            <a:r>
              <a:rPr lang="cs-CZ" sz="2400" dirty="0" smtClean="0"/>
              <a:t>.</a:t>
            </a:r>
          </a:p>
          <a:p>
            <a:endParaRPr lang="cs-CZ" sz="2400" dirty="0" smtClean="0"/>
          </a:p>
          <a:p>
            <a:r>
              <a:rPr lang="cs-CZ" sz="2400" dirty="0" smtClean="0"/>
              <a:t>Basketbal –</a:t>
            </a:r>
            <a:r>
              <a:rPr lang="cs-CZ" sz="2400" dirty="0" smtClean="0"/>
              <a:t>II-</a:t>
            </a:r>
          </a:p>
          <a:p>
            <a:endParaRPr lang="cs-CZ" sz="2400" dirty="0" smtClean="0"/>
          </a:p>
          <a:p>
            <a:r>
              <a:rPr lang="cs-CZ" sz="2400" dirty="0" smtClean="0"/>
              <a:t>Baseball – levoruký nadhazovač bývá </a:t>
            </a:r>
            <a:r>
              <a:rPr lang="cs-CZ" sz="2400" dirty="0" smtClean="0"/>
              <a:t>postrachem</a:t>
            </a:r>
          </a:p>
          <a:p>
            <a:endParaRPr lang="cs-CZ" sz="2400" dirty="0" smtClean="0"/>
          </a:p>
          <a:p>
            <a:r>
              <a:rPr lang="cs-CZ" sz="2400" dirty="0" smtClean="0"/>
              <a:t>Největší výhodu mají leváci v kontaktních sportech – vyšší úspěšnost u levorukých boxerů, převaha vítězů levorukých šermířů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440476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Úspěšní levorucí sportovci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71800" y="1268760"/>
            <a:ext cx="5362755" cy="50405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M.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Navrátilová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cs-C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cs-CZ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Barthez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cs-C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cs-CZ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Kasparov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cs-C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Pelé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cs-C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cs-CZ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Platini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cs-C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Tyson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0" indent="0">
              <a:buNone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R. Nadal, </a:t>
            </a:r>
            <a:endParaRPr lang="cs-C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cs-CZ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Rossi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0" indent="0">
              <a:buNone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 Čech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0" indent="0">
              <a:buNone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M.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Selešová</a:t>
            </a:r>
          </a:p>
          <a:p>
            <a:pPr marL="0" indent="0">
              <a:buNone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mnoho </a:t>
            </a:r>
            <a:r>
              <a:rPr lang="cs-CZ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ďalších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2207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je lateralita?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758" y="1772816"/>
            <a:ext cx="8892480" cy="4051437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/>
              <a:t>P</a:t>
            </a:r>
            <a:r>
              <a:rPr lang="cs-CZ" sz="2800" dirty="0" smtClean="0"/>
              <a:t>řednostní </a:t>
            </a:r>
            <a:r>
              <a:rPr lang="cs-CZ" sz="2800" dirty="0"/>
              <a:t>užívání jednoho </a:t>
            </a:r>
            <a:r>
              <a:rPr lang="cs-CZ" sz="2800" dirty="0" smtClean="0"/>
              <a:t>z párových</a:t>
            </a:r>
            <a:r>
              <a:rPr lang="cs-CZ" sz="2800" dirty="0"/>
              <a:t> 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orgánů</a:t>
            </a:r>
            <a:r>
              <a:rPr lang="cs-CZ" sz="2800" dirty="0"/>
              <a:t> </a:t>
            </a:r>
            <a:r>
              <a:rPr lang="cs-CZ" sz="2800" b="1" dirty="0"/>
              <a:t>pohybového</a:t>
            </a:r>
            <a:r>
              <a:rPr lang="cs-CZ" sz="2800" dirty="0"/>
              <a:t> nebo </a:t>
            </a:r>
            <a:r>
              <a:rPr lang="cs-CZ" sz="2800" b="1" dirty="0"/>
              <a:t>smyslového</a:t>
            </a:r>
            <a:r>
              <a:rPr lang="cs-CZ" sz="2800" dirty="0"/>
              <a:t> </a:t>
            </a:r>
            <a:r>
              <a:rPr lang="cs-CZ" sz="2800" dirty="0" smtClean="0"/>
              <a:t>ústrojí.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Z latinského </a:t>
            </a:r>
            <a:r>
              <a:rPr lang="cs-CZ" sz="2800" i="1" dirty="0" smtClean="0"/>
              <a:t>lotus</a:t>
            </a:r>
            <a:r>
              <a:rPr lang="cs-CZ" sz="2800" dirty="0" smtClean="0"/>
              <a:t> = strana, bok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92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Lateralita -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 specifikace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07361"/>
            <a:ext cx="8640960" cy="4645975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Arial"/>
              </a:rPr>
              <a:t>Lateralitou také </a:t>
            </a:r>
            <a:r>
              <a:rPr lang="cs-CZ" sz="2800" dirty="0">
                <a:latin typeface="Arial"/>
              </a:rPr>
              <a:t>rozumíme nerovnoměrné využívání párových hybných (ruka, noha) a senzorických (oko, ucho) orgánů. </a:t>
            </a:r>
            <a:endParaRPr lang="cs-CZ" sz="2800" dirty="0" smtClean="0">
              <a:latin typeface="Arial"/>
            </a:endParaRPr>
          </a:p>
          <a:p>
            <a:endParaRPr lang="cs-CZ" sz="2800" dirty="0" smtClean="0">
              <a:latin typeface="Arial"/>
            </a:endParaRPr>
          </a:p>
          <a:p>
            <a:r>
              <a:rPr lang="cs-CZ" sz="2800" dirty="0" smtClean="0">
                <a:latin typeface="Arial"/>
              </a:rPr>
              <a:t>Lateralita </a:t>
            </a:r>
            <a:r>
              <a:rPr lang="cs-CZ" sz="2800" dirty="0">
                <a:latin typeface="Arial"/>
              </a:rPr>
              <a:t>je odrazem dominance mozkových center. </a:t>
            </a:r>
            <a:endParaRPr lang="cs-CZ" sz="2800" dirty="0" smtClean="0">
              <a:latin typeface="Arial"/>
            </a:endParaRPr>
          </a:p>
          <a:p>
            <a:endParaRPr lang="cs-CZ" sz="2800" dirty="0" smtClean="0">
              <a:latin typeface="Arial"/>
            </a:endParaRPr>
          </a:p>
          <a:p>
            <a:r>
              <a:rPr lang="cs-CZ" sz="2800" dirty="0" smtClean="0">
                <a:latin typeface="Arial"/>
              </a:rPr>
              <a:t>Nejznámější </a:t>
            </a:r>
            <a:r>
              <a:rPr lang="cs-CZ" sz="2800" dirty="0">
                <a:latin typeface="Arial"/>
              </a:rPr>
              <a:t>projevy laterality jsou praváctví a </a:t>
            </a:r>
            <a:r>
              <a:rPr lang="cs-CZ" sz="2800" dirty="0" smtClean="0">
                <a:latin typeface="Arial"/>
              </a:rPr>
              <a:t>leváctví (dědičné).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9905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412776"/>
            <a:ext cx="7125112" cy="4051437"/>
          </a:xfrm>
        </p:spPr>
        <p:txBody>
          <a:bodyPr>
            <a:normAutofit lnSpcReduction="10000"/>
          </a:bodyPr>
          <a:lstStyle/>
          <a:p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Pravorukost</a:t>
            </a:r>
            <a:r>
              <a:rPr lang="cs-CZ" sz="3200" dirty="0" smtClean="0"/>
              <a:t> </a:t>
            </a:r>
            <a:r>
              <a:rPr lang="cs-CZ" sz="3200" dirty="0"/>
              <a:t>= </a:t>
            </a:r>
            <a:r>
              <a:rPr lang="cs-CZ" sz="3200" i="1" dirty="0" err="1" smtClean="0"/>
              <a:t>dextrie</a:t>
            </a:r>
            <a:r>
              <a:rPr lang="cs-CZ" sz="3200" i="1" dirty="0" smtClean="0"/>
              <a:t> dominantní levá hemisféra</a:t>
            </a:r>
          </a:p>
          <a:p>
            <a:endParaRPr lang="cs-CZ" sz="3200" dirty="0" smtClean="0"/>
          </a:p>
          <a:p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Levorukost</a:t>
            </a:r>
            <a:r>
              <a:rPr lang="cs-CZ" sz="3200" dirty="0" smtClean="0"/>
              <a:t> </a:t>
            </a:r>
            <a:r>
              <a:rPr lang="cs-CZ" sz="3200" dirty="0"/>
              <a:t>= </a:t>
            </a:r>
            <a:r>
              <a:rPr lang="cs-CZ" sz="3200" i="1" dirty="0" err="1" smtClean="0"/>
              <a:t>sinistrie</a:t>
            </a:r>
            <a:r>
              <a:rPr lang="cs-CZ" sz="3200" i="1" dirty="0"/>
              <a:t> </a:t>
            </a:r>
            <a:r>
              <a:rPr lang="cs-CZ" sz="3200" i="1" dirty="0" smtClean="0"/>
              <a:t>dominantní pravá hemisféra</a:t>
            </a:r>
          </a:p>
          <a:p>
            <a:endParaRPr lang="cs-CZ" sz="3200" dirty="0" smtClean="0"/>
          </a:p>
          <a:p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Nevyhraněnost</a:t>
            </a:r>
            <a:r>
              <a:rPr lang="cs-CZ" sz="3200" dirty="0" smtClean="0"/>
              <a:t> = </a:t>
            </a:r>
            <a:r>
              <a:rPr lang="cs-CZ" sz="3200" i="1" dirty="0" smtClean="0"/>
              <a:t>ambidextrie</a:t>
            </a:r>
            <a:endParaRPr lang="cs-CZ" sz="3200" i="1" dirty="0"/>
          </a:p>
        </p:txBody>
      </p:sp>
    </p:spTree>
    <p:extLst>
      <p:ext uri="{BB962C8B-B14F-4D97-AF65-F5344CB8AC3E}">
        <p14:creationId xmlns:p14="http://schemas.microsoft.com/office/powerpoint/2010/main" val="2821793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Kde se vyskytuje lateralita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07361"/>
            <a:ext cx="8640960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Všechny párové </a:t>
            </a:r>
            <a:r>
              <a:rPr lang="cs-CZ" sz="2800" dirty="0" smtClean="0"/>
              <a:t>orgány</a:t>
            </a:r>
            <a:r>
              <a:rPr lang="cs-CZ" sz="2800" dirty="0"/>
              <a:t>:</a:t>
            </a:r>
            <a:endParaRPr lang="cs-CZ" sz="2800" dirty="0" smtClean="0"/>
          </a:p>
          <a:p>
            <a:r>
              <a:rPr lang="cs-CZ" sz="2800" dirty="0" smtClean="0"/>
              <a:t>motorické</a:t>
            </a:r>
            <a:r>
              <a:rPr lang="cs-CZ" sz="2800" dirty="0"/>
              <a:t>, </a:t>
            </a:r>
            <a:endParaRPr lang="cs-CZ" sz="2800" dirty="0" smtClean="0"/>
          </a:p>
          <a:p>
            <a:r>
              <a:rPr lang="cs-CZ" sz="2800" dirty="0" smtClean="0"/>
              <a:t>senzorické</a:t>
            </a:r>
            <a:r>
              <a:rPr lang="cs-CZ" sz="2800" dirty="0"/>
              <a:t>, </a:t>
            </a:r>
            <a:endParaRPr lang="cs-CZ" sz="2800" dirty="0" smtClean="0"/>
          </a:p>
          <a:p>
            <a:r>
              <a:rPr lang="cs-CZ" sz="2800" dirty="0" smtClean="0"/>
              <a:t>orgány </a:t>
            </a:r>
            <a:r>
              <a:rPr lang="cs-CZ" sz="2800" dirty="0"/>
              <a:t>s vnitřní </a:t>
            </a:r>
            <a:r>
              <a:rPr lang="cs-CZ" sz="2800" dirty="0" smtClean="0"/>
              <a:t>sekrecí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9184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Vývoj laterality u jedince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81336"/>
            <a:ext cx="9123207" cy="5976664"/>
          </a:xfrm>
        </p:spPr>
        <p:txBody>
          <a:bodyPr>
            <a:normAutofit/>
          </a:bodyPr>
          <a:lstStyle/>
          <a:p>
            <a:r>
              <a:rPr lang="cs-CZ" sz="2400" dirty="0"/>
              <a:t>V ontogenetickém vývoji jsou patrné první známky budoucího vývoje laterality z 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tonicko-šíjového reflexu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400" dirty="0" smtClean="0"/>
              <a:t>V</a:t>
            </a:r>
            <a:r>
              <a:rPr lang="cs-CZ" sz="2400" dirty="0"/>
              <a:t> aktivních projevech je patrné u většiny dětí kolem 4.měsíce symetrické užívání obou rukou  a kolem 7. měsíce posun k asymetrickému, </a:t>
            </a:r>
            <a:r>
              <a:rPr lang="cs-CZ" sz="2400" dirty="0" err="1"/>
              <a:t>lateralizovanému</a:t>
            </a:r>
            <a:r>
              <a:rPr lang="cs-CZ" sz="2400" dirty="0"/>
              <a:t> výkonu (souvislost s dozráváním nervových drah). </a:t>
            </a:r>
            <a:endParaRPr lang="cs-CZ" sz="2400" dirty="0" smtClean="0"/>
          </a:p>
          <a:p>
            <a:r>
              <a:rPr lang="cs-CZ" sz="2400" dirty="0" smtClean="0"/>
              <a:t>Následně </a:t>
            </a:r>
            <a:r>
              <a:rPr lang="cs-CZ" sz="2400" dirty="0"/>
              <a:t>vývoj dlouho kolísá mezi symetrií a asymetrií. </a:t>
            </a:r>
            <a:endParaRPr lang="cs-CZ" sz="2400" dirty="0" smtClean="0"/>
          </a:p>
          <a:p>
            <a:r>
              <a:rPr lang="cs-CZ" sz="2400" dirty="0" smtClean="0"/>
              <a:t>K</a:t>
            </a:r>
            <a:r>
              <a:rPr lang="cs-CZ" sz="2400" dirty="0"/>
              <a:t> postupné, </a:t>
            </a:r>
            <a:r>
              <a:rPr lang="cs-CZ" sz="2400" dirty="0" err="1"/>
              <a:t>diagnostikovatelné</a:t>
            </a:r>
            <a:r>
              <a:rPr lang="cs-CZ" sz="2400" dirty="0"/>
              <a:t> stabilizaci laterality dochází až po 4.roce života. </a:t>
            </a:r>
            <a:endParaRPr lang="cs-CZ" sz="2400" dirty="0" smtClean="0"/>
          </a:p>
          <a:p>
            <a:r>
              <a:rPr lang="cs-CZ" sz="2400" dirty="0" smtClean="0"/>
              <a:t>Pokud </a:t>
            </a:r>
            <a:r>
              <a:rPr lang="cs-CZ" sz="2400" dirty="0"/>
              <a:t>není lateralita ruky jasná před 6.rokem, mělo by být dítě vyšetřeno v pedagogicko-psychologické poradně.</a:t>
            </a:r>
          </a:p>
        </p:txBody>
      </p:sp>
    </p:spTree>
    <p:extLst>
      <p:ext uri="{BB962C8B-B14F-4D97-AF65-F5344CB8AC3E}">
        <p14:creationId xmlns:p14="http://schemas.microsoft.com/office/powerpoint/2010/main" val="189779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Druhy laterality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424936" cy="5184576"/>
          </a:xfrm>
        </p:spPr>
        <p:txBody>
          <a:bodyPr>
            <a:normAutofit lnSpcReduction="10000"/>
          </a:bodyPr>
          <a:lstStyle/>
          <a:p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Tvarová</a:t>
            </a:r>
            <a:r>
              <a:rPr lang="cs-CZ" sz="2800" dirty="0" smtClean="0"/>
              <a:t> – kvantitativní nesouměrnost (délka končetiny)</a:t>
            </a:r>
          </a:p>
          <a:p>
            <a:endParaRPr lang="cs-CZ" sz="2800" dirty="0" smtClean="0"/>
          </a:p>
          <a:p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Funkční</a:t>
            </a:r>
            <a:r>
              <a:rPr lang="cs-CZ" sz="2800" dirty="0" smtClean="0"/>
              <a:t> – kvalitativní nesouměrnosti (rozdíl ve výkonu </a:t>
            </a:r>
            <a:r>
              <a:rPr lang="cs-CZ" sz="2800" dirty="0" smtClean="0"/>
              <a:t>končetiny)</a:t>
            </a:r>
            <a:endParaRPr lang="cs-CZ" sz="2800" dirty="0" smtClean="0"/>
          </a:p>
          <a:p>
            <a:endParaRPr lang="cs-CZ" sz="2800" dirty="0"/>
          </a:p>
          <a:p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Souhlasná</a:t>
            </a:r>
            <a:r>
              <a:rPr lang="cs-CZ" sz="2800" dirty="0" smtClean="0"/>
              <a:t> (75%) – dominantní ruka a noha jsou stejné</a:t>
            </a:r>
          </a:p>
          <a:p>
            <a:endParaRPr lang="cs-CZ" sz="2800" dirty="0" smtClean="0"/>
          </a:p>
          <a:p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Zkřížená</a:t>
            </a:r>
            <a:r>
              <a:rPr lang="cs-CZ" sz="2800" dirty="0" smtClean="0"/>
              <a:t> (25%) – neshodná dominance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7882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Motorická lateralita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23728" y="1268760"/>
            <a:ext cx="6696744" cy="5400600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err="1" smtClean="0"/>
              <a:t>Rukovovost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err="1" smtClean="0"/>
              <a:t>Nohovost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err="1"/>
              <a:t>U</a:t>
            </a:r>
            <a:r>
              <a:rPr lang="cs-CZ" sz="2800" dirty="0" err="1" smtClean="0"/>
              <a:t>chovost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err="1" smtClean="0"/>
              <a:t>Okovost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Točivost</a:t>
            </a:r>
          </a:p>
          <a:p>
            <a:endParaRPr lang="cs-CZ" sz="2800" dirty="0" smtClean="0"/>
          </a:p>
          <a:p>
            <a:r>
              <a:rPr lang="cs-CZ" sz="2800" dirty="0" err="1" smtClean="0"/>
              <a:t>Zatáčivost</a:t>
            </a:r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302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Lateralita rukou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07361"/>
            <a:ext cx="8280920" cy="4789991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Význam při manipulaci s předměty</a:t>
            </a:r>
          </a:p>
          <a:p>
            <a:r>
              <a:rPr lang="cs-CZ" sz="2800" dirty="0" smtClean="0"/>
              <a:t>U nevyhraněných platí, že obě ruce jsou spíše méně šikovné (ale lépe </a:t>
            </a:r>
            <a:r>
              <a:rPr lang="cs-CZ" sz="2800" dirty="0" err="1" smtClean="0"/>
              <a:t>trénovatelné</a:t>
            </a:r>
            <a:r>
              <a:rPr lang="cs-CZ" sz="2800" dirty="0" smtClean="0"/>
              <a:t>)</a:t>
            </a:r>
          </a:p>
          <a:p>
            <a:endParaRPr lang="cs-CZ" sz="2800" dirty="0" smtClean="0"/>
          </a:p>
          <a:p>
            <a:r>
              <a:rPr lang="cs-CZ" sz="2800" dirty="0" smtClean="0"/>
              <a:t>Rozložení v populaci je spojité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Testy: </a:t>
            </a:r>
            <a:r>
              <a:rPr lang="cs-CZ" sz="2800" dirty="0" err="1" smtClean="0"/>
              <a:t>Vem</a:t>
            </a:r>
            <a:r>
              <a:rPr lang="cs-CZ" sz="2800" dirty="0" smtClean="0"/>
              <a:t> si zvoneček, Vezmi si kostičku, Házení míčku, Míchání vařečkou, stavění komínků z kostiček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250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Léto</Template>
  <TotalTime>163</TotalTime>
  <Words>684</Words>
  <Application>Microsoft Office PowerPoint</Application>
  <PresentationFormat>Předvádění na obrazovce (4:3)</PresentationFormat>
  <Paragraphs>150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Calibri</vt:lpstr>
      <vt:lpstr>Courier New</vt:lpstr>
      <vt:lpstr>Trebuchet MS</vt:lpstr>
      <vt:lpstr>Verdana</vt:lpstr>
      <vt:lpstr>Wingdings 2</vt:lpstr>
      <vt:lpstr>Summer</vt:lpstr>
      <vt:lpstr>LATERALITA</vt:lpstr>
      <vt:lpstr>Co je lateralita?</vt:lpstr>
      <vt:lpstr>Lateralita - další specifikace</vt:lpstr>
      <vt:lpstr>Prezentace aplikace PowerPoint</vt:lpstr>
      <vt:lpstr>Kde se vyskytuje lateralita</vt:lpstr>
      <vt:lpstr>Vývoj laterality u jedince</vt:lpstr>
      <vt:lpstr>Druhy laterality</vt:lpstr>
      <vt:lpstr>Motorická lateralita</vt:lpstr>
      <vt:lpstr>Lateralita rukou</vt:lpstr>
      <vt:lpstr>Lateralita dolních končetin</vt:lpstr>
      <vt:lpstr>Lateralita očí</vt:lpstr>
      <vt:lpstr>Lateralita uší</vt:lpstr>
      <vt:lpstr>Testování motorické laterality</vt:lpstr>
      <vt:lpstr>Důležitost laterality ve sportu</vt:lpstr>
      <vt:lpstr>Proč je znalost lateralita z hlediska sportu tak důležitá?</vt:lpstr>
      <vt:lpstr>Prezentace aplikace PowerPoint</vt:lpstr>
      <vt:lpstr>Prezentace aplikace PowerPoint</vt:lpstr>
      <vt:lpstr>Jednotlivé sporty</vt:lpstr>
      <vt:lpstr>Úspěšní levorucí sportovci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LATERALITA</dc:title>
  <dc:creator>fujitsu</dc:creator>
  <cp:lastModifiedBy>Veronika Kavková</cp:lastModifiedBy>
  <cp:revision>23</cp:revision>
  <dcterms:created xsi:type="dcterms:W3CDTF">2014-10-07T14:24:52Z</dcterms:created>
  <dcterms:modified xsi:type="dcterms:W3CDTF">2014-10-08T13:24:08Z</dcterms:modified>
</cp:coreProperties>
</file>