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3" r:id="rId4"/>
    <p:sldId id="264" r:id="rId5"/>
    <p:sldId id="258" r:id="rId6"/>
    <p:sldId id="265" r:id="rId7"/>
    <p:sldId id="260" r:id="rId8"/>
    <p:sldId id="261" r:id="rId9"/>
    <p:sldId id="266" r:id="rId10"/>
    <p:sldId id="25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40554-F4E0-4BBB-AFB5-D78A0217F68C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2B1D-1367-444A-A124-0FCECE20A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5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radost, překvapení, strach, smutek, hněv, znechucení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82B1D-1367-444A-A124-0FCECE20A6B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53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19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1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0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37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1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7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1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01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7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34A6-BB9C-4993-90BC-8028BD7DB213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44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testyzdarma.cz/mate-sklony-k-depresi/" TargetMode="External"/><Relationship Id="rId2" Type="http://schemas.openxmlformats.org/officeDocument/2006/relationships/hyperlink" Target="http://www.psychiart.cz/beckuv-inventar-uzkost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sychology-tools.com/buss-perry-aggression-questionnai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_o54aNGLvo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7671" y="1628800"/>
            <a:ext cx="7772400" cy="14700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Emoce a psychické stavy ve sportu</a:t>
            </a:r>
            <a:br>
              <a:rPr lang="cs-CZ" dirty="0" smtClean="0"/>
            </a:br>
            <a:r>
              <a:rPr lang="cs-CZ" dirty="0" smtClean="0"/>
              <a:t>seminář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 bwMode="auto">
          <a:xfrm>
            <a:off x="5076056" y="4005064"/>
            <a:ext cx="339219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/>
        </p:blipFill>
        <p:spPr bwMode="auto">
          <a:xfrm>
            <a:off x="827584" y="3979876"/>
            <a:ext cx="34584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primárních emocí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179512" y="2564904"/>
            <a:ext cx="8832421" cy="21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Agresivita je často pojímána jako zlost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Sportovní hry – časté projevy agresivity – nenápadná „likvidace“ protihráčů – sekundární agresivita (naučená</a:t>
            </a:r>
            <a:r>
              <a:rPr lang="cs-CZ" altLang="cs-CZ" dirty="0" smtClean="0"/>
              <a:t>)</a:t>
            </a:r>
          </a:p>
          <a:p>
            <a:pPr eaLnBrk="1" hangingPunct="1"/>
            <a:endParaRPr lang="cs-CZ" altLang="cs-CZ" sz="900" dirty="0" smtClean="0"/>
          </a:p>
          <a:p>
            <a:pPr eaLnBrk="1" hangingPunct="1"/>
            <a:r>
              <a:rPr lang="cs-CZ" altLang="cs-CZ" dirty="0" smtClean="0"/>
              <a:t>Prohrávající družstva jsou </a:t>
            </a:r>
            <a:r>
              <a:rPr lang="cs-CZ" altLang="cs-CZ" dirty="0" smtClean="0"/>
              <a:t>agresivnější</a:t>
            </a:r>
          </a:p>
          <a:p>
            <a:pPr eaLnBrk="1" hangingPunct="1"/>
            <a:endParaRPr lang="cs-CZ" altLang="cs-CZ" sz="900" dirty="0" smtClean="0"/>
          </a:p>
          <a:p>
            <a:pPr eaLnBrk="1" hangingPunct="1"/>
            <a:r>
              <a:rPr lang="cs-CZ" altLang="cs-CZ" dirty="0" smtClean="0"/>
              <a:t>Hostující družstva jsou </a:t>
            </a:r>
            <a:r>
              <a:rPr lang="cs-CZ" altLang="cs-CZ" dirty="0" smtClean="0"/>
              <a:t>agresivnější</a:t>
            </a:r>
          </a:p>
          <a:p>
            <a:pPr eaLnBrk="1" hangingPunct="1"/>
            <a:endParaRPr lang="cs-CZ" altLang="cs-CZ" sz="900" dirty="0" smtClean="0"/>
          </a:p>
          <a:p>
            <a:pPr eaLnBrk="1" hangingPunct="1"/>
            <a:r>
              <a:rPr lang="cs-CZ" altLang="cs-CZ" dirty="0" smtClean="0"/>
              <a:t>Agresivita vzrůstá při vyrovnaném </a:t>
            </a:r>
            <a:r>
              <a:rPr lang="cs-CZ" altLang="cs-CZ" dirty="0" smtClean="0"/>
              <a:t>skóre</a:t>
            </a:r>
          </a:p>
          <a:p>
            <a:pPr eaLnBrk="1" hangingPunct="1"/>
            <a:endParaRPr lang="cs-CZ" altLang="cs-CZ" sz="900" dirty="0" smtClean="0"/>
          </a:p>
          <a:p>
            <a:pPr eaLnBrk="1" hangingPunct="1"/>
            <a:r>
              <a:rPr lang="cs-CZ" altLang="cs-CZ" dirty="0" smtClean="0"/>
              <a:t>Agresivita vzrůstá s úrovní soutěží</a:t>
            </a:r>
          </a:p>
        </p:txBody>
      </p:sp>
    </p:spTree>
    <p:extLst>
      <p:ext uri="{BB962C8B-B14F-4D97-AF65-F5344CB8AC3E}">
        <p14:creationId xmlns:p14="http://schemas.microsoft.com/office/powerpoint/2010/main" val="65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/>
              <a:t>Psychické selhání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7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Prvotní psychické selhání </a:t>
            </a:r>
          </a:p>
          <a:p>
            <a:r>
              <a:rPr lang="cs-CZ" sz="7400" dirty="0" smtClean="0"/>
              <a:t>sportovec </a:t>
            </a:r>
            <a:r>
              <a:rPr lang="cs-CZ" sz="7400" dirty="0" smtClean="0"/>
              <a:t>nedosáhl aspirovaného výsledku, ani přes kvalitní sportovní přípravu </a:t>
            </a:r>
          </a:p>
          <a:p>
            <a:r>
              <a:rPr lang="cs-CZ" sz="7400" dirty="0" smtClean="0"/>
              <a:t>tréninková </a:t>
            </a:r>
            <a:r>
              <a:rPr lang="cs-CZ" sz="7400" dirty="0" smtClean="0"/>
              <a:t>výkonnost vyšší než výkon v soutěži </a:t>
            </a:r>
          </a:p>
          <a:p>
            <a:r>
              <a:rPr lang="cs-CZ" sz="7400" dirty="0"/>
              <a:t>d</a:t>
            </a:r>
            <a:r>
              <a:rPr lang="cs-CZ" sz="7400" dirty="0" smtClean="0"/>
              <a:t>ůsledek </a:t>
            </a:r>
            <a:r>
              <a:rPr lang="cs-CZ" sz="7400" dirty="0" smtClean="0"/>
              <a:t>nadměrného pocitu zodpovědnosti, podcenění soupeře</a:t>
            </a:r>
          </a:p>
          <a:p>
            <a:r>
              <a:rPr lang="cs-CZ" sz="7400" dirty="0"/>
              <a:t>o</a:t>
            </a:r>
            <a:r>
              <a:rPr lang="cs-CZ" sz="7400" dirty="0" smtClean="0"/>
              <a:t>vlivnitelné </a:t>
            </a:r>
            <a:r>
              <a:rPr lang="cs-CZ" sz="7400" dirty="0" smtClean="0"/>
              <a:t>regulačními prostředky </a:t>
            </a:r>
          </a:p>
          <a:p>
            <a:endParaRPr lang="cs-CZ" sz="6000" dirty="0" smtClean="0"/>
          </a:p>
          <a:p>
            <a:endParaRPr lang="cs-CZ" sz="2500" dirty="0"/>
          </a:p>
          <a:p>
            <a:pPr marL="0" indent="0">
              <a:buNone/>
            </a:pPr>
            <a:r>
              <a:rPr lang="cs-CZ" sz="7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Druhotné psychické selhání </a:t>
            </a:r>
          </a:p>
          <a:p>
            <a:r>
              <a:rPr lang="cs-CZ" sz="7400" dirty="0" smtClean="0"/>
              <a:t>Nedosažení </a:t>
            </a:r>
            <a:r>
              <a:rPr lang="cs-CZ" sz="7400" dirty="0" smtClean="0"/>
              <a:t>plánovaného výkonu z důvodu nedostatečné sportovní přípravy </a:t>
            </a:r>
          </a:p>
          <a:p>
            <a:r>
              <a:rPr lang="cs-CZ" sz="7400" dirty="0" smtClean="0"/>
              <a:t>Vědomí </a:t>
            </a:r>
            <a:r>
              <a:rPr lang="cs-CZ" sz="7400" dirty="0" smtClean="0"/>
              <a:t>nedostatečné přípravy ovlivňuje sebedůvěru sportovce </a:t>
            </a:r>
          </a:p>
          <a:p>
            <a:pPr marL="0" indent="0">
              <a:buNone/>
            </a:pPr>
            <a:endParaRPr lang="cs-CZ" sz="7400" dirty="0" smtClean="0"/>
          </a:p>
          <a:p>
            <a:pPr marL="0" indent="0" algn="ctr">
              <a:buNone/>
            </a:pPr>
            <a:r>
              <a:rPr lang="cs-CZ" sz="7400" b="1" dirty="0" smtClean="0">
                <a:solidFill>
                  <a:srgbClr val="C00000"/>
                </a:solidFill>
              </a:rPr>
              <a:t>Negativní emoce </a:t>
            </a:r>
            <a:r>
              <a:rPr lang="cs-CZ" sz="7400" b="1" dirty="0" smtClean="0">
                <a:solidFill>
                  <a:srgbClr val="C00000"/>
                </a:solidFill>
              </a:rPr>
              <a:t>- stres </a:t>
            </a:r>
            <a:r>
              <a:rPr lang="cs-CZ" sz="7400" b="1" dirty="0" smtClean="0">
                <a:solidFill>
                  <a:srgbClr val="C00000"/>
                </a:solidFill>
              </a:rPr>
              <a:t>-  frustrace  - </a:t>
            </a:r>
            <a:r>
              <a:rPr lang="cs-CZ" sz="7400" b="1" dirty="0" err="1" smtClean="0">
                <a:solidFill>
                  <a:srgbClr val="C00000"/>
                </a:solidFill>
              </a:rPr>
              <a:t>anxiozita</a:t>
            </a:r>
            <a:r>
              <a:rPr lang="cs-CZ" sz="7400" b="1" dirty="0" smtClean="0">
                <a:solidFill>
                  <a:srgbClr val="C00000"/>
                </a:solidFill>
              </a:rPr>
              <a:t> - krize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4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psychické jevy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Úzkostnost</a:t>
            </a:r>
          </a:p>
          <a:p>
            <a:pPr marL="0" indent="0" algn="ctr">
              <a:buNone/>
            </a:pPr>
            <a:r>
              <a:rPr lang="cs-CZ" sz="2400" dirty="0" smtClean="0">
                <a:hlinkClick r:id="rId2"/>
              </a:rPr>
              <a:t>http://www.psychiart.cz/beckuv-inventar-uzkosti.html</a:t>
            </a:r>
            <a:endParaRPr lang="cs-CZ" sz="2400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700" dirty="0" smtClean="0"/>
          </a:p>
          <a:p>
            <a:pPr marL="0" indent="0">
              <a:buNone/>
            </a:pPr>
            <a:r>
              <a:rPr lang="cs-CZ" dirty="0" err="1" smtClean="0"/>
              <a:t>Depresivita</a:t>
            </a:r>
            <a:endParaRPr lang="cs-CZ" dirty="0" smtClean="0"/>
          </a:p>
          <a:p>
            <a:pPr marL="0" indent="0" algn="ctr">
              <a:buNone/>
            </a:pPr>
            <a:r>
              <a:rPr lang="cs-CZ" sz="2400" dirty="0" smtClean="0">
                <a:hlinkClick r:id="rId3"/>
              </a:rPr>
              <a:t>http://www.psychotestyzdarma.cz/mate-sklony-k-depresi/</a:t>
            </a:r>
            <a:endParaRPr lang="cs-CZ" sz="24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Agresivita</a:t>
            </a:r>
          </a:p>
          <a:p>
            <a:pPr marL="0" indent="0" algn="ctr">
              <a:buNone/>
            </a:pPr>
            <a:r>
              <a:rPr lang="cs-CZ" sz="2200" dirty="0" smtClean="0">
                <a:hlinkClick r:id="rId4"/>
              </a:rPr>
              <a:t>http://psychology-tools.com/buss-perry-aggression-questionnaire/</a:t>
            </a:r>
            <a:endParaRPr lang="cs-CZ" sz="2200" dirty="0" smtClean="0"/>
          </a:p>
          <a:p>
            <a:pPr marL="0" indent="0" algn="ctr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84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smtClean="0"/>
              <a:t>Specifika strachu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Marian Jelínek rozhovor o strachu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https://www.youtube.com/watch?v=_</a:t>
            </a:r>
            <a:r>
              <a:rPr lang="cs-CZ" sz="1800" dirty="0" smtClean="0">
                <a:hlinkClick r:id="rId2"/>
              </a:rPr>
              <a:t>o54aNGLvog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147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1"/>
          <a:stretch/>
        </p:blipFill>
        <p:spPr bwMode="auto">
          <a:xfrm>
            <a:off x="1619672" y="764704"/>
            <a:ext cx="5459354" cy="549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6"/>
          <a:stretch/>
        </p:blipFill>
        <p:spPr bwMode="auto">
          <a:xfrm>
            <a:off x="2123728" y="907992"/>
            <a:ext cx="5409782" cy="54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 bwMode="auto">
          <a:xfrm>
            <a:off x="1475656" y="909134"/>
            <a:ext cx="5482710" cy="54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6"/>
          <a:stretch/>
        </p:blipFill>
        <p:spPr bwMode="auto">
          <a:xfrm>
            <a:off x="2195736" y="835875"/>
            <a:ext cx="5452323" cy="54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3"/>
          <a:stretch/>
        </p:blipFill>
        <p:spPr bwMode="auto">
          <a:xfrm>
            <a:off x="1547664" y="836059"/>
            <a:ext cx="5456764" cy="54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9"/>
          <a:stretch/>
        </p:blipFill>
        <p:spPr bwMode="auto">
          <a:xfrm>
            <a:off x="2123728" y="764109"/>
            <a:ext cx="5378965" cy="54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6"/>
          <a:stretch/>
        </p:blipFill>
        <p:spPr bwMode="auto">
          <a:xfrm>
            <a:off x="1403647" y="908720"/>
            <a:ext cx="54907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3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4"/>
          <a:stretch/>
        </p:blipFill>
        <p:spPr bwMode="auto">
          <a:xfrm>
            <a:off x="2051720" y="875865"/>
            <a:ext cx="5472608" cy="55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157</Words>
  <Application>Microsoft Office PowerPoint</Application>
  <PresentationFormat>Předvádění na obrazovce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Emoce a psychické stavy ve sportu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 primárních emocí</vt:lpstr>
      <vt:lpstr>Agresivita je často pojímána jako zlost</vt:lpstr>
      <vt:lpstr>Psychické selhání ve sportu</vt:lpstr>
      <vt:lpstr>Negativní psychické jevy ve sportu</vt:lpstr>
      <vt:lpstr>Specifika strachu ve sportu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fujitsu</dc:creator>
  <cp:lastModifiedBy>Veronika Kavková</cp:lastModifiedBy>
  <cp:revision>13</cp:revision>
  <dcterms:created xsi:type="dcterms:W3CDTF">2014-10-13T10:54:26Z</dcterms:created>
  <dcterms:modified xsi:type="dcterms:W3CDTF">2014-10-15T09:25:53Z</dcterms:modified>
</cp:coreProperties>
</file>