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26B"/>
    <a:srgbClr val="017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4" autoAdjust="0"/>
    <p:restoredTop sz="85839" autoAdjust="0"/>
  </p:normalViewPr>
  <p:slideViewPr>
    <p:cSldViewPr>
      <p:cViewPr varScale="1">
        <p:scale>
          <a:sx n="109" d="100"/>
          <a:sy n="109" d="100"/>
        </p:scale>
        <p:origin x="120" y="3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2569E-5463-4877-B020-5B46484B2F3C}" type="datetimeFigureOut">
              <a:rPr lang="cs-CZ" smtClean="0"/>
              <a:t>22.10.2014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5576D-D331-4F07-AF92-5BB5EE0B81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898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Biologické – spánek, výživa, doplňky výživy, psychofarmaka</a:t>
            </a:r>
          </a:p>
          <a:p>
            <a:r>
              <a:rPr lang="cs-CZ" dirty="0" smtClean="0"/>
              <a:t>Fyziologické – rozcvičení, masáže,</a:t>
            </a:r>
            <a:r>
              <a:rPr lang="cs-CZ" baseline="0" dirty="0" smtClean="0"/>
              <a:t> sprchy</a:t>
            </a:r>
            <a:endParaRPr lang="cs-CZ" dirty="0" smtClean="0"/>
          </a:p>
          <a:p>
            <a:r>
              <a:rPr lang="cs-CZ" dirty="0" smtClean="0"/>
              <a:t>Psychologické -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5576D-D331-4F07-AF92-5BB5EE0B81C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0353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SUGESCE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p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odmanivé působení neboli ovlivňování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myšlení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či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představ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jemuž osoba neúmyslně podléhá. Podléhat může myšlence, představě, přání nebo názoru někoho druhého, ale také sama sebe.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SUGESTIBILITA - schopnost podléhat sugesci. Stejně jako různí lidé mají různou schopnost sugesce, je také každý člověk jinak sugestibilní. Sugestibilita závisí do značné míry na prostředí, sugestibilitu podporuje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strach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snížená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pozornost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únava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nemoc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panika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osvětlení a celá řada dalších okolností.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Pokud je sugesce způsobena vlastní myšlenkou (nápadem, názorem, přáním…) hovoříme o 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autosugesci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cs-CZ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autos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= řecky "sám"), která může, ale nemusí být vědomá. Nevědomá autosugesce může způsobit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mentální onemocnění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Vědomá autosugesce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má velmi blízko k sebeovládání a tyto dvě „schopnosti“ mají podobné výsledky. Rozdíl je v „postupu“: při sebeovládání se snažíme silou </a:t>
            </a:r>
            <a:r>
              <a:rPr lang="cs-C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vůle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vydržet něco, co je nám nepříjemné, nebo neudělat (neříci) něco, co bychom si přáli, ale víme, že to v onu chvíli nemusí být vhodné. V autosugesci jde o to, přesvědčit své </a:t>
            </a:r>
            <a:r>
              <a:rPr lang="cs-C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vědomí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 něčem, co nemusí být pravdou, abychom mohli jednat, jako by to pravda byla. Dá se i říci, že autosugesce je sebeovládání pro pokročilé, ale je mnohem vhodnější a bezpečnější posilovat svou vůli, než si zahrávat se svým vědomím.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5576D-D331-4F07-AF92-5BB5EE0B81C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7915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608" y="3254003"/>
            <a:ext cx="6848672" cy="68589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7903" y="3795886"/>
            <a:ext cx="5640082" cy="52119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ADD9E6-13A8-40B4-8D36-55A21B35C459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5370EB-F377-462A-9FE9-63118D7FE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4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23728" y="205979"/>
            <a:ext cx="6563072" cy="857250"/>
          </a:xfrm>
        </p:spPr>
        <p:txBody>
          <a:bodyPr/>
          <a:lstStyle>
            <a:lvl1pPr algn="l">
              <a:defRPr>
                <a:solidFill>
                  <a:srgbClr val="01526B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23728" y="1200151"/>
            <a:ext cx="6563072" cy="3394472"/>
          </a:xfrm>
        </p:spPr>
        <p:txBody>
          <a:bodyPr/>
          <a:lstStyle>
            <a:lvl1pPr>
              <a:defRPr>
                <a:solidFill>
                  <a:srgbClr val="01526B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D9E6-13A8-40B4-8D36-55A21B35C459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70EB-F377-462A-9FE9-63118D7F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52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27534"/>
            <a:ext cx="8229600" cy="857250"/>
          </a:xfrm>
        </p:spPr>
        <p:txBody>
          <a:bodyPr/>
          <a:lstStyle>
            <a:lvl1pPr>
              <a:defRPr>
                <a:solidFill>
                  <a:srgbClr val="01526B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563637"/>
            <a:ext cx="8229600" cy="3030985"/>
          </a:xfrm>
        </p:spPr>
        <p:txBody>
          <a:bodyPr/>
          <a:lstStyle>
            <a:lvl1pPr marL="0" indent="0" algn="ctr">
              <a:buNone/>
              <a:defRPr>
                <a:solidFill>
                  <a:srgbClr val="01526B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D9E6-13A8-40B4-8D36-55A21B35C459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70EB-F377-462A-9FE9-63118D7F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52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DD9E6-13A8-40B4-8D36-55A21B35C459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370EB-F377-462A-9FE9-63118D7FE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3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435846"/>
            <a:ext cx="6848672" cy="685899"/>
          </a:xfrm>
        </p:spPr>
        <p:txBody>
          <a:bodyPr>
            <a:normAutofit fontScale="90000"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Regulační prostředky v psychologické přípravě sportovce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611500" y="3625414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eminář</a:t>
            </a:r>
            <a:endParaRPr lang="cs-CZ" sz="2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362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05979"/>
            <a:ext cx="6768752" cy="85725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Co jsou to regulační prostředky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1347614"/>
            <a:ext cx="6840760" cy="33944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Regulační prostředky představují záměrné a pozitivní zásahy do dynamiky psychofyziologického dění, jejichž smyslem je  ovlivňování aktuálního psychického stavu v situacích stresu, tedy vyladění psychického stavu stresovaného jedince před </a:t>
            </a:r>
            <a:r>
              <a:rPr lang="cs-CZ" dirty="0" smtClean="0"/>
              <a:t>výkonem.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sz="2200" dirty="0" smtClean="0"/>
              <a:t>(Vaněk et al., 1984).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4491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7574"/>
            <a:ext cx="8229600" cy="857250"/>
          </a:xfrm>
        </p:spPr>
        <p:txBody>
          <a:bodyPr/>
          <a:lstStyle/>
          <a:p>
            <a:r>
              <a:rPr lang="cs-CZ" dirty="0" smtClean="0"/>
              <a:t>Druhy regulačních prostředků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355726"/>
            <a:ext cx="8229600" cy="3030985"/>
          </a:xfrm>
        </p:spPr>
        <p:txBody>
          <a:bodyPr/>
          <a:lstStyle/>
          <a:p>
            <a:pPr algn="l"/>
            <a:r>
              <a:rPr lang="cs-CZ" dirty="0" smtClean="0"/>
              <a:t>1.) biologické</a:t>
            </a:r>
          </a:p>
          <a:p>
            <a:pPr algn="l"/>
            <a:r>
              <a:rPr lang="cs-CZ" dirty="0" smtClean="0"/>
              <a:t>2.) fyziologické</a:t>
            </a:r>
          </a:p>
          <a:p>
            <a:pPr algn="l"/>
            <a:r>
              <a:rPr lang="cs-CZ" dirty="0" smtClean="0"/>
              <a:t>3.) psychologické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52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Psychologické RP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35646"/>
            <a:ext cx="8229600" cy="3030985"/>
          </a:xfrm>
        </p:spPr>
        <p:txBody>
          <a:bodyPr/>
          <a:lstStyle/>
          <a:p>
            <a:pPr algn="l"/>
            <a:r>
              <a:rPr lang="cs-CZ" dirty="0" smtClean="0"/>
              <a:t>1.) Slovní působení</a:t>
            </a:r>
          </a:p>
          <a:p>
            <a:pPr algn="l"/>
            <a:r>
              <a:rPr lang="cs-CZ" dirty="0" smtClean="0"/>
              <a:t>2.) Magické prostředky</a:t>
            </a:r>
          </a:p>
          <a:p>
            <a:pPr algn="l"/>
            <a:r>
              <a:rPr lang="cs-CZ" dirty="0" smtClean="0"/>
              <a:t>3.) Náhradní činnosti</a:t>
            </a:r>
          </a:p>
          <a:p>
            <a:pPr algn="l"/>
            <a:r>
              <a:rPr lang="cs-CZ" dirty="0" smtClean="0"/>
              <a:t>4.) Regulace snížených požadavků</a:t>
            </a:r>
          </a:p>
          <a:p>
            <a:pPr algn="l"/>
            <a:r>
              <a:rPr lang="cs-CZ" dirty="0" smtClean="0"/>
              <a:t>5.) Specifické regulační a autoregulační postupy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741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Sugesce</a:t>
            </a:r>
          </a:p>
          <a:p>
            <a:r>
              <a:rPr lang="cs-CZ" dirty="0" smtClean="0"/>
              <a:t>Sugestibilita</a:t>
            </a:r>
          </a:p>
          <a:p>
            <a:r>
              <a:rPr lang="cs-CZ" dirty="0" smtClean="0"/>
              <a:t>Autosugesce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61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843558"/>
            <a:ext cx="8229600" cy="857250"/>
          </a:xfrm>
        </p:spPr>
        <p:txBody>
          <a:bodyPr>
            <a:noAutofit/>
          </a:bodyPr>
          <a:lstStyle/>
          <a:p>
            <a:r>
              <a:rPr lang="cs-CZ" sz="3600" dirty="0" smtClean="0"/>
              <a:t>Specifické postupy nejčastěji </a:t>
            </a:r>
            <a:br>
              <a:rPr lang="cs-CZ" sz="3600" dirty="0" smtClean="0"/>
            </a:br>
            <a:r>
              <a:rPr lang="cs-CZ" sz="3600" dirty="0" smtClean="0"/>
              <a:t>používané ve sportu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211710"/>
            <a:ext cx="8229600" cy="3030985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cs-CZ" dirty="0" smtClean="0"/>
              <a:t>Mentální trénink</a:t>
            </a:r>
          </a:p>
          <a:p>
            <a:pPr algn="l"/>
            <a:r>
              <a:rPr lang="cs-CZ" dirty="0" smtClean="0"/>
              <a:t>Ideomotorický trénink</a:t>
            </a:r>
          </a:p>
          <a:p>
            <a:pPr algn="l"/>
            <a:r>
              <a:rPr lang="cs-CZ" dirty="0" smtClean="0"/>
              <a:t>Autogenní trénink</a:t>
            </a:r>
          </a:p>
          <a:p>
            <a:pPr algn="l"/>
            <a:r>
              <a:rPr lang="cs-CZ" dirty="0" smtClean="0"/>
              <a:t>RAM (relaxačně aktivační metoda)</a:t>
            </a:r>
          </a:p>
          <a:p>
            <a:pPr algn="l"/>
            <a:r>
              <a:rPr lang="cs-CZ" dirty="0" smtClean="0"/>
              <a:t>Biologická zpětná vazba</a:t>
            </a:r>
          </a:p>
          <a:p>
            <a:pPr algn="l"/>
            <a:r>
              <a:rPr lang="cs-CZ" dirty="0" smtClean="0"/>
              <a:t>Dechová cvičení</a:t>
            </a:r>
          </a:p>
          <a:p>
            <a:pPr algn="l"/>
            <a:r>
              <a:rPr lang="cs-CZ" dirty="0" smtClean="0"/>
              <a:t>Koncentrační a meditační techniky</a:t>
            </a:r>
          </a:p>
          <a:p>
            <a:pPr algn="l"/>
            <a:r>
              <a:rPr lang="cs-CZ" dirty="0" smtClean="0"/>
              <a:t>Technika vnitřní řeč</a:t>
            </a:r>
          </a:p>
          <a:p>
            <a:pPr algn="l"/>
            <a:r>
              <a:rPr lang="cs-CZ" dirty="0" smtClean="0"/>
              <a:t>Hypnóza</a:t>
            </a:r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285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8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86</Template>
  <TotalTime>44</TotalTime>
  <Words>148</Words>
  <Application>Microsoft Office PowerPoint</Application>
  <PresentationFormat>Předvádění na obrazovce (16:9)</PresentationFormat>
  <Paragraphs>37</Paragraphs>
  <Slides>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Calibri</vt:lpstr>
      <vt:lpstr>86</vt:lpstr>
      <vt:lpstr>Regulační prostředky v psychologické přípravě sportovce</vt:lpstr>
      <vt:lpstr>Co jsou to regulační prostředky</vt:lpstr>
      <vt:lpstr>Druhy regulačních prostředků</vt:lpstr>
      <vt:lpstr>Psychologické RP</vt:lpstr>
      <vt:lpstr>Prezentace aplikace PowerPoint</vt:lpstr>
      <vt:lpstr>Specifické postupy nejčastěji  používané ve sportu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Regulační prostředky v psychologické přípravě sportovce</dc:title>
  <dc:creator>fujitsu</dc:creator>
  <cp:lastModifiedBy>Veronika Kavková</cp:lastModifiedBy>
  <cp:revision>9</cp:revision>
  <dcterms:created xsi:type="dcterms:W3CDTF">2014-10-20T09:58:59Z</dcterms:created>
  <dcterms:modified xsi:type="dcterms:W3CDTF">2014-10-22T10:04:50Z</dcterms:modified>
</cp:coreProperties>
</file>