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79" r:id="rId6"/>
    <p:sldId id="260" r:id="rId7"/>
    <p:sldId id="264" r:id="rId8"/>
    <p:sldId id="265" r:id="rId9"/>
    <p:sldId id="266" r:id="rId10"/>
    <p:sldId id="268" r:id="rId11"/>
    <p:sldId id="267" r:id="rId12"/>
    <p:sldId id="269" r:id="rId13"/>
    <p:sldId id="271" r:id="rId14"/>
    <p:sldId id="272" r:id="rId15"/>
    <p:sldId id="273" r:id="rId16"/>
    <p:sldId id="274" r:id="rId17"/>
    <p:sldId id="280" r:id="rId18"/>
    <p:sldId id="286" r:id="rId19"/>
    <p:sldId id="285" r:id="rId20"/>
    <p:sldId id="275" r:id="rId21"/>
    <p:sldId id="276" r:id="rId22"/>
    <p:sldId id="283" r:id="rId23"/>
    <p:sldId id="277" r:id="rId24"/>
    <p:sldId id="282" r:id="rId25"/>
    <p:sldId id="281" r:id="rId26"/>
    <p:sldId id="284" r:id="rId27"/>
    <p:sldId id="278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3BA51-EEFE-47E0-A84B-10FA8EDCE58D}" type="datetimeFigureOut">
              <a:rPr lang="cs-CZ"/>
              <a:pPr>
                <a:defRPr/>
              </a:pPr>
              <a:t>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DD28B-7ABB-4246-880D-E98FD30B40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E2D61-5865-4BCA-A697-D13C76AAF1C1}" type="datetimeFigureOut">
              <a:rPr lang="cs-CZ"/>
              <a:pPr>
                <a:defRPr/>
              </a:pPr>
              <a:t>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5A049-B338-4689-8EB3-F790F2689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A9DC0-5692-40FE-8015-E5518389C54B}" type="datetimeFigureOut">
              <a:rPr lang="cs-CZ"/>
              <a:pPr>
                <a:defRPr/>
              </a:pPr>
              <a:t>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474C2-88F1-4C77-960D-DEBB504189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B635C-B473-4AE5-A034-84C955DBBAE8}" type="datetimeFigureOut">
              <a:rPr lang="cs-CZ"/>
              <a:pPr>
                <a:defRPr/>
              </a:pPr>
              <a:t>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D85C6-C760-4A1E-968E-64BB10E5E3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100B5-2E85-4DDB-B750-D735ACCA1A0F}" type="datetimeFigureOut">
              <a:rPr lang="cs-CZ"/>
              <a:pPr>
                <a:defRPr/>
              </a:pPr>
              <a:t>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C4D8A-96C3-42F5-B55C-1E95E6AFDA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94FC5-5852-49C8-894D-897D907B7F7F}" type="datetimeFigureOut">
              <a:rPr lang="cs-CZ"/>
              <a:pPr>
                <a:defRPr/>
              </a:pPr>
              <a:t>4.11.2014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6EDC3-957D-4478-95CD-CF726E6437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115F9-32D5-4700-928B-44C6843FAE39}" type="datetimeFigureOut">
              <a:rPr lang="cs-CZ"/>
              <a:pPr>
                <a:defRPr/>
              </a:pPr>
              <a:t>4.11.2014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D7294-56BB-4507-969D-6E10DCE659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5FA1B-FA0F-4034-9667-63E0B77C83D2}" type="datetimeFigureOut">
              <a:rPr lang="cs-CZ"/>
              <a:pPr>
                <a:defRPr/>
              </a:pPr>
              <a:t>4.11.2014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31BF5-9D13-4C8E-8A73-EA70D7CDD3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B4332-815C-4671-8F47-31CBD0F35168}" type="datetimeFigureOut">
              <a:rPr lang="cs-CZ"/>
              <a:pPr>
                <a:defRPr/>
              </a:pPr>
              <a:t>4.11.2014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F0C2D-8C07-4631-AB64-02A570B002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26600-7311-43C2-A1FF-049E2586F9FA}" type="datetimeFigureOut">
              <a:rPr lang="cs-CZ"/>
              <a:pPr>
                <a:defRPr/>
              </a:pPr>
              <a:t>4.11.2014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98288-1999-481C-BC96-63FE090627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50890-09D0-4491-A8FB-409272414CC8}" type="datetimeFigureOut">
              <a:rPr lang="cs-CZ"/>
              <a:pPr>
                <a:defRPr/>
              </a:pPr>
              <a:t>4.11.2014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01A11-8088-4D2A-A739-BB29332F91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9678197-F8A9-4E44-AB00-1604B1044749}" type="datetimeFigureOut">
              <a:rPr lang="cs-CZ"/>
              <a:pPr>
                <a:defRPr/>
              </a:pPr>
              <a:t>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CAA7D94-01E4-462D-B2F0-BE5E1A8A0F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981075"/>
            <a:ext cx="8353425" cy="4176713"/>
          </a:xfrm>
        </p:spPr>
        <p:txBody>
          <a:bodyPr/>
          <a:lstStyle/>
          <a:p>
            <a:r>
              <a:rPr lang="cs-CZ" sz="4000" smtClean="0"/>
              <a:t>POSTURA</a:t>
            </a:r>
            <a:br>
              <a:rPr lang="cs-CZ" sz="4000" smtClean="0"/>
            </a:br>
            <a:r>
              <a:rPr lang="cs-CZ" sz="4000" smtClean="0"/>
              <a:t/>
            </a:r>
            <a:br>
              <a:rPr lang="cs-CZ" sz="4000" smtClean="0"/>
            </a:br>
            <a:r>
              <a:rPr lang="cs-CZ" sz="4000" smtClean="0"/>
              <a:t>STOJ</a:t>
            </a:r>
            <a:br>
              <a:rPr lang="cs-CZ" sz="4000" smtClean="0"/>
            </a:br>
            <a:r>
              <a:rPr lang="cs-CZ" sz="4000" smtClean="0"/>
              <a:t/>
            </a:r>
            <a:br>
              <a:rPr lang="cs-CZ" sz="4000" smtClean="0"/>
            </a:br>
            <a:r>
              <a:rPr lang="cs-CZ" sz="4000" smtClean="0"/>
              <a:t>SED, LEH</a:t>
            </a:r>
          </a:p>
        </p:txBody>
      </p:sp>
      <p:sp>
        <p:nvSpPr>
          <p:cNvPr id="7" name="Ohnutý pruh 6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 dirty="0"/>
          </a:p>
        </p:txBody>
      </p:sp>
      <p:pic>
        <p:nvPicPr>
          <p:cNvPr id="13315" name="Picture 5" descr="http://www.fsps.muni.cz/inovace-RVS/img/e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5848350"/>
            <a:ext cx="3348037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STABILITA TĚLA SE ZVYŠUJE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313"/>
            <a:ext cx="8229600" cy="4924425"/>
          </a:xfrm>
        </p:spPr>
        <p:txBody>
          <a:bodyPr/>
          <a:lstStyle/>
          <a:p>
            <a:r>
              <a:rPr lang="cs-CZ" sz="2800" b="1" smtClean="0"/>
              <a:t>zvětšením hmotnosti těla </a:t>
            </a:r>
            <a:r>
              <a:rPr lang="cs-CZ" sz="2800" smtClean="0"/>
              <a:t>(vzpěrači)</a:t>
            </a:r>
          </a:p>
          <a:p>
            <a:pPr>
              <a:buFont typeface="Arial" charset="0"/>
              <a:buNone/>
            </a:pPr>
            <a:endParaRPr lang="cs-CZ" sz="2800" smtClean="0"/>
          </a:p>
          <a:p>
            <a:r>
              <a:rPr lang="cs-CZ" sz="2800" b="1" smtClean="0"/>
              <a:t>snížením těžiště</a:t>
            </a:r>
            <a:r>
              <a:rPr lang="cs-CZ" sz="2800" smtClean="0"/>
              <a:t> (dřep)</a:t>
            </a:r>
          </a:p>
          <a:p>
            <a:pPr>
              <a:buFont typeface="Arial" charset="0"/>
              <a:buNone/>
            </a:pPr>
            <a:endParaRPr lang="cs-CZ" sz="2800" smtClean="0"/>
          </a:p>
          <a:p>
            <a:r>
              <a:rPr lang="cs-CZ" sz="2800" b="1" smtClean="0"/>
              <a:t>zvětšením podpěrné plochy</a:t>
            </a:r>
            <a:r>
              <a:rPr lang="cs-CZ" sz="2800" smtClean="0"/>
              <a:t>, např. rozkročením. (Proto je stoj na jedné končetině nebo na špičkách nohou vratký a nestabilní.)</a:t>
            </a:r>
          </a:p>
          <a:p>
            <a:pPr>
              <a:buFont typeface="Arial" charset="0"/>
              <a:buNone/>
            </a:pPr>
            <a:endParaRPr lang="cs-CZ" sz="2800" smtClean="0"/>
          </a:p>
          <a:p>
            <a:r>
              <a:rPr lang="cs-CZ" sz="2800" b="1" smtClean="0"/>
              <a:t>fixací jednotlivých tělních segmentů</a:t>
            </a:r>
            <a:r>
              <a:rPr lang="cs-CZ" sz="2800" smtClean="0"/>
              <a:t>, tj. především fixovaným postavením kloubů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TĚŽIŠTĚ/TĚŽNICE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313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padá-li těžnice těla do středu podpěrné plochy, je tělo ve stabilní a rovnovážné poloze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800" smtClean="0"/>
              <a:t>	(Podpěrná plocha je nejen plocha obou chodidel, ale i celá plocha mezi nimi.)</a:t>
            </a:r>
          </a:p>
          <a:p>
            <a:pPr>
              <a:lnSpc>
                <a:spcPct val="90000"/>
              </a:lnSpc>
            </a:pPr>
            <a:endParaRPr lang="cs-CZ" sz="2800" smtClean="0"/>
          </a:p>
          <a:p>
            <a:pPr>
              <a:lnSpc>
                <a:spcPct val="90000"/>
              </a:lnSpc>
            </a:pPr>
            <a:r>
              <a:rPr lang="cs-CZ" sz="2800" smtClean="0"/>
              <a:t>ženy stejné tělesné výšky mají těžiště těla níže než muži (Balatka, 2002)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STOJ, SED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313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výchozí pozicí pro většinu našich pohybových aktivit je stoj nebo sed – tj. typicky antigravitační postavení těla i jeho článků</a:t>
            </a:r>
          </a:p>
          <a:p>
            <a:pPr>
              <a:lnSpc>
                <a:spcPct val="90000"/>
              </a:lnSpc>
            </a:pPr>
            <a:endParaRPr lang="cs-CZ" sz="2800" smtClean="0"/>
          </a:p>
          <a:p>
            <a:pPr>
              <a:lnSpc>
                <a:spcPct val="90000"/>
              </a:lnSpc>
            </a:pPr>
            <a:r>
              <a:rPr lang="cs-CZ" sz="2800" smtClean="0"/>
              <a:t>obě výchozí pozice proto vyžadují vysokou aktivitu tzv. </a:t>
            </a:r>
            <a:r>
              <a:rPr lang="cs-CZ" sz="2800" b="1" smtClean="0"/>
              <a:t>antigravitačních svalů</a:t>
            </a:r>
            <a:r>
              <a:rPr lang="cs-CZ" sz="2800" smtClean="0"/>
              <a:t>, které dovolují zaujetí a stabilitu příslušné polohy</a:t>
            </a:r>
          </a:p>
          <a:p>
            <a:pPr>
              <a:lnSpc>
                <a:spcPct val="90000"/>
              </a:lnSpc>
            </a:pPr>
            <a:endParaRPr lang="cs-CZ" sz="2800" smtClean="0"/>
          </a:p>
          <a:p>
            <a:pPr>
              <a:lnSpc>
                <a:spcPct val="90000"/>
              </a:lnSpc>
            </a:pPr>
            <a:r>
              <a:rPr lang="cs-CZ" sz="2800" smtClean="0"/>
              <a:t>antigravitační svaly patří do velké skupiny </a:t>
            </a:r>
            <a:r>
              <a:rPr lang="cs-CZ" sz="2800" b="1" smtClean="0"/>
              <a:t>posturálních svalů.</a:t>
            </a:r>
            <a:endParaRPr lang="cs-CZ" sz="2800" smtClean="0"/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STOJ, SED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313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pro zajištění posturálního programu mají sice základní význam především osové struktury těla (páteř, zádové a břišní svaly atd.), ale velká část posturálních pohybových aktivit má globální charakter, tzn., že se v procesu postury aktivují i struktury pohybového systému pletenců a končetin 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antigravitačně, tj. také posturálně, se prezentuje i plasticita vazivových struktur páteře a kyčelních kloubů, pružnost meziobratlových disků a adheze kloubních ploch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antigravitační je i arteficiální, trojbodová opora těla (Chůze o holi, o berli apod.)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STOJ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313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je poloha staticky náročná, neboť těžiště je vysoko nad podložkou a opěrná plocha (chodidla) je malá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800" smtClean="0"/>
          </a:p>
          <a:p>
            <a:pPr>
              <a:lnSpc>
                <a:spcPct val="90000"/>
              </a:lnSpc>
            </a:pPr>
            <a:r>
              <a:rPr lang="cs-CZ" sz="2800" smtClean="0"/>
              <a:t>při pohybu každé vykročení z této polohy znamená pád, kterému se musí zabránit dokročením, proto do posturálních a antigravitačních mechanizmů jsou zapojené funkční složky pohybového systému, tzv. opěrná motorika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ANTIGRAVITAČNÍ SYSTÉM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313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existují dva vzájemně propojené a zabezpečující se antigravitační systémy: pasivní a aktivní</a:t>
            </a:r>
          </a:p>
          <a:p>
            <a:pPr>
              <a:lnSpc>
                <a:spcPct val="90000"/>
              </a:lnSpc>
            </a:pPr>
            <a:endParaRPr lang="cs-CZ" sz="2800" smtClean="0"/>
          </a:p>
          <a:p>
            <a:pPr>
              <a:lnSpc>
                <a:spcPct val="90000"/>
              </a:lnSpc>
            </a:pPr>
            <a:r>
              <a:rPr lang="cs-CZ" sz="2800" smtClean="0"/>
              <a:t>pasivním je kostra tvořící pevnou konstrukci těla, na kterou se připevňují jednotlivé orgány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aktivní jsou svaly řízené nervovým systémem</a:t>
            </a:r>
          </a:p>
          <a:p>
            <a:pPr>
              <a:lnSpc>
                <a:spcPct val="90000"/>
              </a:lnSpc>
            </a:pPr>
            <a:endParaRPr lang="cs-CZ" sz="2800" smtClean="0"/>
          </a:p>
          <a:p>
            <a:pPr>
              <a:lnSpc>
                <a:spcPct val="90000"/>
              </a:lnSpc>
            </a:pPr>
            <a:r>
              <a:rPr lang="cs-CZ" sz="2800" smtClean="0"/>
              <a:t>na udržování vzpřímené polohy těla se podílejí svalové skupiny, pro které je to jejich hlavní činností (posturální  svaly)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POSTURÁLNÍ SVALY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313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tvoří souvislý pás podél mechanické osy těla (těžnice) os spojení lebky s páteří až po klenbu noh</a:t>
            </a:r>
          </a:p>
          <a:p>
            <a:pPr>
              <a:lnSpc>
                <a:spcPct val="90000"/>
              </a:lnSpc>
            </a:pP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nejdůležitějšími posturálními svaly jsou svaly, které drží pravoúhlé postavení bérce a nohy (m. triceps </a:t>
            </a:r>
            <a:r>
              <a:rPr lang="cs-CZ" sz="2800" dirty="0" err="1" smtClean="0"/>
              <a:t>surae</a:t>
            </a:r>
            <a:r>
              <a:rPr lang="cs-CZ" sz="2800" dirty="0" smtClean="0"/>
              <a:t>), svaly na přední straně stehna zabraňující podlamování kolen (m. </a:t>
            </a:r>
            <a:r>
              <a:rPr lang="cs-CZ" sz="2800" dirty="0" err="1" smtClean="0"/>
              <a:t>quadriceps</a:t>
            </a:r>
            <a:r>
              <a:rPr lang="cs-CZ" sz="2800" dirty="0" smtClean="0"/>
              <a:t> </a:t>
            </a:r>
            <a:r>
              <a:rPr lang="cs-CZ" sz="2800" dirty="0" err="1" smtClean="0"/>
              <a:t>femoris</a:t>
            </a:r>
            <a:r>
              <a:rPr lang="cs-CZ" sz="2800" dirty="0" smtClean="0"/>
              <a:t>), bederní svaly kontrolující postavení kyčelních kloubů (m. </a:t>
            </a:r>
            <a:r>
              <a:rPr lang="cs-CZ" sz="2800" dirty="0" err="1" smtClean="0"/>
              <a:t>iliopsoas</a:t>
            </a:r>
            <a:r>
              <a:rPr lang="cs-CZ" sz="2800" dirty="0" smtClean="0"/>
              <a:t>, m. </a:t>
            </a:r>
            <a:r>
              <a:rPr lang="cs-CZ" sz="2800" dirty="0" err="1" smtClean="0"/>
              <a:t>quautratus</a:t>
            </a:r>
            <a:r>
              <a:rPr lang="cs-CZ" sz="2800" dirty="0" smtClean="0"/>
              <a:t> </a:t>
            </a:r>
            <a:r>
              <a:rPr lang="cs-CZ" sz="2800" dirty="0" err="1" smtClean="0"/>
              <a:t>lumborum</a:t>
            </a:r>
            <a:r>
              <a:rPr lang="cs-CZ" sz="2800" dirty="0" smtClean="0"/>
              <a:t>) </a:t>
            </a:r>
            <a:r>
              <a:rPr lang="cs-CZ" sz="2800" dirty="0" smtClean="0"/>
              <a:t>a hluboké svaly páteře (m. </a:t>
            </a:r>
            <a:r>
              <a:rPr lang="cs-CZ" sz="2800" dirty="0" err="1" smtClean="0"/>
              <a:t>erector</a:t>
            </a:r>
            <a:r>
              <a:rPr lang="cs-CZ" sz="2800" dirty="0" smtClean="0"/>
              <a:t> </a:t>
            </a:r>
            <a:r>
              <a:rPr lang="cs-CZ" sz="2800" dirty="0" err="1" smtClean="0"/>
              <a:t>spinae</a:t>
            </a:r>
            <a:r>
              <a:rPr lang="cs-CZ" sz="2800" dirty="0" smtClean="0"/>
              <a:t>)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ÚKOL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313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vypiš posturální svaly: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9678897"/>
              </p:ext>
            </p:extLst>
          </p:nvPr>
        </p:nvGraphicFramePr>
        <p:xfrm>
          <a:off x="1331640" y="0"/>
          <a:ext cx="7272808" cy="6558906"/>
        </p:xfrm>
        <a:graphic>
          <a:graphicData uri="http://schemas.openxmlformats.org/drawingml/2006/table">
            <a:tbl>
              <a:tblPr/>
              <a:tblGrid>
                <a:gridCol w="3636404"/>
                <a:gridCol w="3636404"/>
              </a:tblGrid>
              <a:tr h="245232"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 marL="42299" marR="42299" marT="21149" marB="21149"/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 marL="42299" marR="42299" marT="21149" marB="21149"/>
                </a:tc>
              </a:tr>
              <a:tr h="183924"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solidFill>
                            <a:srgbClr val="FAFAFA"/>
                          </a:solidFill>
                          <a:effectLst/>
                        </a:rPr>
                        <a:t>Tonické svaly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solidFill>
                            <a:srgbClr val="FAFAFA"/>
                          </a:solidFill>
                          <a:effectLst/>
                        </a:rPr>
                        <a:t>Fázické svaly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1000"/>
                    </a:solidFill>
                  </a:tcPr>
                </a:tc>
              </a:tr>
              <a:tr h="183924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m. erector spiane (spodní část)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m. longus capitis et colli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18392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trapezius (horní část)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gastrocnemius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18392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coracobrachialis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m. </a:t>
                      </a:r>
                      <a:r>
                        <a:rPr lang="cs-CZ" sz="1200" dirty="0" err="1">
                          <a:effectLst/>
                        </a:rPr>
                        <a:t>glutaeus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 smtClean="0">
                          <a:effectLst/>
                        </a:rPr>
                        <a:t>medius</a:t>
                      </a:r>
                      <a:r>
                        <a:rPr lang="cs-CZ" sz="1200" dirty="0" smtClean="0">
                          <a:effectLst/>
                        </a:rPr>
                        <a:t> et </a:t>
                      </a:r>
                      <a:r>
                        <a:rPr lang="cs-CZ" sz="1200" dirty="0" err="1">
                          <a:effectLst/>
                        </a:rPr>
                        <a:t>minimus</a:t>
                      </a:r>
                      <a:endParaRPr lang="cs-CZ" sz="12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18392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latissimus dorsi (dolní vlákna)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vastus medialis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176711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teres major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tibialis anterior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36784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pectoralis major (dolní vlákna) et minor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glutaeus maximus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18392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subscapularis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rectus abdmonis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36784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triceps brachii (caput longum)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m. obliques abdominis externus et internus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18392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brachioradialis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latissimus dorsi (horní vlákna)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183924"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m. biceps </a:t>
                      </a:r>
                      <a:r>
                        <a:rPr lang="cs-CZ" sz="1200" dirty="0" err="1">
                          <a:effectLst/>
                        </a:rPr>
                        <a:t>brachii</a:t>
                      </a:r>
                      <a:r>
                        <a:rPr lang="cs-CZ" sz="1200" dirty="0">
                          <a:effectLst/>
                        </a:rPr>
                        <a:t> (</a:t>
                      </a:r>
                      <a:r>
                        <a:rPr lang="cs-CZ" sz="1200" dirty="0" err="1" smtClean="0">
                          <a:effectLst/>
                        </a:rPr>
                        <a:t>caput</a:t>
                      </a:r>
                      <a:r>
                        <a:rPr lang="cs-CZ" sz="1200" dirty="0" smtClean="0">
                          <a:effectLst/>
                        </a:rPr>
                        <a:t> </a:t>
                      </a:r>
                      <a:r>
                        <a:rPr lang="cs-CZ" sz="1200" dirty="0">
                          <a:effectLst/>
                        </a:rPr>
                        <a:t>breve)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rhomboideus major et minor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18392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pronator quadratus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trapezius (střední a dolní část)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18392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pronator teres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biceps brachii (caput longum)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183924"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m. flexor carpi radialis et ulanris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deltoideus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18392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palamris longus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serratus anterior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18392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biceps femoris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supraspinatus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18392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semitendinosus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infraspinatus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18392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semimembranosus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teres minor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36784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soleus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m. triceps brachii (caput laterale et mediale)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18392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iliopsoas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anconeus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18392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vastus lateralis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extensor carpi ulnaris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36784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rectus femoris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m. extensor carpi radialis longus et brevis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367847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vastus intermedius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pectrolais major (horní vlákna)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18392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tensor fasiae latae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367847">
                <a:tc>
                  <a:txBody>
                    <a:bodyPr/>
                    <a:lstStyle/>
                    <a:p>
                      <a:r>
                        <a:rPr lang="fr-FR" sz="1200">
                          <a:effectLst/>
                        </a:rPr>
                        <a:t>m. aductor magnus, longus et brevis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18392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quadratus lumborum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183924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levator scapulae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245232"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</a:rPr>
                        <a:t>m. sternocleidomastoideus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42299" marR="42299" marT="21149" marB="21149">
                    <a:lnL>
                      <a:noFill/>
                    </a:lnL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6907" y="177281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803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1756066"/>
              </p:ext>
            </p:extLst>
          </p:nvPr>
        </p:nvGraphicFramePr>
        <p:xfrm>
          <a:off x="1428750" y="357188"/>
          <a:ext cx="5643602" cy="607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602"/>
              </a:tblGrid>
              <a:tr h="417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50" dirty="0" smtClean="0">
                          <a:latin typeface="URW Bookman L"/>
                          <a:ea typeface="DejaVu LGC Sans"/>
                          <a:cs typeface="Times New Roman"/>
                        </a:rPr>
                        <a:t>Posturální svaly</a:t>
                      </a:r>
                      <a:endParaRPr lang="cs-CZ" sz="2000" kern="50" dirty="0" smtClean="0">
                        <a:latin typeface="Liberation Serif"/>
                        <a:ea typeface="DejaVu LGC Sans"/>
                        <a:cs typeface="Times New Roman"/>
                      </a:endParaRPr>
                    </a:p>
                  </a:txBody>
                  <a:tcPr/>
                </a:tc>
              </a:tr>
              <a:tr h="5655228">
                <a:tc>
                  <a:txBody>
                    <a:bodyPr/>
                    <a:lstStyle/>
                    <a:p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kývač </a:t>
                      </a: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hlavy</a:t>
                      </a:r>
                      <a:b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svaly kloněné</a:t>
                      </a:r>
                      <a:b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 zdvihač lopatky</a:t>
                      </a:r>
                      <a:b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4) horní část trapézového svalu</a:t>
                      </a:r>
                      <a:b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5) vzpřimovače páteře (hlavně bederní a šíjové)</a:t>
                      </a:r>
                      <a:b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6) spodní vlákna velkého svalu prsního</a:t>
                      </a:r>
                      <a:b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7) podlopatkový sval</a:t>
                      </a:r>
                      <a:b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8) spodní vlákna širokého svalu zádového</a:t>
                      </a:r>
                      <a:b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9) dvojhlavý sval pažní (biceps)</a:t>
                      </a:r>
                      <a:b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10) čtyřhranný sval bederní</a:t>
                      </a:r>
                      <a:b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11) sval </a:t>
                      </a:r>
                      <a:r>
                        <a:rPr lang="cs-CZ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bedrokyčlostehenní</a:t>
                      </a: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12) vnější rotátory kyčle (sval hruškovitý)</a:t>
                      </a:r>
                      <a:b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13) napínač stehenní povázky</a:t>
                      </a:r>
                      <a:b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14) </a:t>
                      </a:r>
                      <a:r>
                        <a:rPr lang="cs-CZ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hamstringy</a:t>
                      </a: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(sval </a:t>
                      </a:r>
                      <a:r>
                        <a:rPr lang="cs-CZ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poloblanitý</a:t>
                      </a: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cs-CZ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pološlašitý</a:t>
                      </a: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dvojhlavý stehenní)</a:t>
                      </a:r>
                      <a:b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15) přímý sval stehenní</a:t>
                      </a:r>
                      <a:b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16) přitahovače stehna (adduktory</a:t>
                      </a: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17) </a:t>
                      </a: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lýtkové svaly (dvojhlavý a šikmý lýtkový sval)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POSTURA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>
          <a:xfrm>
            <a:off x="1258888" y="1600200"/>
            <a:ext cx="7427912" cy="1684338"/>
          </a:xfrm>
        </p:spPr>
        <p:txBody>
          <a:bodyPr/>
          <a:lstStyle/>
          <a:p>
            <a:r>
              <a:rPr lang="cs-CZ" smtClean="0"/>
              <a:t>proces udržování polohy těla a jeho částí ve stále se měnícím prostředí; aktivní klidový stav držení těla</a:t>
            </a:r>
          </a:p>
          <a:p>
            <a:endParaRPr lang="cs-CZ" smtClean="0"/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 dirty="0"/>
          </a:p>
        </p:txBody>
      </p:sp>
      <p:sp>
        <p:nvSpPr>
          <p:cNvPr id="14340" name="Zástupný symbol pro obsah 2"/>
          <p:cNvSpPr txBox="1">
            <a:spLocks/>
          </p:cNvSpPr>
          <p:nvPr/>
        </p:nvSpPr>
        <p:spPr bwMode="auto">
          <a:xfrm>
            <a:off x="1258888" y="4797425"/>
            <a:ext cx="7427912" cy="168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3200">
                <a:latin typeface="Calibri" pitchFamily="34" charset="0"/>
              </a:rPr>
              <a:t>držení těla orientované (připravené) ke konkrétní činnosti; řízená změna postury před začátkem pohybu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11188" y="3573463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400" dirty="0">
                <a:latin typeface="+mj-lt"/>
                <a:ea typeface="+mj-ea"/>
                <a:cs typeface="+mj-cs"/>
              </a:rPr>
              <a:t>ATITUDA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DRŽENÍ TĚLA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313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je specifický způsob řešení úlohy jak se vyrovnat s gravitací a udržet rovnováhu těla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800" smtClean="0"/>
          </a:p>
          <a:p>
            <a:pPr>
              <a:lnSpc>
                <a:spcPct val="90000"/>
              </a:lnSpc>
            </a:pPr>
            <a:r>
              <a:rPr lang="cs-CZ" sz="2800" smtClean="0"/>
              <a:t>ukazuje se jako určité prostorové uspořádání jednotlivých pohybových segmentů těla v statisticky náročných polohách (stoj, chůze, běh)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800" smtClean="0"/>
          </a:p>
          <a:p>
            <a:pPr>
              <a:lnSpc>
                <a:spcPct val="90000"/>
              </a:lnSpc>
            </a:pPr>
            <a:r>
              <a:rPr lang="cs-CZ" sz="2800" smtClean="0"/>
              <a:t>z hlediska řízení  oporné motoriky jde o realizaci posturálního stereotypu, který je u každého člověka silně individuální záležitostí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POSTURÁLNÍ STEREOTYP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313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je založený na podmíněných reflexech a proto se u dospělého člověka málo mění a je fakticky navždy zakódovaný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800" smtClean="0"/>
          </a:p>
          <a:p>
            <a:pPr>
              <a:lnSpc>
                <a:spcPct val="90000"/>
              </a:lnSpc>
            </a:pPr>
            <a:r>
              <a:rPr lang="cs-CZ" sz="2800" smtClean="0"/>
              <a:t>určité změny se projeví růstem, změnou proporcí těla, výživou, konstitucí, pohlavím a sportem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SPRÁVNÉ DRŽENÍ TĚLA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313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je jedním ze základních předpokladů správného zapojování odpovídajících svalových skupin v průběhu pohybu a efektivního provádění jednotlivých kompenzačních cvičení (Bursová, 2005)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800" smtClean="0"/>
          </a:p>
          <a:p>
            <a:pPr>
              <a:lnSpc>
                <a:spcPct val="90000"/>
              </a:lnSpc>
            </a:pPr>
            <a:r>
              <a:rPr lang="cs-CZ" sz="2800" smtClean="0"/>
              <a:t>lze charakterizovat postojem, při kterém jsou jednotlivé segmenty těla v optimálním postavení vzhledem k udržování polohy rovnováhy a minimálním zapojení posturálních svalů a při kterém je zachována fyziologická funkce jednotlivých orgánů a soustav lidského organismu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IDEÁLNÍ STOJ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313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dolní končetiny u sebe, kolenní a kyčelní klouby jsou nenásilně natažené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pánev je v takovém postavení, aby hmotnost trupu byla vycentrována nad spojnicí středů kyčelních kloubů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páteř má být plynule dvojesovitě zakřivena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ramena spuštěná volně dolů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lopatky jsou celou plochou přiloženy k zadní straně hrudníku a lehce přitaženy k páteři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hlava je vzpřímená, brada svírá s osou těla pravý úhel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4" descr="správné držení těl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225" y="17463"/>
            <a:ext cx="9121775" cy="684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2" descr="http://www.posturecorrection.org/wp-content/uploads/2012/01/Posture-Correction-Tip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3"/>
            <a:ext cx="9299575" cy="666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2" descr="http://ericcressey.com/wp-content/uploads/2010/12/postu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0963" y="692150"/>
            <a:ext cx="9224963" cy="502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smtClean="0"/>
              <a:t>SED, LEH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052513"/>
            <a:ext cx="8229600" cy="5500687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sed a leh jsou polohy staticky méně náročné nebo přímí kontakt s podložkou je větší a těžiště těla je níže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sed je poloha při které hmotnost horní části je na dolní nebo boční straně pánve, stehna, případně bérce; při sedu je těžiště výše a při nesprávném dlouhodobém sezení dochází k poruchám zakřivení páteře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leh je poloha při které je podélná osa těla v horizontální rovině nebo v rovinách mírně nakloněných; větší část trupu tlačí na podložku a menší část hmotnosti těla působí ve směru podélné osy; leh je poloha vhodná na cvičení při poruchách páteře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POSTURA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313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postura je dynamický proces udržování polohy těla a jeho částí před a po skončení pohybu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800" smtClean="0"/>
          </a:p>
          <a:p>
            <a:pPr>
              <a:lnSpc>
                <a:spcPct val="90000"/>
              </a:lnSpc>
            </a:pPr>
            <a:r>
              <a:rPr lang="cs-CZ" sz="2800" smtClean="0"/>
              <a:t>je aktivní držení segmentů těla proti působení zevních sil, ze kterých má v běžném životě největší význam síla tíhová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smtClean="0"/>
          </a:p>
          <a:p>
            <a:pPr>
              <a:lnSpc>
                <a:spcPct val="90000"/>
              </a:lnSpc>
            </a:pPr>
            <a:r>
              <a:rPr lang="cs-CZ" sz="2800" smtClean="0"/>
              <a:t>je zajištěna především svalovou aktivitou řízenou CNS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smtClean="0"/>
          </a:p>
          <a:p>
            <a:pPr>
              <a:lnSpc>
                <a:spcPct val="90000"/>
              </a:lnSpc>
            </a:pPr>
            <a:r>
              <a:rPr lang="cs-CZ" sz="2800" smtClean="0"/>
              <a:t>vždy vyžaduje zpevnění osového orgánu (trup, krk, hlava)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POSTURA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313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není synonymem pro stoj na dvou nohách, ale je součástí např. sedu nebo zvednutí hlavy v lehu na břiše, je nutnou součástí chůze a dalších způsobů aktivní lokomoce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smtClean="0"/>
          </a:p>
          <a:p>
            <a:pPr>
              <a:lnSpc>
                <a:spcPct val="90000"/>
              </a:lnSpc>
            </a:pPr>
            <a:r>
              <a:rPr lang="cs-CZ" sz="2800" smtClean="0"/>
              <a:t>zaujetí a udržení postury je rozhodující součástí všech motorických programů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ÚKOL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313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zaujmi posturu (atitudu) vybraného pohybu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692150"/>
            <a:ext cx="7777162" cy="6165850"/>
          </a:xfrm>
        </p:spPr>
        <p:txBody>
          <a:bodyPr/>
          <a:lstStyle/>
          <a:p>
            <a:r>
              <a:rPr lang="cs-CZ" sz="2800" b="1" smtClean="0"/>
              <a:t>rovnováha</a:t>
            </a:r>
            <a:r>
              <a:rPr lang="cs-CZ" sz="2800" smtClean="0"/>
              <a:t> = rovnováha všech sil (zevních a vnitřních) působících na lidské tělo</a:t>
            </a:r>
          </a:p>
          <a:p>
            <a:r>
              <a:rPr lang="cs-CZ" sz="2800" b="1" smtClean="0"/>
              <a:t>balance</a:t>
            </a:r>
            <a:r>
              <a:rPr lang="cs-CZ" sz="2800" smtClean="0"/>
              <a:t> = v zahraniční literatuře pojem pro posturální aktivitu těla zabraňující pádu; proces udržování rovnováhy</a:t>
            </a:r>
          </a:p>
          <a:p>
            <a:r>
              <a:rPr lang="cs-CZ" sz="2800" b="1" smtClean="0"/>
              <a:t>posturální stabilita</a:t>
            </a:r>
            <a:r>
              <a:rPr lang="cs-CZ" sz="2800" smtClean="0"/>
              <a:t> = míra úsilí potřebného k dosažení změny polohy </a:t>
            </a:r>
          </a:p>
          <a:p>
            <a:pPr>
              <a:buFont typeface="Arial" charset="0"/>
              <a:buNone/>
            </a:pPr>
            <a:endParaRPr lang="cs-CZ" sz="2800" smtClean="0"/>
          </a:p>
          <a:p>
            <a:r>
              <a:rPr lang="cs-CZ" sz="2800" smtClean="0"/>
              <a:t>zjednodušené rozdělení nejdůležitějších reflexních reakcí k zaujmutí a udržení vzpřímené polohy – </a:t>
            </a:r>
            <a:r>
              <a:rPr lang="cs-CZ" sz="2800" b="1" smtClean="0"/>
              <a:t>postojové reflexy, vzpřimovací reflexy, umisťovací reflexy</a:t>
            </a:r>
            <a:endParaRPr lang="cs-CZ" sz="2800" smtClean="0"/>
          </a:p>
          <a:p>
            <a:pPr lvl="1">
              <a:lnSpc>
                <a:spcPct val="90000"/>
              </a:lnSpc>
              <a:buFontTx/>
              <a:buNone/>
            </a:pPr>
            <a:endParaRPr lang="cs-CZ" sz="2400" smtClean="0">
              <a:cs typeface="Arial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800" smtClean="0">
              <a:cs typeface="Arial" charset="0"/>
            </a:endParaRP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POSTURALNÍ STABILITA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313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je schopnost zajistit vzpřímené držení těla a reagovat na změny zevních a vnitřních sil tak, aby nedošlo k nezamýšlenému a/nebo neřízenému pádu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TĚŽIŠTĚ (COM = Centre of Mass)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313"/>
            <a:ext cx="8229600" cy="1296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je hypoteticky hmotný bod, do kterého je soustředěna hmotnost celého těla v globálním vztažném systému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4213" y="3357563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400" dirty="0">
                <a:latin typeface="+mj-lt"/>
                <a:ea typeface="+mj-ea"/>
                <a:cs typeface="+mj-cs"/>
              </a:rPr>
              <a:t>TĚŽNICE (COG = Centre </a:t>
            </a:r>
            <a:r>
              <a:rPr lang="cs-CZ" sz="4400" dirty="0" err="1">
                <a:latin typeface="+mj-lt"/>
                <a:ea typeface="+mj-ea"/>
                <a:cs typeface="+mj-cs"/>
              </a:rPr>
              <a:t>of</a:t>
            </a:r>
            <a:r>
              <a:rPr lang="cs-CZ" sz="4400" dirty="0">
                <a:latin typeface="+mj-lt"/>
                <a:ea typeface="+mj-ea"/>
                <a:cs typeface="+mj-cs"/>
              </a:rPr>
              <a:t> </a:t>
            </a:r>
            <a:r>
              <a:rPr lang="cs-CZ" sz="4400" dirty="0" err="1">
                <a:latin typeface="+mj-lt"/>
                <a:ea typeface="+mj-ea"/>
                <a:cs typeface="+mj-cs"/>
              </a:rPr>
              <a:t>Gravity</a:t>
            </a:r>
            <a:r>
              <a:rPr lang="cs-CZ" sz="4400" dirty="0">
                <a:latin typeface="+mj-lt"/>
                <a:ea typeface="+mj-ea"/>
                <a:cs typeface="+mj-cs"/>
              </a:rPr>
              <a:t>)</a:t>
            </a:r>
          </a:p>
        </p:txBody>
      </p:sp>
      <p:sp>
        <p:nvSpPr>
          <p:cNvPr id="20485" name="Rectangle 3"/>
          <p:cNvSpPr txBox="1">
            <a:spLocks noChangeArrowheads="1"/>
          </p:cNvSpPr>
          <p:nvPr/>
        </p:nvSpPr>
        <p:spPr bwMode="auto">
          <a:xfrm>
            <a:off x="1141413" y="4567238"/>
            <a:ext cx="822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cs-CZ" sz="2800">
                <a:latin typeface="Calibri" pitchFamily="34" charset="0"/>
              </a:rPr>
              <a:t>je průmět společného těžiště těla do roviny opěrné báze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60350"/>
            <a:ext cx="8229600" cy="6597650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poloha </a:t>
            </a:r>
            <a:r>
              <a:rPr lang="cs-CZ" sz="2800" dirty="0"/>
              <a:t>těžiště rozhoduje o stabilitě </a:t>
            </a:r>
            <a:r>
              <a:rPr lang="cs-CZ" sz="2800" dirty="0" smtClean="0"/>
              <a:t>těla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/>
              <a:t>j</a:t>
            </a:r>
            <a:r>
              <a:rPr lang="cs-CZ" sz="2800" dirty="0" smtClean="0"/>
              <a:t>akákoliv </a:t>
            </a:r>
            <a:r>
              <a:rPr lang="cs-CZ" sz="2800" dirty="0"/>
              <a:t>nestabilní poloha vyžaduje totiž silovou korekci, tj. aktivní svalové úsilí, a tím také příslušnou spotřebu </a:t>
            </a:r>
            <a:r>
              <a:rPr lang="cs-CZ" sz="2800" dirty="0" smtClean="0"/>
              <a:t>energie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při </a:t>
            </a:r>
            <a:r>
              <a:rPr lang="cs-CZ" sz="2800" dirty="0"/>
              <a:t>poruchách svalové funkce (např. při svalových parézách) musíme cvičením obnovit stabilní stoj pacienta, aktivovat příslušné, třeba i náhradní stabilizační svalové skupiny apod. </a:t>
            </a:r>
            <a:endParaRPr lang="cs-CZ" sz="2800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také </a:t>
            </a:r>
            <a:r>
              <a:rPr lang="cs-CZ" sz="2800" dirty="0"/>
              <a:t>nácvik chůze s opěrnými pomůckami a rehabilitace pohybu končetinových segmentů je vlastně práce s těžištěm a gravitačními silami, které při cvičení buď potencujeme, nebo působíme proti nim.</a:t>
            </a:r>
            <a:endParaRPr lang="cs-CZ" sz="2800" dirty="0" smtClean="0"/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2276</TotalTime>
  <Words>1239</Words>
  <Application>Microsoft Office PowerPoint</Application>
  <PresentationFormat>Předvádění na obrazovce (4:3)</PresentationFormat>
  <Paragraphs>157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Calibri</vt:lpstr>
      <vt:lpstr>DejaVu LGC Sans</vt:lpstr>
      <vt:lpstr>Liberation Serif</vt:lpstr>
      <vt:lpstr>Times New Roman</vt:lpstr>
      <vt:lpstr>URW Bookman L</vt:lpstr>
      <vt:lpstr>Motiv sady Office</vt:lpstr>
      <vt:lpstr>POSTURA  STOJ  SED, LEH</vt:lpstr>
      <vt:lpstr>POSTURA</vt:lpstr>
      <vt:lpstr>POSTURA</vt:lpstr>
      <vt:lpstr>POSTURA</vt:lpstr>
      <vt:lpstr>ÚKOL</vt:lpstr>
      <vt:lpstr>Prezentace aplikace PowerPoint</vt:lpstr>
      <vt:lpstr>POSTURALNÍ STABILITA</vt:lpstr>
      <vt:lpstr>TĚŽIŠTĚ (COM = Centre of Mass)</vt:lpstr>
      <vt:lpstr>Prezentace aplikace PowerPoint</vt:lpstr>
      <vt:lpstr>STABILITA TĚLA SE ZVYŠUJE</vt:lpstr>
      <vt:lpstr>TĚŽIŠTĚ/TĚŽNICE</vt:lpstr>
      <vt:lpstr>STOJ, SED</vt:lpstr>
      <vt:lpstr>STOJ, SED</vt:lpstr>
      <vt:lpstr>STOJ</vt:lpstr>
      <vt:lpstr>ANTIGRAVITAČNÍ SYSTÉM</vt:lpstr>
      <vt:lpstr>POSTURÁLNÍ SVALY</vt:lpstr>
      <vt:lpstr>ÚKOL</vt:lpstr>
      <vt:lpstr>Prezentace aplikace PowerPoint</vt:lpstr>
      <vt:lpstr>Prezentace aplikace PowerPoint</vt:lpstr>
      <vt:lpstr>DRŽENÍ TĚLA</vt:lpstr>
      <vt:lpstr>POSTURÁLNÍ STEREOTYP</vt:lpstr>
      <vt:lpstr>SPRÁVNÉ DRŽENÍ TĚLA</vt:lpstr>
      <vt:lpstr>IDEÁLNÍ STOJ</vt:lpstr>
      <vt:lpstr>Prezentace aplikace PowerPoint</vt:lpstr>
      <vt:lpstr>Prezentace aplikace PowerPoint</vt:lpstr>
      <vt:lpstr>Prezentace aplikace PowerPoint</vt:lpstr>
      <vt:lpstr>SED, LEH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POSTURA a ATITUDA  STOJ  SED</dc:title>
  <dc:creator>Martina</dc:creator>
  <cp:lastModifiedBy>Martina Bernaciková</cp:lastModifiedBy>
  <cp:revision>120</cp:revision>
  <dcterms:created xsi:type="dcterms:W3CDTF">2012-10-23T18:17:57Z</dcterms:created>
  <dcterms:modified xsi:type="dcterms:W3CDTF">2014-11-04T13:49:32Z</dcterms:modified>
</cp:coreProperties>
</file>