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52"/>
  </p:handoutMasterIdLst>
  <p:sldIdLst>
    <p:sldId id="256" r:id="rId2"/>
    <p:sldId id="258" r:id="rId3"/>
    <p:sldId id="259" r:id="rId4"/>
    <p:sldId id="267" r:id="rId5"/>
    <p:sldId id="292" r:id="rId6"/>
    <p:sldId id="268" r:id="rId7"/>
    <p:sldId id="296" r:id="rId8"/>
    <p:sldId id="260" r:id="rId9"/>
    <p:sldId id="269" r:id="rId10"/>
    <p:sldId id="270" r:id="rId11"/>
    <p:sldId id="294" r:id="rId12"/>
    <p:sldId id="295" r:id="rId13"/>
    <p:sldId id="261" r:id="rId14"/>
    <p:sldId id="262" r:id="rId15"/>
    <p:sldId id="263" r:id="rId16"/>
    <p:sldId id="271" r:id="rId17"/>
    <p:sldId id="299" r:id="rId18"/>
    <p:sldId id="300" r:id="rId19"/>
    <p:sldId id="301" r:id="rId20"/>
    <p:sldId id="272" r:id="rId21"/>
    <p:sldId id="293" r:id="rId22"/>
    <p:sldId id="297" r:id="rId23"/>
    <p:sldId id="298" r:id="rId24"/>
    <p:sldId id="264" r:id="rId25"/>
    <p:sldId id="273" r:id="rId26"/>
    <p:sldId id="305" r:id="rId27"/>
    <p:sldId id="265" r:id="rId28"/>
    <p:sldId id="274" r:id="rId29"/>
    <p:sldId id="302" r:id="rId30"/>
    <p:sldId id="303" r:id="rId31"/>
    <p:sldId id="304" r:id="rId32"/>
    <p:sldId id="266" r:id="rId33"/>
    <p:sldId id="275" r:id="rId34"/>
    <p:sldId id="277" r:id="rId35"/>
    <p:sldId id="276" r:id="rId36"/>
    <p:sldId id="278" r:id="rId37"/>
    <p:sldId id="279" r:id="rId38"/>
    <p:sldId id="280" r:id="rId39"/>
    <p:sldId id="306" r:id="rId40"/>
    <p:sldId id="281" r:id="rId41"/>
    <p:sldId id="285" r:id="rId42"/>
    <p:sldId id="286" r:id="rId43"/>
    <p:sldId id="282" r:id="rId44"/>
    <p:sldId id="288" r:id="rId45"/>
    <p:sldId id="289" r:id="rId46"/>
    <p:sldId id="283" r:id="rId47"/>
    <p:sldId id="290" r:id="rId48"/>
    <p:sldId id="291" r:id="rId49"/>
    <p:sldId id="284" r:id="rId50"/>
    <p:sldId id="307" r:id="rId51"/>
  </p:sldIdLst>
  <p:sldSz cx="9144000" cy="6858000" type="screen4x3"/>
  <p:notesSz cx="6759575" cy="98679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/>
          </a:p>
        </p:txBody>
      </p:sp>
      <p:sp>
        <p:nvSpPr>
          <p:cNvPr id="624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/>
          </a:p>
        </p:txBody>
      </p:sp>
      <p:sp>
        <p:nvSpPr>
          <p:cNvPr id="624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372600"/>
            <a:ext cx="2928938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FB31A74-AF46-40C5-8141-A710A1EB40B2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DFE323-484E-4A5D-985A-87DEC318D150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675EB-1CF8-4998-A0E3-23A4611D0BC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74C37-FB64-4467-ACA1-5B9E2643F2A9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36AFBD3-A809-4934-8ABA-A213021C6DB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0729CF-DC1A-4491-8EBB-F25D4485BD9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661CCA-F125-4D74-8986-47AF58B2152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2DECE5-C73D-46D2-9485-B729063438F4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FCF164-009E-4F80-9753-123934BEECDA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9A328F-16D7-492A-B12F-05F58C56230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DEB0D-C57D-4278-90F2-EF8EFF938E63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BDA026-3D78-450F-B9C6-BC37CDBB3C61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029F6B-2188-4B0C-A783-22885C7308CF}" type="slidenum">
              <a:rPr lang="cs-CZ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F7D68A5-74E8-429C-91A2-AD1B15E65EA6}" type="slidenum">
              <a:rPr lang="cs-CZ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619250" y="1700213"/>
            <a:ext cx="5810250" cy="6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POHYBY HLAVY A TRUPU</a:t>
            </a: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971550" y="4437063"/>
            <a:ext cx="7056438" cy="8112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cs-CZ" sz="3600" kern="10">
                <a:ln w="9525">
                  <a:noFill/>
                  <a:round/>
                  <a:headEnd/>
                  <a:tailEnd/>
                </a:ln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POHYBY PÁNVE A LOPATEK</a:t>
            </a:r>
          </a:p>
        </p:txBody>
      </p:sp>
      <p:pic>
        <p:nvPicPr>
          <p:cNvPr id="2054" name="Picture 6" descr="FSpS-logo-varianty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738" y="2997200"/>
            <a:ext cx="971550" cy="971550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7524750" y="6642100"/>
            <a:ext cx="1619250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1000">
                <a:solidFill>
                  <a:srgbClr val="660033"/>
                </a:solidFill>
                <a:cs typeface="Arial" charset="0"/>
              </a:rPr>
              <a:t>Martina Novotná 2008</a:t>
            </a:r>
            <a:r>
              <a:rPr lang="en-US" sz="1000" baseline="30000">
                <a:solidFill>
                  <a:srgbClr val="660033"/>
                </a:solidFill>
                <a:cs typeface="Arial" charset="0"/>
              </a:rPr>
              <a:t>©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skenovat00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763"/>
            <a:ext cx="7200900" cy="6846887"/>
          </a:xfrm>
          <a:prstGeom prst="rect">
            <a:avLst/>
          </a:prstGeom>
          <a:noFill/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79388" y="3213100"/>
            <a:ext cx="290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sternocleidomastoideus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7019925" y="1557338"/>
            <a:ext cx="1949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4127500" y="0"/>
            <a:ext cx="5016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skenovat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6013" y="0"/>
            <a:ext cx="7056437" cy="67976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skenovat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5238" y="0"/>
            <a:ext cx="66135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LATEROFLEXE HLAVY a KRKU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79388" y="1484313"/>
            <a:ext cx="5268912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mm. scaleni – svaly kloněné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179388" y="836613"/>
            <a:ext cx="7993062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sternocleidomastoideus –</a:t>
            </a:r>
            <a:r>
              <a:rPr lang="en-US" sz="3200"/>
              <a:t> </a:t>
            </a:r>
            <a:r>
              <a:rPr lang="cs-CZ" sz="3200"/>
              <a:t>zdvihač hlavy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179388" y="2133600"/>
            <a:ext cx="6985000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levator scapulae – zdvihač lopatky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179388" y="2781300"/>
            <a:ext cx="5356225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trapezius-pars superior – </a:t>
            </a:r>
          </a:p>
          <a:p>
            <a:pPr algn="ctr"/>
            <a:r>
              <a:rPr lang="cs-CZ" sz="3200"/>
              <a:t>svaly trapézový-horní část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0" y="407670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ROTACE HLAVY a KRKU</a:t>
            </a: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50825" y="4941888"/>
            <a:ext cx="8642350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sternocleidomastoideus – zdvihač hlavy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50825" y="5589588"/>
            <a:ext cx="8642350" cy="65087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erector spinae – transverzospinální sýstém</a:t>
            </a:r>
            <a:r>
              <a:rPr lang="cs-CZ" sz="3600"/>
              <a:t> 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250825" y="6269038"/>
            <a:ext cx="8640763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erector spinae – spinotransverzální sýstém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4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4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50"/>
                            </p:stCondLst>
                            <p:childTnLst>
                              <p:par>
                                <p:cTn id="6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0"/>
                            </p:stCondLst>
                            <p:childTnLst>
                              <p:par>
                                <p:cTn id="7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 tmFilter="0,0; .5, 1; 1, 1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nimBg="1"/>
      <p:bldP spid="7171" grpId="0" animBg="1"/>
      <p:bldP spid="7172" grpId="0" animBg="1"/>
      <p:bldP spid="7173" grpId="0" animBg="1"/>
      <p:bldP spid="7174" grpId="0" animBg="1"/>
      <p:bldP spid="7175" grpId="0" animBg="1"/>
      <p:bldP spid="7176" grpId="0" animBg="1"/>
      <p:bldP spid="7177" grpId="0" animBg="1"/>
      <p:bldP spid="717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484438" y="260350"/>
            <a:ext cx="4392612" cy="711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POHYBY TRUPU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51226" y="1412875"/>
            <a:ext cx="8101898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 dirty="0" smtClean="0"/>
              <a:t>VENTRÁLNÍ FLEXE </a:t>
            </a:r>
            <a:r>
              <a:rPr lang="cs-CZ" sz="4000" dirty="0"/>
              <a:t>- PŘEDKLON</a:t>
            </a: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611188" y="2781300"/>
            <a:ext cx="699135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DORZÁLNÍ FLEXE - ZÁKLON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700338" y="4292600"/>
            <a:ext cx="6032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319088" y="5734050"/>
            <a:ext cx="5016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6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3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nimBg="1"/>
      <p:bldP spid="8195" grpId="0" animBg="1"/>
      <p:bldP spid="8196" grpId="0" animBg="1"/>
      <p:bldP spid="8197" grpId="0" animBg="1"/>
      <p:bldP spid="819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sejmout0013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51050" y="0"/>
            <a:ext cx="5927725" cy="6858000"/>
          </a:xfrm>
          <a:noFill/>
          <a:ln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skenovat00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372225"/>
          </a:xfrm>
          <a:prstGeom prst="rect">
            <a:avLst/>
          </a:prstGeom>
          <a:noFill/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6516688" y="836613"/>
            <a:ext cx="2228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rectus abdominis</a:t>
            </a:r>
          </a:p>
        </p:txBody>
      </p:sp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938564" y="0"/>
            <a:ext cx="8101898" cy="707886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 dirty="0" smtClean="0"/>
              <a:t>VENTRÁLNÍ FLEXE </a:t>
            </a:r>
            <a:r>
              <a:rPr lang="cs-CZ" sz="4000" dirty="0"/>
              <a:t>- PŘEDKLON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 descr="skenovat00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250"/>
            <a:ext cx="9144000" cy="5992813"/>
          </a:xfrm>
          <a:prstGeom prst="rect">
            <a:avLst/>
          </a:prstGeom>
          <a:noFill/>
        </p:spPr>
      </p:pic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0" y="188913"/>
            <a:ext cx="1331913" cy="71913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skenovat00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813"/>
            <a:ext cx="9144000" cy="5992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skenovat00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650" y="0"/>
            <a:ext cx="559911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484438" y="260350"/>
            <a:ext cx="4392612" cy="711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POHYBY HLAVY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851275" y="1341438"/>
            <a:ext cx="5045075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FLEXE - PŘEDKLON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95288" y="2781300"/>
            <a:ext cx="5014912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EXTENZE - ZÁKLON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2916238" y="4365625"/>
            <a:ext cx="6032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319088" y="5734050"/>
            <a:ext cx="50165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1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3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6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nimBg="1"/>
      <p:bldP spid="4099" grpId="0" animBg="1"/>
      <p:bldP spid="4100" grpId="0" animBg="1"/>
      <p:bldP spid="4101" grpId="0" animBg="1"/>
      <p:bldP spid="410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skenovat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4763"/>
            <a:ext cx="8353425" cy="6867526"/>
          </a:xfrm>
          <a:prstGeom prst="rect">
            <a:avLst/>
          </a:prstGeom>
          <a:noFill/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2339975" y="5445125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516688" y="2708275"/>
            <a:ext cx="2597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quadratus lumborum</a:t>
            </a: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152650" y="260350"/>
            <a:ext cx="699135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DORZÁLNÍ FLEXE - ZÁKLON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skenovat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8238" y="0"/>
            <a:ext cx="4206875" cy="6669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skenovat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-134280">
            <a:off x="1042988" y="-23813"/>
            <a:ext cx="7058025" cy="69072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skenovat000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-15875"/>
            <a:ext cx="8166100" cy="6873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VENTRÁLNÍ FLEXE</a:t>
            </a: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179388" y="981075"/>
            <a:ext cx="7229475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rectus abdominis – přímý sval břišní</a:t>
            </a:r>
          </a:p>
        </p:txBody>
      </p:sp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0" y="2205038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DORZÁLNÍ FLEXE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179388" y="3284538"/>
            <a:ext cx="7658100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erector spinae – hluboké svaly zádové</a:t>
            </a: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250825" y="4221163"/>
            <a:ext cx="4932363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quadratus lumborum –</a:t>
            </a:r>
            <a:r>
              <a:rPr lang="en-US" sz="3200"/>
              <a:t> </a:t>
            </a:r>
          </a:p>
          <a:p>
            <a:pPr algn="ctr"/>
            <a:r>
              <a:rPr lang="cs-CZ" sz="3200"/>
              <a:t>čtyřhranný sval bederní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0244" grpId="0" animBg="1"/>
      <p:bldP spid="10245" grpId="0" animBg="1"/>
      <p:bldP spid="1024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skenovat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400" y="0"/>
            <a:ext cx="5057775" cy="6858000"/>
          </a:xfrm>
          <a:prstGeom prst="rect">
            <a:avLst/>
          </a:prstGeom>
          <a:noFill/>
        </p:spPr>
      </p:pic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6546850" y="1844675"/>
            <a:ext cx="2597150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quadratus lumborum</a:t>
            </a: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468313" y="5084763"/>
            <a:ext cx="339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externus abdominis</a:t>
            </a:r>
          </a:p>
        </p:txBody>
      </p:sp>
      <p:sp>
        <p:nvSpPr>
          <p:cNvPr id="20487" name="Text Box 7"/>
          <p:cNvSpPr txBox="1">
            <a:spLocks noChangeArrowheads="1"/>
          </p:cNvSpPr>
          <p:nvPr/>
        </p:nvSpPr>
        <p:spPr bwMode="auto">
          <a:xfrm>
            <a:off x="3708400" y="3716338"/>
            <a:ext cx="333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internus abdominis</a:t>
            </a:r>
          </a:p>
        </p:txBody>
      </p:sp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7194550" y="25654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20489" name="Text Box 9"/>
          <p:cNvSpPr txBox="1">
            <a:spLocks noChangeArrowheads="1"/>
          </p:cNvSpPr>
          <p:nvPr/>
        </p:nvSpPr>
        <p:spPr bwMode="auto">
          <a:xfrm>
            <a:off x="0" y="0"/>
            <a:ext cx="3851275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skenovat00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3375"/>
            <a:ext cx="9144000" cy="6308725"/>
          </a:xfrm>
          <a:prstGeom prst="rect">
            <a:avLst/>
          </a:prstGeom>
          <a:noFill/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6021388"/>
            <a:ext cx="6084888" cy="83661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LATEROFLEXE</a:t>
            </a: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250825" y="2133600"/>
            <a:ext cx="6124575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obliquus externus abdominis  </a:t>
            </a:r>
          </a:p>
          <a:p>
            <a:pPr algn="ctr"/>
            <a:r>
              <a:rPr lang="cs-CZ" sz="3200"/>
              <a:t>– vnější šikmý sval břišní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250825" y="908050"/>
            <a:ext cx="4927600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quadratus lumborum – </a:t>
            </a:r>
          </a:p>
          <a:p>
            <a:pPr algn="ctr"/>
            <a:r>
              <a:rPr lang="cs-CZ" sz="3200"/>
              <a:t>čtyřhranný sval bederní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3429000"/>
            <a:ext cx="6011863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obliquus internus abdominis  </a:t>
            </a:r>
          </a:p>
          <a:p>
            <a:pPr algn="ctr"/>
            <a:r>
              <a:rPr lang="cs-CZ" sz="3200"/>
              <a:t>– vnitřní šikmý sval břišní</a:t>
            </a: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250825" y="4724400"/>
            <a:ext cx="7658100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erector spinae – hluboké svaly zádové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4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3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7" grpId="0" animBg="1"/>
      <p:bldP spid="11268" grpId="0" animBg="1"/>
      <p:bldP spid="11269" grpId="0" animBg="1"/>
      <p:bldP spid="1127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skenovat00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75" y="0"/>
            <a:ext cx="4879975" cy="6858000"/>
          </a:xfrm>
          <a:prstGeom prst="rect">
            <a:avLst/>
          </a:prstGeom>
          <a:noFill/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0" y="5084763"/>
            <a:ext cx="339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externus abdominis</a:t>
            </a:r>
          </a:p>
        </p:txBody>
      </p:sp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5810250" y="3573463"/>
            <a:ext cx="3333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obliquus internus abdominis</a:t>
            </a:r>
          </a:p>
        </p:txBody>
      </p:sp>
      <p:sp>
        <p:nvSpPr>
          <p:cNvPr id="21511" name="Text Box 7"/>
          <p:cNvSpPr txBox="1">
            <a:spLocks noChangeArrowheads="1"/>
          </p:cNvSpPr>
          <p:nvPr/>
        </p:nvSpPr>
        <p:spPr bwMode="auto">
          <a:xfrm>
            <a:off x="0" y="0"/>
            <a:ext cx="2700338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ROTACE - OTÁČENÍ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8" name="Picture 4" descr="skenovat0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913"/>
            <a:ext cx="9144000" cy="6480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ejmout0012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0"/>
            <a:ext cx="6059488" cy="6858000"/>
          </a:xfrm>
          <a:noFill/>
          <a:ln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4" descr="skenovat00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713"/>
            <a:ext cx="9144000" cy="6632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skenovat00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0"/>
            <a:ext cx="7991475" cy="6813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ROTACE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6124575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obliquus externus abdominis  </a:t>
            </a:r>
          </a:p>
          <a:p>
            <a:pPr algn="ctr"/>
            <a:r>
              <a:rPr lang="cs-CZ" sz="3200"/>
              <a:t>– vnější šikmý sval břišní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250825" y="2276475"/>
            <a:ext cx="6011863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obliquus internus abdominis  </a:t>
            </a:r>
          </a:p>
          <a:p>
            <a:pPr algn="ctr"/>
            <a:r>
              <a:rPr lang="cs-CZ" sz="3200"/>
              <a:t>– vnitřní šikmý sval břišní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/>
      <p:bldP spid="12291" grpId="0" animBg="1"/>
      <p:bldP spid="1229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2484438" y="260350"/>
            <a:ext cx="4392612" cy="711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POHYBY PÁNVE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865313" y="1412875"/>
            <a:ext cx="5692775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ELEVACE - ZDVIHNUTÍ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547813" y="2852738"/>
            <a:ext cx="6199187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INKLINACE/ANTEVERZE </a:t>
            </a:r>
          </a:p>
          <a:p>
            <a:pPr algn="ctr"/>
            <a:r>
              <a:rPr lang="cs-CZ" sz="4000"/>
              <a:t>- VYSAZENÍ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187450" y="4797425"/>
            <a:ext cx="6819900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REKLINACE/RETROVERZE </a:t>
            </a:r>
          </a:p>
          <a:p>
            <a:pPr algn="ctr"/>
            <a:r>
              <a:rPr lang="cs-CZ" sz="4000"/>
              <a:t>- PODSAZENÍ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1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nimBg="1"/>
      <p:bldP spid="22531" grpId="0" animBg="1"/>
      <p:bldP spid="22532" grpId="0" animBg="1"/>
      <p:bldP spid="2253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ELEVACE</a:t>
            </a: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4927600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m. quadratus lumborum – </a:t>
            </a:r>
          </a:p>
          <a:p>
            <a:pPr algn="ctr"/>
            <a:r>
              <a:rPr lang="cs-CZ" sz="3200"/>
              <a:t>čtyřhranný sval bederní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nimBg="1"/>
      <p:bldP spid="245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ejmout0011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92275" y="0"/>
            <a:ext cx="6773863" cy="6858000"/>
          </a:xfrm>
          <a:noFill/>
          <a:ln/>
        </p:spPr>
      </p:pic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6011863" y="6400800"/>
            <a:ext cx="208915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2400" b="1"/>
              <a:t>INKLINACE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3779838" y="6400800"/>
            <a:ext cx="1963737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 sz="2400" b="1"/>
              <a:t>REKLINACE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INKLINACE - ANTEVERZE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7129462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m.iliopsoas – sval bedrokyčlostehenní</a:t>
            </a: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179388" y="1628775"/>
            <a:ext cx="7705725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m.glutaeus minimus – malý sval hýžďový</a:t>
            </a: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179388" y="2420938"/>
            <a:ext cx="5545137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m.sartorius – sval krejčovský</a:t>
            </a:r>
          </a:p>
        </p:txBody>
      </p:sp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179388" y="3213100"/>
            <a:ext cx="5040312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m.tensor fasciae latae – </a:t>
            </a:r>
            <a:endParaRPr lang="en-US" sz="3200"/>
          </a:p>
          <a:p>
            <a:pPr algn="ctr"/>
            <a:r>
              <a:rPr lang="cs-CZ" sz="3200"/>
              <a:t>napínač stehenní povázky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5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4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nimBg="1"/>
      <p:bldP spid="25603" grpId="0" animBg="1"/>
      <p:bldP spid="25604" grpId="0" animBg="1"/>
      <p:bldP spid="25605" grpId="0" animBg="1"/>
      <p:bldP spid="2560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REKLINACE - RETROVERZE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6842125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m.semitendinosus – sval pološlašitý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50825" y="2708275"/>
            <a:ext cx="7921625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m.glutaeus maximus – velký sval hýžďový</a:t>
            </a:r>
          </a:p>
        </p:txBody>
      </p:sp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250825" y="1844675"/>
            <a:ext cx="7704138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m.semimembranosus – sval poloblanitý</a:t>
            </a:r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250825" y="3573463"/>
            <a:ext cx="7993063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m.biceps femoris</a:t>
            </a:r>
            <a:r>
              <a:rPr lang="en-US" sz="3200"/>
              <a:t> </a:t>
            </a:r>
            <a:r>
              <a:rPr lang="cs-CZ" sz="3200"/>
              <a:t>– dvojhlavý sval stehenní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6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26627" grpId="0" animBg="1"/>
      <p:bldP spid="26628" grpId="0" animBg="1"/>
      <p:bldP spid="26629" grpId="0" animBg="1"/>
      <p:bldP spid="266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1908175" y="333375"/>
            <a:ext cx="5327650" cy="71120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POHYBY LOPATKY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539750" y="1268413"/>
            <a:ext cx="5692775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4000"/>
              <a:t>ELEVACE - ZDVIHNUTÍ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539750" y="2133600"/>
            <a:ext cx="684053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DEPRESE - POKLES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2195513" y="2997200"/>
            <a:ext cx="662463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PROTRAKCE - ODTAŽENÍ</a:t>
            </a:r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2195513" y="3933825"/>
            <a:ext cx="662463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RETRAKCE - PŘITAŽENÍ</a:t>
            </a:r>
          </a:p>
        </p:txBody>
      </p:sp>
      <p:sp>
        <p:nvSpPr>
          <p:cNvPr id="27655" name="Text Box 7"/>
          <p:cNvSpPr txBox="1">
            <a:spLocks noChangeArrowheads="1"/>
          </p:cNvSpPr>
          <p:nvPr/>
        </p:nvSpPr>
        <p:spPr bwMode="auto">
          <a:xfrm>
            <a:off x="468313" y="4797425"/>
            <a:ext cx="76327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ANTEVERZE – ZEVNÍ ROTACE</a:t>
            </a:r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468313" y="5805488"/>
            <a:ext cx="867568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RETROVERZE – VNITŘNÍ ROTACE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4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5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750"/>
                            </p:stCondLst>
                            <p:childTnLst>
                              <p:par>
                                <p:cTn id="5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nimBg="1"/>
      <p:bldP spid="27651" grpId="0" animBg="1"/>
      <p:bldP spid="27652" grpId="0" animBg="1"/>
      <p:bldP spid="27653" grpId="0" animBg="1"/>
      <p:bldP spid="27654" grpId="0" animBg="1"/>
      <p:bldP spid="27655" grpId="0" animBg="1"/>
      <p:bldP spid="2765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kenovat0026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0"/>
            <a:ext cx="7596187" cy="7164388"/>
          </a:xfrm>
          <a:noFill/>
          <a:ln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skenovat00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44450"/>
            <a:ext cx="7343775" cy="6813550"/>
          </a:xfrm>
          <a:prstGeom prst="rect">
            <a:avLst/>
          </a:prstGeom>
          <a:noFill/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3933825"/>
            <a:ext cx="1403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mm. scaleni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3635375" y="6491288"/>
            <a:ext cx="290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sternocleidomastoideus</a:t>
            </a: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084888" y="3500438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colli</a:t>
            </a: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7258050" y="6308725"/>
            <a:ext cx="1885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capitis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250825" y="188913"/>
            <a:ext cx="3276600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FLEXE - PŘEDKLON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ejmout0015"/>
          <p:cNvPicPr>
            <a:picLocks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82738" y="0"/>
            <a:ext cx="7561262" cy="6837363"/>
          </a:xfrm>
          <a:noFill/>
          <a:ln/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3132138" y="981075"/>
            <a:ext cx="14398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ELEVACE</a:t>
            </a: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6011863" y="4437063"/>
            <a:ext cx="1439862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DEPRESE</a:t>
            </a:r>
          </a:p>
        </p:txBody>
      </p:sp>
      <p:sp>
        <p:nvSpPr>
          <p:cNvPr id="28677" name="Text Box 5"/>
          <p:cNvSpPr txBox="1">
            <a:spLocks noChangeArrowheads="1"/>
          </p:cNvSpPr>
          <p:nvPr/>
        </p:nvSpPr>
        <p:spPr bwMode="auto">
          <a:xfrm>
            <a:off x="5435600" y="1557338"/>
            <a:ext cx="16557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RETRAKCE</a:t>
            </a:r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1476375" y="2781300"/>
            <a:ext cx="1871663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PROTRAKCE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2916238" y="4437063"/>
            <a:ext cx="18732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ANTEVERZE</a:t>
            </a:r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3851275" y="2420938"/>
            <a:ext cx="208915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/>
              <a:t>RETROVERZE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skenovat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475" y="0"/>
            <a:ext cx="5407025" cy="6858000"/>
          </a:xfrm>
          <a:prstGeom prst="rect">
            <a:avLst/>
          </a:prstGeom>
          <a:noFill/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932363" y="3644900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6732588" y="3429000"/>
            <a:ext cx="2038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levator scapule</a:t>
            </a:r>
          </a:p>
        </p:txBody>
      </p:sp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0" y="0"/>
            <a:ext cx="4500563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ELEVACE - ZDVIHNUTÍ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2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4" descr="skenovat00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71513"/>
            <a:ext cx="9144000" cy="5514975"/>
          </a:xfrm>
          <a:prstGeom prst="rect">
            <a:avLst/>
          </a:prstGeom>
          <a:noFill/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524750" y="494188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0" y="0"/>
            <a:ext cx="684053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DEPRESE - POKLES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ELEVACE LOPATKY</a:t>
            </a:r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79388" y="908050"/>
            <a:ext cx="5329237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m.trapezius-pars superior – </a:t>
            </a:r>
            <a:endParaRPr lang="en-US" sz="3200"/>
          </a:p>
          <a:p>
            <a:pPr algn="ctr"/>
            <a:r>
              <a:rPr lang="cs-CZ" sz="3200"/>
              <a:t>sval trapezový-vrchní část</a:t>
            </a:r>
          </a:p>
        </p:txBody>
      </p:sp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179388" y="2060575"/>
            <a:ext cx="6696075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m.levator scapule – zdvihač lopatky</a:t>
            </a:r>
          </a:p>
        </p:txBody>
      </p:sp>
      <p:sp>
        <p:nvSpPr>
          <p:cNvPr id="29701" name="Text Box 5"/>
          <p:cNvSpPr txBox="1">
            <a:spLocks noChangeArrowheads="1"/>
          </p:cNvSpPr>
          <p:nvPr/>
        </p:nvSpPr>
        <p:spPr bwMode="auto">
          <a:xfrm>
            <a:off x="0" y="3068638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DEPRESE LOPATKY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50825" y="4076700"/>
            <a:ext cx="5257800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m.trapezius-pars inferior – </a:t>
            </a:r>
            <a:endParaRPr lang="en-US" sz="3200"/>
          </a:p>
          <a:p>
            <a:pPr algn="ctr"/>
            <a:r>
              <a:rPr lang="cs-CZ" sz="3200"/>
              <a:t>sval trapezový-spodní část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9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699" grpId="0" animBg="1"/>
      <p:bldP spid="29700" grpId="0" animBg="1"/>
      <p:bldP spid="29701" grpId="0" animBg="1"/>
      <p:bldP spid="2970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 descr="skenovat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908050"/>
            <a:ext cx="8101012" cy="5788025"/>
          </a:xfrm>
          <a:prstGeom prst="rect">
            <a:avLst/>
          </a:prstGeom>
          <a:noFill/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6978650" y="6491288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serratus anterior</a:t>
            </a:r>
          </a:p>
        </p:txBody>
      </p:sp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1403350" y="188913"/>
            <a:ext cx="662463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PROTRAKCE - ODTAŽENÍ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skenovat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44675"/>
            <a:ext cx="9144000" cy="4217988"/>
          </a:xfrm>
          <a:prstGeom prst="rect">
            <a:avLst/>
          </a:prstGeom>
          <a:noFill/>
        </p:spPr>
      </p:pic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4140200" y="15573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5580063" y="1484313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minor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6686550" y="60213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major</a:t>
            </a: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1331913" y="188913"/>
            <a:ext cx="6624637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RETRAKCE - PŘITAŽENÍ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PROTRAKCE LOPATKY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250825" y="1052513"/>
            <a:ext cx="8569325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m.serratus anterior – přední sval pilovitý</a:t>
            </a: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0" y="213360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RETRAKCE LOPATKY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23850" y="3213100"/>
            <a:ext cx="7777163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trapezius – sval trapézová-střední část</a:t>
            </a:r>
          </a:p>
        </p:txBody>
      </p:sp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323850" y="4076700"/>
            <a:ext cx="6408738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mm. rhomboidei – svaly rombické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3" grpId="0" animBg="1"/>
      <p:bldP spid="30724" grpId="0" animBg="1"/>
      <p:bldP spid="30725" grpId="0" animBg="1"/>
      <p:bldP spid="3072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skenovat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908050"/>
            <a:ext cx="7993063" cy="5945188"/>
          </a:xfrm>
          <a:prstGeom prst="rect">
            <a:avLst/>
          </a:prstGeom>
          <a:noFill/>
        </p:spPr>
      </p:pic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978650" y="6491288"/>
            <a:ext cx="2165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serratus anterior</a:t>
            </a: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84213" y="188913"/>
            <a:ext cx="7632700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ANTEVERZE – ZEVNÍ ROTACE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kenovat00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90600"/>
            <a:ext cx="8748712" cy="5613400"/>
          </a:xfrm>
          <a:prstGeom prst="rect">
            <a:avLst/>
          </a:prstGeom>
          <a:noFill/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105650" y="1341438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levator scapule</a:t>
            </a:r>
          </a:p>
        </p:txBody>
      </p:sp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2987675" y="177323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minor</a:t>
            </a: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686550" y="6491288"/>
            <a:ext cx="2457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rhomboideus major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250825" y="188913"/>
            <a:ext cx="8675688" cy="7112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RETROVERZE – VNITŘNÍ ROTACE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0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ANTEVERZE LOPATKY</a:t>
            </a:r>
          </a:p>
        </p:txBody>
      </p:sp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250825" y="981075"/>
            <a:ext cx="7993063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m.serratus anterior – přední sval pilovitý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0" y="2060575"/>
            <a:ext cx="842486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RETROVERZE LOPATKY</a:t>
            </a: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50825" y="3141663"/>
            <a:ext cx="6985000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levator scapulae – zdvihač lopatky</a:t>
            </a: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250825" y="4005263"/>
            <a:ext cx="6337300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mm. rhomboidei – svaly rombické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3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50"/>
                            </p:stCondLst>
                            <p:childTnLst>
                              <p:par>
                                <p:cTn id="3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7" grpId="0" animBg="1"/>
      <p:bldP spid="31748" grpId="0" animBg="1"/>
      <p:bldP spid="31749" grpId="0" animBg="1"/>
      <p:bldP spid="317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kenovat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-30163"/>
            <a:ext cx="7489825" cy="69199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skenovat00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2388"/>
            <a:ext cx="9540875" cy="6910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skenovat00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975" y="0"/>
            <a:ext cx="5757863" cy="6858000"/>
          </a:xfrm>
          <a:prstGeom prst="rect">
            <a:avLst/>
          </a:prstGeom>
          <a:noFill/>
        </p:spPr>
      </p:pic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250825" y="260350"/>
            <a:ext cx="3600450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EXTENZE - ZÁKLON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339975" y="2420938"/>
            <a:ext cx="1428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563938" y="573405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  <p:sp>
        <p:nvSpPr>
          <p:cNvPr id="15368" name="Text Box 8"/>
          <p:cNvSpPr txBox="1">
            <a:spLocks noChangeArrowheads="1"/>
          </p:cNvSpPr>
          <p:nvPr/>
        </p:nvSpPr>
        <p:spPr bwMode="auto">
          <a:xfrm>
            <a:off x="6877050" y="5013325"/>
            <a:ext cx="222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hluboké svaly šíjové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skenovat000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35013"/>
            <a:ext cx="9144000" cy="5386387"/>
          </a:xfrm>
          <a:prstGeom prst="rect">
            <a:avLst/>
          </a:prstGeom>
          <a:noFill/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0" y="5734050"/>
            <a:ext cx="9144000" cy="11239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0"/>
            <a:ext cx="439261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FLEXE HLAVY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179388" y="1052513"/>
            <a:ext cx="5268912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cs-CZ" sz="3200"/>
              <a:t>mm. scaleni – svaly kloněné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79388" y="1844675"/>
            <a:ext cx="8964612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mm. praevertebrales – dlouhé svaly hlavy a krku</a:t>
            </a: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179388" y="2636838"/>
            <a:ext cx="7921625" cy="588962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sternocleidomastoideus – zdvihač hlavy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3573463"/>
            <a:ext cx="4392613" cy="73977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EXTENZE HLAVY</a:t>
            </a: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50825" y="4652963"/>
            <a:ext cx="5256213" cy="1076325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trapezius-pars superior – </a:t>
            </a:r>
            <a:endParaRPr lang="en-US" sz="3200"/>
          </a:p>
          <a:p>
            <a:pPr algn="ctr"/>
            <a:r>
              <a:rPr lang="cs-CZ" sz="3200"/>
              <a:t>sval trapézový-horní část</a:t>
            </a: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50825" y="5949950"/>
            <a:ext cx="8496300" cy="588963"/>
          </a:xfrm>
          <a:prstGeom prst="rect">
            <a:avLst/>
          </a:prstGeom>
          <a:solidFill>
            <a:srgbClr val="FF7C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3200"/>
              <a:t>m. erector spinae – vzpřimovače hlavy a trupu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5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"/>
                            </p:stCondLst>
                            <p:childTnLst>
                              <p:par>
                                <p:cTn id="4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900"/>
                            </p:stCondLst>
                            <p:childTnLst>
                              <p:par>
                                <p:cTn id="5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 tmFilter="0,0; .5, 1; 1, 1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nimBg="1"/>
      <p:bldP spid="6147" grpId="0" animBg="1"/>
      <p:bldP spid="6148" grpId="0" animBg="1"/>
      <p:bldP spid="6149" grpId="0" animBg="1"/>
      <p:bldP spid="6150" grpId="0" animBg="1"/>
      <p:bldP spid="6151" grpId="0" animBg="1"/>
      <p:bldP spid="61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skenovat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313" y="0"/>
            <a:ext cx="5202237" cy="6858000"/>
          </a:xfrm>
          <a:prstGeom prst="rect">
            <a:avLst/>
          </a:prstGeom>
          <a:noFill/>
        </p:spPr>
      </p:pic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0" y="0"/>
            <a:ext cx="3995738" cy="132080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cs-CZ" sz="4000"/>
              <a:t>LATEROFLEXE - ÚKLON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250825" y="1700213"/>
            <a:ext cx="290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sternocleidomastoideus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6804025" y="1484313"/>
            <a:ext cx="2038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levator scapule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995738" y="3789363"/>
            <a:ext cx="1403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mm. scaleni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116013" y="5084763"/>
            <a:ext cx="1631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colli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900113" y="4437063"/>
            <a:ext cx="1885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longus capitis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4356100" y="6308725"/>
            <a:ext cx="1428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trapezius</a:t>
            </a:r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7194550" y="4292600"/>
            <a:ext cx="1949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cs-CZ"/>
              <a:t>m. erector spinae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</TotalTime>
  <Words>572</Words>
  <Application>Microsoft Office PowerPoint</Application>
  <PresentationFormat>Předvádění na obrazovce (4:3)</PresentationFormat>
  <Paragraphs>152</Paragraphs>
  <Slides>50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50</vt:i4>
      </vt:variant>
    </vt:vector>
  </HeadingPairs>
  <TitlesOfParts>
    <vt:vector size="52" baseType="lpstr">
      <vt:lpstr>Arial</vt:lpstr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</vt:vector>
  </TitlesOfParts>
  <Company>FSpS MU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Pohyby hlavy a trupu</dc:title>
  <dc:creator>novotna</dc:creator>
  <cp:lastModifiedBy>Martina</cp:lastModifiedBy>
  <cp:revision>18</cp:revision>
  <dcterms:created xsi:type="dcterms:W3CDTF">2008-02-18T13:14:52Z</dcterms:created>
  <dcterms:modified xsi:type="dcterms:W3CDTF">2012-10-04T06:51:43Z</dcterms:modified>
</cp:coreProperties>
</file>