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7" r:id="rId2"/>
    <p:sldId id="283" r:id="rId3"/>
    <p:sldId id="259" r:id="rId4"/>
    <p:sldId id="260" r:id="rId5"/>
    <p:sldId id="285" r:id="rId6"/>
    <p:sldId id="286" r:id="rId7"/>
    <p:sldId id="287" r:id="rId8"/>
    <p:sldId id="289" r:id="rId9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FF0066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84AB608-48A4-4B5F-B54D-4DEADAA70B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379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4EE19-13D4-4881-8526-B801F29BEE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783E5-3136-4C8B-BDF1-E651583AF3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08C43-247B-4747-9278-822945F48F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1459D-2F96-4D2A-82AE-C8DCBC2973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E61FF-B565-4BBD-8DC1-EAEE0A3C3A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7CC67-A124-4E34-8D7B-9BD7478B72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25AD3-7585-4F5E-99BF-10ADAD1D01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81572-4837-43F8-A309-E064E29BF4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295BD-7443-4319-8BCF-8056543F28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5EDCB-BE92-4383-93AA-1C48E48F84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710FC-841E-4B68-9D9A-F68F383DA4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BAE91B5-E595-43DD-8A48-D339EDE3C5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3"/>
          <p:cNvSpPr>
            <a:spLocks noChangeArrowheads="1" noChangeShapeType="1" noTextEdit="1"/>
          </p:cNvSpPr>
          <p:nvPr/>
        </p:nvSpPr>
        <p:spPr bwMode="auto">
          <a:xfrm>
            <a:off x="4932363" y="6165850"/>
            <a:ext cx="3897312" cy="3540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cs-CZ" sz="3600" kern="1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Martina Bernaciková</a:t>
            </a:r>
          </a:p>
        </p:txBody>
      </p:sp>
      <p:sp>
        <p:nvSpPr>
          <p:cNvPr id="2051" name="WordArt 4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4321175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cs-CZ" sz="3600" kern="1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>
                    <a:alpha val="43921"/>
                  </a:srgbClr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Fyziologie ASEBS</a:t>
            </a:r>
          </a:p>
        </p:txBody>
      </p:sp>
      <p:pic>
        <p:nvPicPr>
          <p:cNvPr id="2052" name="Picture 6" descr="policejni-zasah-czechtek-2005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3860800"/>
            <a:ext cx="38100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8" descr="box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692150"/>
            <a:ext cx="3419475" cy="286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0" descr="ANd9GcRId-adEuA_4ontYgOjoAKbZG0S47oNQQ6xtt0bGArnHMVbIIc&amp;t=1&amp;usg=__hp2-jgogVxyC0lMM8-l_mj7C8Yg=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429000"/>
            <a:ext cx="3960813" cy="263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2" descr="631903_karate-ki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6013" y="1125538"/>
            <a:ext cx="415290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468313" y="476250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000" b="1"/>
              <a:t>Název a kód: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916238" y="403225"/>
            <a:ext cx="28813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800" b="1" i="1">
                <a:solidFill>
                  <a:srgbClr val="FF0066"/>
                </a:solidFill>
                <a:latin typeface="Agency FB" pitchFamily="34" charset="0"/>
              </a:rPr>
              <a:t>FYZIOLOGIE ASEBS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68313" y="4508500"/>
            <a:ext cx="1223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000" b="1"/>
              <a:t>Rozsah: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68313" y="2420938"/>
            <a:ext cx="2159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000" b="1"/>
              <a:t>Konzultační hodiny: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76379" y="5807941"/>
            <a:ext cx="1511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000" b="1"/>
              <a:t>Ukončení: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916238" y="2492375"/>
            <a:ext cx="5472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400" b="1" i="1" dirty="0" smtClean="0">
                <a:solidFill>
                  <a:srgbClr val="CC66FF"/>
                </a:solidFill>
                <a:latin typeface="Agency FB" pitchFamily="34" charset="0"/>
              </a:rPr>
              <a:t>St 10.30 – 11.30, Pá dle domluvy mailem</a:t>
            </a:r>
            <a:endParaRPr lang="cs-CZ" sz="2400" b="1" i="1" dirty="0">
              <a:solidFill>
                <a:srgbClr val="CC66FF"/>
              </a:solidFill>
              <a:latin typeface="Agency FB" pitchFamily="34" charset="0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924304" y="5665066"/>
            <a:ext cx="5759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800" b="1" i="1" dirty="0" smtClean="0">
                <a:solidFill>
                  <a:srgbClr val="FF0066"/>
                </a:solidFill>
                <a:latin typeface="Agency FB" pitchFamily="34" charset="0"/>
              </a:rPr>
              <a:t>ústní </a:t>
            </a:r>
            <a:r>
              <a:rPr lang="cs-CZ" sz="2800" b="1" i="1" dirty="0">
                <a:solidFill>
                  <a:srgbClr val="FF0066"/>
                </a:solidFill>
                <a:latin typeface="Agency FB" pitchFamily="34" charset="0"/>
              </a:rPr>
              <a:t>ZK, </a:t>
            </a:r>
            <a:r>
              <a:rPr lang="cs-CZ" sz="2800" b="1" i="1" dirty="0" smtClean="0">
                <a:solidFill>
                  <a:srgbClr val="FF0066"/>
                </a:solidFill>
                <a:latin typeface="Agency FB" pitchFamily="34" charset="0"/>
              </a:rPr>
              <a:t>odevzdané Pracovní listy</a:t>
            </a:r>
            <a:endParaRPr lang="cs-CZ" sz="2800" b="1" dirty="0">
              <a:solidFill>
                <a:srgbClr val="FF0066"/>
              </a:solidFill>
            </a:endParaRPr>
          </a:p>
        </p:txBody>
      </p:sp>
      <p:sp>
        <p:nvSpPr>
          <p:cNvPr id="3082" name="Line 11"/>
          <p:cNvSpPr>
            <a:spLocks noChangeShapeType="1"/>
          </p:cNvSpPr>
          <p:nvPr/>
        </p:nvSpPr>
        <p:spPr bwMode="auto">
          <a:xfrm flipV="1">
            <a:off x="179388" y="0"/>
            <a:ext cx="0" cy="6858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83" name="Text Box 12"/>
          <p:cNvSpPr txBox="1">
            <a:spLocks noChangeArrowheads="1"/>
          </p:cNvSpPr>
          <p:nvPr/>
        </p:nvSpPr>
        <p:spPr bwMode="auto">
          <a:xfrm>
            <a:off x="468313" y="3644900"/>
            <a:ext cx="2519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000" b="1"/>
              <a:t>E-mail:</a:t>
            </a:r>
          </a:p>
        </p:txBody>
      </p:sp>
      <p:sp>
        <p:nvSpPr>
          <p:cNvPr id="3084" name="Text Box 13"/>
          <p:cNvSpPr txBox="1">
            <a:spLocks noChangeArrowheads="1"/>
          </p:cNvSpPr>
          <p:nvPr/>
        </p:nvSpPr>
        <p:spPr bwMode="auto">
          <a:xfrm>
            <a:off x="2916238" y="3573463"/>
            <a:ext cx="3600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400" b="1" i="1" dirty="0" err="1" smtClean="0">
                <a:solidFill>
                  <a:srgbClr val="FF0066"/>
                </a:solidFill>
                <a:latin typeface="Agency FB" pitchFamily="34" charset="0"/>
              </a:rPr>
              <a:t>bernacikova</a:t>
            </a:r>
            <a:r>
              <a:rPr lang="cs-CZ" sz="2400" b="1" i="1" dirty="0" smtClean="0">
                <a:solidFill>
                  <a:srgbClr val="FF0066"/>
                </a:solidFill>
                <a:latin typeface="Agency FB" pitchFamily="34" charset="0"/>
              </a:rPr>
              <a:t>@</a:t>
            </a:r>
            <a:r>
              <a:rPr lang="cs-CZ" sz="2400" b="1" i="1" dirty="0" err="1" smtClean="0">
                <a:solidFill>
                  <a:srgbClr val="FF0066"/>
                </a:solidFill>
                <a:latin typeface="Agency FB" pitchFamily="34" charset="0"/>
              </a:rPr>
              <a:t>fsps.muni.cz</a:t>
            </a:r>
            <a:endParaRPr lang="cs-CZ" sz="2400" b="1" i="1" dirty="0">
              <a:solidFill>
                <a:srgbClr val="FF0066"/>
              </a:solidFill>
              <a:latin typeface="Agency FB" pitchFamily="34" charset="0"/>
            </a:endParaRPr>
          </a:p>
        </p:txBody>
      </p:sp>
      <p:sp>
        <p:nvSpPr>
          <p:cNvPr id="3085" name="Text Box 14"/>
          <p:cNvSpPr txBox="1">
            <a:spLocks noChangeArrowheads="1"/>
          </p:cNvSpPr>
          <p:nvPr/>
        </p:nvSpPr>
        <p:spPr bwMode="auto">
          <a:xfrm>
            <a:off x="468313" y="1412875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000" b="1"/>
              <a:t>Garant/vyučující:</a:t>
            </a:r>
          </a:p>
        </p:txBody>
      </p:sp>
      <p:sp>
        <p:nvSpPr>
          <p:cNvPr id="3086" name="Text Box 15"/>
          <p:cNvSpPr txBox="1">
            <a:spLocks noChangeArrowheads="1"/>
          </p:cNvSpPr>
          <p:nvPr/>
        </p:nvSpPr>
        <p:spPr bwMode="auto">
          <a:xfrm>
            <a:off x="2916238" y="1339850"/>
            <a:ext cx="62277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800" b="1" i="1" dirty="0" smtClean="0">
                <a:solidFill>
                  <a:srgbClr val="CC66FF"/>
                </a:solidFill>
                <a:latin typeface="Agency FB" pitchFamily="34" charset="0"/>
              </a:rPr>
              <a:t>Mgr</a:t>
            </a:r>
            <a:r>
              <a:rPr lang="cs-CZ" sz="2800" b="1" i="1" dirty="0">
                <a:solidFill>
                  <a:srgbClr val="CC66FF"/>
                </a:solidFill>
                <a:latin typeface="Agency FB" pitchFamily="34" charset="0"/>
              </a:rPr>
              <a:t>. Martina </a:t>
            </a:r>
            <a:r>
              <a:rPr lang="cs-CZ" sz="2800" b="1" i="1" dirty="0" err="1">
                <a:solidFill>
                  <a:srgbClr val="CC66FF"/>
                </a:solidFill>
                <a:latin typeface="Agency FB" pitchFamily="34" charset="0"/>
              </a:rPr>
              <a:t>Bernaciková</a:t>
            </a:r>
            <a:r>
              <a:rPr lang="cs-CZ" sz="2800" b="1" i="1" dirty="0">
                <a:solidFill>
                  <a:srgbClr val="CC66FF"/>
                </a:solidFill>
                <a:latin typeface="Agency FB" pitchFamily="34" charset="0"/>
              </a:rPr>
              <a:t>, </a:t>
            </a:r>
            <a:r>
              <a:rPr lang="cs-CZ" sz="2800" b="1" i="1" dirty="0" err="1">
                <a:solidFill>
                  <a:srgbClr val="CC66FF"/>
                </a:solidFill>
                <a:latin typeface="Agency FB" pitchFamily="34" charset="0"/>
              </a:rPr>
              <a:t>Ph.D</a:t>
            </a:r>
            <a:r>
              <a:rPr lang="cs-CZ" sz="2800" b="1" i="1" dirty="0">
                <a:solidFill>
                  <a:srgbClr val="CC66FF"/>
                </a:solidFill>
                <a:latin typeface="Agency FB" pitchFamily="34" charset="0"/>
              </a:rPr>
              <a:t>. </a:t>
            </a:r>
          </a:p>
        </p:txBody>
      </p:sp>
      <p:sp>
        <p:nvSpPr>
          <p:cNvPr id="3087" name="Line 16"/>
          <p:cNvSpPr>
            <a:spLocks noChangeShapeType="1"/>
          </p:cNvSpPr>
          <p:nvPr/>
        </p:nvSpPr>
        <p:spPr bwMode="auto">
          <a:xfrm flipV="1">
            <a:off x="250825" y="0"/>
            <a:ext cx="0" cy="6858000"/>
          </a:xfrm>
          <a:prstGeom prst="line">
            <a:avLst/>
          </a:prstGeom>
          <a:noFill/>
          <a:ln w="76200">
            <a:solidFill>
              <a:srgbClr val="CC99FF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88" name="Text Box 17"/>
          <p:cNvSpPr txBox="1">
            <a:spLocks noChangeArrowheads="1"/>
          </p:cNvSpPr>
          <p:nvPr/>
        </p:nvSpPr>
        <p:spPr bwMode="auto">
          <a:xfrm>
            <a:off x="2879725" y="4597826"/>
            <a:ext cx="63007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2400" b="1" i="1" dirty="0" smtClean="0">
                <a:solidFill>
                  <a:srgbClr val="CC66FF"/>
                </a:solidFill>
                <a:latin typeface="Agency FB" pitchFamily="34" charset="0"/>
              </a:rPr>
              <a:t>Přednáška: </a:t>
            </a:r>
            <a:r>
              <a:rPr lang="cs-CZ" sz="2400" b="1" i="1" dirty="0" smtClean="0">
                <a:solidFill>
                  <a:srgbClr val="FF0066"/>
                </a:solidFill>
                <a:latin typeface="Agency FB" pitchFamily="34" charset="0"/>
              </a:rPr>
              <a:t>26.9. , 21.11., 28.11.</a:t>
            </a:r>
          </a:p>
          <a:p>
            <a:pPr algn="l"/>
            <a:r>
              <a:rPr lang="cs-CZ" sz="2400" b="1" i="1" dirty="0" smtClean="0">
                <a:solidFill>
                  <a:srgbClr val="CC66FF"/>
                </a:solidFill>
                <a:latin typeface="Agency FB" pitchFamily="34" charset="0"/>
              </a:rPr>
              <a:t>Seminář: </a:t>
            </a:r>
            <a:r>
              <a:rPr lang="cs-CZ" sz="2400" b="1" i="1" dirty="0" smtClean="0">
                <a:solidFill>
                  <a:srgbClr val="FF0066"/>
                </a:solidFill>
                <a:latin typeface="Agency FB" pitchFamily="34" charset="0"/>
              </a:rPr>
              <a:t>24.10., 31.10., 7.11.</a:t>
            </a:r>
            <a:endParaRPr lang="cs-CZ" sz="2400" b="1" i="1" dirty="0">
              <a:solidFill>
                <a:srgbClr val="CC66FF"/>
              </a:solidFill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18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580063" y="115888"/>
            <a:ext cx="3455987" cy="61753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 i="1">
                <a:solidFill>
                  <a:srgbClr val="CC66FF"/>
                </a:solidFill>
                <a:latin typeface="Agency FB" pitchFamily="34" charset="0"/>
              </a:rPr>
              <a:t>OSNOVA - přednáška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435975" cy="2016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600" dirty="0" smtClean="0"/>
              <a:t>Metabolismus, Transportní systém, Svaly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 smtClean="0"/>
              <a:t>Fyziologie a patofyziologie člověka v extrémních podmínkách: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dirty="0" smtClean="0"/>
              <a:t>termoregulace (reakce a adaptace organismu na teplo a chlad)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dirty="0" smtClean="0"/>
              <a:t>pobyt ve vysokohorském prostředí (reakce a adaptace organismu)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dirty="0" smtClean="0"/>
              <a:t>potápění (reakce a adaptace organismu na vysoký tlak)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dirty="0" smtClean="0"/>
              <a:t>gravitační přetížení (reakce a adaptace organismu)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400" dirty="0" smtClean="0"/>
              <a:t>hladovění, dehydratace, stres a únava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 smtClean="0"/>
              <a:t>Úvod do soudního lékařství (utopení, udušení)</a:t>
            </a:r>
          </a:p>
          <a:p>
            <a:pPr eaLnBrk="1" hangingPunct="1">
              <a:lnSpc>
                <a:spcPct val="80000"/>
              </a:lnSpc>
            </a:pPr>
            <a:r>
              <a:rPr lang="cs-CZ" sz="1600" dirty="0" smtClean="0"/>
              <a:t>Testování v laboratoři a terénu (teorie)</a:t>
            </a:r>
          </a:p>
        </p:txBody>
      </p:sp>
      <p:sp>
        <p:nvSpPr>
          <p:cNvPr id="4100" name="Line 7"/>
          <p:cNvSpPr>
            <a:spLocks noChangeShapeType="1"/>
          </p:cNvSpPr>
          <p:nvPr/>
        </p:nvSpPr>
        <p:spPr bwMode="auto">
          <a:xfrm flipV="1">
            <a:off x="179388" y="0"/>
            <a:ext cx="0" cy="6858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101" name="Line 8"/>
          <p:cNvSpPr>
            <a:spLocks noChangeShapeType="1"/>
          </p:cNvSpPr>
          <p:nvPr/>
        </p:nvSpPr>
        <p:spPr bwMode="auto">
          <a:xfrm flipV="1">
            <a:off x="250825" y="0"/>
            <a:ext cx="0" cy="6858000"/>
          </a:xfrm>
          <a:prstGeom prst="line">
            <a:avLst/>
          </a:prstGeom>
          <a:noFill/>
          <a:ln w="76200">
            <a:solidFill>
              <a:srgbClr val="CC99FF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102" name="Text Box 9"/>
          <p:cNvSpPr txBox="1">
            <a:spLocks noChangeArrowheads="1"/>
          </p:cNvSpPr>
          <p:nvPr/>
        </p:nvSpPr>
        <p:spPr bwMode="auto">
          <a:xfrm>
            <a:off x="5580063" y="2950080"/>
            <a:ext cx="3455987" cy="61753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 i="1">
                <a:solidFill>
                  <a:srgbClr val="CC66FF"/>
                </a:solidFill>
                <a:latin typeface="Agency FB" pitchFamily="34" charset="0"/>
              </a:rPr>
              <a:t>OSNOVA- seminář</a:t>
            </a:r>
          </a:p>
        </p:txBody>
      </p:sp>
      <p:sp>
        <p:nvSpPr>
          <p:cNvPr id="4103" name="Rectangle 10"/>
          <p:cNvSpPr>
            <a:spLocks noChangeArrowheads="1"/>
          </p:cNvSpPr>
          <p:nvPr/>
        </p:nvSpPr>
        <p:spPr bwMode="auto">
          <a:xfrm>
            <a:off x="468313" y="3789040"/>
            <a:ext cx="8496300" cy="30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cs-CZ" sz="1600" dirty="0" smtClean="0"/>
              <a:t>Fyziologie sportovních disciplín:</a:t>
            </a:r>
          </a:p>
          <a:p>
            <a:pPr algn="l">
              <a:spcBef>
                <a:spcPct val="20000"/>
              </a:spcBef>
            </a:pPr>
            <a:r>
              <a:rPr lang="cs-CZ" sz="1600" dirty="0"/>
              <a:t>	</a:t>
            </a:r>
            <a:r>
              <a:rPr lang="cs-CZ" sz="1600" dirty="0" smtClean="0"/>
              <a:t>- faktory ovlivňující výkon</a:t>
            </a:r>
          </a:p>
          <a:p>
            <a:pPr algn="l">
              <a:spcBef>
                <a:spcPct val="20000"/>
              </a:spcBef>
            </a:pPr>
            <a:r>
              <a:rPr lang="cs-CZ" sz="1600" dirty="0"/>
              <a:t>	</a:t>
            </a:r>
            <a:r>
              <a:rPr lang="cs-CZ" sz="1600" dirty="0" smtClean="0"/>
              <a:t>- metabolismus</a:t>
            </a:r>
          </a:p>
          <a:p>
            <a:pPr algn="l">
              <a:spcBef>
                <a:spcPct val="20000"/>
              </a:spcBef>
            </a:pPr>
            <a:r>
              <a:rPr lang="cs-CZ" sz="1600" dirty="0"/>
              <a:t>	</a:t>
            </a:r>
            <a:r>
              <a:rPr lang="cs-CZ" sz="1600" dirty="0" smtClean="0"/>
              <a:t>- funkční charakteristika výkonu</a:t>
            </a:r>
          </a:p>
          <a:p>
            <a:pPr algn="l">
              <a:spcBef>
                <a:spcPct val="20000"/>
              </a:spcBef>
            </a:pPr>
            <a:r>
              <a:rPr lang="cs-CZ" sz="1600" dirty="0"/>
              <a:t>	</a:t>
            </a:r>
            <a:r>
              <a:rPr lang="cs-CZ" sz="1600" dirty="0" smtClean="0"/>
              <a:t>- specifické adaptace</a:t>
            </a:r>
          </a:p>
          <a:p>
            <a:pPr algn="l">
              <a:spcBef>
                <a:spcPct val="20000"/>
              </a:spcBef>
            </a:pPr>
            <a:r>
              <a:rPr lang="cs-CZ" sz="1600" dirty="0"/>
              <a:t>	</a:t>
            </a:r>
            <a:r>
              <a:rPr lang="cs-CZ" sz="1600" dirty="0" smtClean="0"/>
              <a:t>- charakteristika sportovce (funkční, somatická)</a:t>
            </a:r>
            <a:endParaRPr lang="cs-CZ" sz="1600" dirty="0"/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cs-CZ" sz="1600" dirty="0" smtClean="0"/>
              <a:t>Testování </a:t>
            </a:r>
            <a:r>
              <a:rPr lang="cs-CZ" sz="1600" dirty="0"/>
              <a:t>v laboratoři</a:t>
            </a:r>
            <a:r>
              <a:rPr lang="cs-CZ" sz="1400" dirty="0"/>
              <a:t> a terénu (praxe)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019925" y="188913"/>
            <a:ext cx="1871663" cy="61753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cs-CZ" sz="3200" b="1" i="1">
                <a:solidFill>
                  <a:srgbClr val="CC66FF"/>
                </a:solidFill>
                <a:latin typeface="Agency FB" pitchFamily="34" charset="0"/>
              </a:rPr>
              <a:t>LITERATURA 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686800" cy="54721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Havlíčková, Melichna, Heller: Fyziologie tělesné zátěže II: Speciální část – 1., 2., 3. díl. Praha: Univerzita Karlova. </a:t>
            </a:r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Grasgruber, P., Cacek, J. Sportovní geny. Brno: Computer press 2008.</a:t>
            </a: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Kolektiv autorů: Soudní lékařství. Praha: Grada Publishing 1999.</a:t>
            </a:r>
            <a:endParaRPr lang="en-US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Hirt, M a kol.: Vybrané kapitoly ze soudního lékařství. Brno: MU 1998.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Kolektiv autorů: Soudně lékařská legislativa. Brno: MU 1995.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000" smtClean="0"/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 flipV="1">
            <a:off x="179388" y="0"/>
            <a:ext cx="0" cy="6858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5" name="Line 7"/>
          <p:cNvSpPr>
            <a:spLocks noChangeShapeType="1"/>
          </p:cNvSpPr>
          <p:nvPr/>
        </p:nvSpPr>
        <p:spPr bwMode="auto">
          <a:xfrm flipV="1">
            <a:off x="250825" y="0"/>
            <a:ext cx="0" cy="6858000"/>
          </a:xfrm>
          <a:prstGeom prst="line">
            <a:avLst/>
          </a:prstGeom>
          <a:noFill/>
          <a:ln w="76200">
            <a:solidFill>
              <a:srgbClr val="CC99FF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 flipV="1">
            <a:off x="179388" y="0"/>
            <a:ext cx="0" cy="6858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 flipV="1">
            <a:off x="250825" y="0"/>
            <a:ext cx="0" cy="6858000"/>
          </a:xfrm>
          <a:prstGeom prst="line">
            <a:avLst/>
          </a:prstGeom>
          <a:noFill/>
          <a:ln w="76200">
            <a:solidFill>
              <a:srgbClr val="CC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451725" y="115888"/>
            <a:ext cx="1512888" cy="61753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b="1" i="1">
                <a:solidFill>
                  <a:srgbClr val="CC66FF"/>
                </a:solidFill>
                <a:latin typeface="Agency FB" pitchFamily="34" charset="0"/>
              </a:rPr>
              <a:t>SPORTY</a:t>
            </a:r>
          </a:p>
        </p:txBody>
      </p:sp>
      <p:graphicFrame>
        <p:nvGraphicFramePr>
          <p:cNvPr id="23557" name="Group 5"/>
          <p:cNvGraphicFramePr>
            <a:graphicFrameLocks noGrp="1"/>
          </p:cNvGraphicFramePr>
          <p:nvPr/>
        </p:nvGraphicFramePr>
        <p:xfrm>
          <a:off x="395288" y="1125538"/>
          <a:ext cx="8640762" cy="4145280"/>
        </p:xfrm>
        <a:graphic>
          <a:graphicData uri="http://schemas.openxmlformats.org/drawingml/2006/table">
            <a:tbl>
              <a:tblPr/>
              <a:tblGrid>
                <a:gridCol w="1941512"/>
                <a:gridCol w="1804988"/>
                <a:gridCol w="2049462"/>
                <a:gridCol w="2844800"/>
              </a:tblGrid>
              <a:tr h="48764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RYCHLOSTNĚ-SILOVÉ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RYCHLOSTNÍ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ATLETIKA-SPRINTY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100-400m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48764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DRÁHOVÁ CYKLISTIKA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200m-1km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438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PLAVÁNÍ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50m-</a:t>
                      </a: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100m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438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RYCHLOBRUSLENÍ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500m-1km (</a:t>
                      </a: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1,5km</a:t>
                      </a: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438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IN-LINE BRUSLENÍ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100m-1km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438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BOBY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438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SILOVÉ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VZPÍRÁNÍ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438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SILOVÝ TROJBOJ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48764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RYCHLOSTNĚ-SILOVÉ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ATLETIKA-SKOKY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dálka, trojskok, výška, tyčka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487643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ATLETIKA-VRHY, HODY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koule, disk, oštěp, kladivo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438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ALPSKÉ LYŽOVÁNÍ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438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SKOKY NA LYŽÍCH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  <a:tr h="24382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SNOWBOARDING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82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Group 2"/>
          <p:cNvGraphicFramePr>
            <a:graphicFrameLocks noGrp="1"/>
          </p:cNvGraphicFramePr>
          <p:nvPr>
            <p:ph idx="4294967295"/>
          </p:nvPr>
        </p:nvGraphicFramePr>
        <p:xfrm>
          <a:off x="0" y="188913"/>
          <a:ext cx="9144000" cy="6348408"/>
        </p:xfrm>
        <a:graphic>
          <a:graphicData uri="http://schemas.openxmlformats.org/drawingml/2006/table">
            <a:tbl>
              <a:tblPr/>
              <a:tblGrid>
                <a:gridCol w="2054225"/>
                <a:gridCol w="1909763"/>
                <a:gridCol w="2695575"/>
                <a:gridCol w="2484437"/>
              </a:tblGrid>
              <a:tr h="48770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VYTRVALOSTNÍ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RYCHLOSTNÉ-VYTRVALOSTNÍ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ATLETIKA-STŘEDNÍ TRATĚ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800m-1500m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48738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DRÁHOVÁ CYKLISTIKA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stíhací závod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4448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PLAVÁNÍ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200m-400m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4448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RYCHLOBRUSLENÍ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1500m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4448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IN-LINE BRUSLENÍ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1500m-3km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48770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RYCHLOSTNÍ KANOISTIKA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48770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SILOVĚ-VYTRVALOSTNÍ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KANOISTIKA-DIVOKÁ VODA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4448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VESLOVÁNÍ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4448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VYTRVALOSTNÍ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ATLETIKA-BĚHY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3km</a:t>
                      </a: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(5km)-maraton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487704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ATELTIKA-SPORTOVNÍ CHŮZE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4448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ORIENTAČNÍ BĚH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48738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DRÁHOVÁ CYKLISTIKA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bodovací závod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4448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SILNIČNÍ CYKLISTIKA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4448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MTB CYKLISTIKA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4448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PLAVÁNÍ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800m a v</a:t>
                      </a: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í</a:t>
                      </a: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4448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DÁLKOVÉ PLAVÁNÍ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4448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RYCHLOBRUSLENÍ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3-10km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4448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IN-LINE BRUSLENÍ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5km-maraton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4448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BĚŽECKÉ LYŽOVÁNÍ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4448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BIATLON</a:t>
                      </a:r>
                      <a:endParaRPr kumimoji="0" lang="cs-CZ" alt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156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Group 2"/>
          <p:cNvGraphicFramePr>
            <a:graphicFrameLocks noGrp="1"/>
          </p:cNvGraphicFramePr>
          <p:nvPr/>
        </p:nvGraphicFramePr>
        <p:xfrm>
          <a:off x="107950" y="692150"/>
          <a:ext cx="8928100" cy="4876800"/>
        </p:xfrm>
        <a:graphic>
          <a:graphicData uri="http://schemas.openxmlformats.org/drawingml/2006/table">
            <a:tbl>
              <a:tblPr/>
              <a:tblGrid>
                <a:gridCol w="2005013"/>
                <a:gridCol w="1866900"/>
                <a:gridCol w="2116137"/>
                <a:gridCol w="2940050"/>
              </a:tblGrid>
              <a:tr h="2095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SPORTOVNÍ HRY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KOLEKTIVNÍ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FOTBAL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2095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SÁLOVÁ KOPANÁ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2095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NOHEJBAL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2095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FLORBAL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2095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BASKETBAL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2095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VOLEJBAL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2095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HAZENÁ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2095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LEDNÍ HOKEJ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2095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POZEMNÍ HOKEJ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2095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RUGBY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2095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AMERICKÝ FOTBAL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2095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BASEBALL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2095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SOFTBALL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2095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KOLOVÁ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2095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VODNÍ PÓLO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2095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KOLOVÁ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2095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INDIVIDUÁLNÍ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TENIS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2095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STOLNÍ TENIS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2095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SQUASH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2095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BADMINTON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0706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381466"/>
              </p:ext>
            </p:extLst>
          </p:nvPr>
        </p:nvGraphicFramePr>
        <p:xfrm>
          <a:off x="251520" y="332656"/>
          <a:ext cx="6120680" cy="2682240"/>
        </p:xfrm>
        <a:graphic>
          <a:graphicData uri="http://schemas.openxmlformats.org/drawingml/2006/table">
            <a:tbl>
              <a:tblPr/>
              <a:tblGrid>
                <a:gridCol w="2725846"/>
                <a:gridCol w="3394834"/>
              </a:tblGrid>
              <a:tr h="22257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ÚPOLOVÉ SPORTY</a:t>
                      </a:r>
                    </a:p>
                  </a:txBody>
                  <a:tcPr marL="48724" marR="487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AIKIDO</a:t>
                      </a:r>
                    </a:p>
                  </a:txBody>
                  <a:tcPr marL="48724" marR="487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22257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8724" marR="487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BOX</a:t>
                      </a:r>
                    </a:p>
                  </a:txBody>
                  <a:tcPr marL="48724" marR="487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22257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8724" marR="487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JUDO</a:t>
                      </a:r>
                    </a:p>
                  </a:txBody>
                  <a:tcPr marL="48724" marR="487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22257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8724" marR="487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KARATE</a:t>
                      </a:r>
                    </a:p>
                  </a:txBody>
                  <a:tcPr marL="48724" marR="487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22257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8724" marR="487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KICK-BOX</a:t>
                      </a:r>
                    </a:p>
                  </a:txBody>
                  <a:tcPr marL="48724" marR="487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22257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8724" marR="487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KUNG-FU</a:t>
                      </a:r>
                    </a:p>
                  </a:txBody>
                  <a:tcPr marL="48724" marR="487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22257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8724" marR="487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SUMO</a:t>
                      </a:r>
                    </a:p>
                  </a:txBody>
                  <a:tcPr marL="48724" marR="487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22257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8724" marR="487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ŠERM</a:t>
                      </a:r>
                    </a:p>
                  </a:txBody>
                  <a:tcPr marL="48724" marR="487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22257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8724" marR="487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TAEKWON-DO</a:t>
                      </a:r>
                    </a:p>
                  </a:txBody>
                  <a:tcPr marL="48724" marR="487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22257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8724" marR="487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THAJSKÝ BOX</a:t>
                      </a:r>
                    </a:p>
                  </a:txBody>
                  <a:tcPr marL="48724" marR="487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22257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8724" marR="487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ZÁPAS</a:t>
                      </a:r>
                    </a:p>
                  </a:txBody>
                  <a:tcPr marL="48724" marR="4872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008192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</TotalTime>
  <Words>314</Words>
  <Application>Microsoft Office PowerPoint</Application>
  <PresentationFormat>Předvádění na obrazovce (4:3)</PresentationFormat>
  <Paragraphs>278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FSpS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novotna</dc:creator>
  <cp:lastModifiedBy>Martina Bernaciková</cp:lastModifiedBy>
  <cp:revision>32</cp:revision>
  <dcterms:created xsi:type="dcterms:W3CDTF">2010-10-01T06:19:53Z</dcterms:created>
  <dcterms:modified xsi:type="dcterms:W3CDTF">2014-09-26T11:39:09Z</dcterms:modified>
</cp:coreProperties>
</file>