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E42A-FFDF-4D4E-876E-4EF09F09F9E9}" type="datetimeFigureOut">
              <a:rPr lang="cs-CZ" smtClean="0"/>
              <a:t>27.11.2014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AF53-7C5D-43FC-8BEA-F0E44392C8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492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E42A-FFDF-4D4E-876E-4EF09F09F9E9}" type="datetimeFigureOut">
              <a:rPr lang="cs-CZ" smtClean="0"/>
              <a:t>27.11.2014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AF53-7C5D-43FC-8BEA-F0E44392C8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3811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E42A-FFDF-4D4E-876E-4EF09F09F9E9}" type="datetimeFigureOut">
              <a:rPr lang="cs-CZ" smtClean="0"/>
              <a:t>27.11.2014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AF53-7C5D-43FC-8BEA-F0E44392C8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1413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E42A-FFDF-4D4E-876E-4EF09F09F9E9}" type="datetimeFigureOut">
              <a:rPr lang="cs-CZ" smtClean="0"/>
              <a:t>27.11.2014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AF53-7C5D-43FC-8BEA-F0E44392C8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590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E42A-FFDF-4D4E-876E-4EF09F09F9E9}" type="datetimeFigureOut">
              <a:rPr lang="cs-CZ" smtClean="0"/>
              <a:t>27.11.2014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AF53-7C5D-43FC-8BEA-F0E44392C8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6838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E42A-FFDF-4D4E-876E-4EF09F09F9E9}" type="datetimeFigureOut">
              <a:rPr lang="cs-CZ" smtClean="0"/>
              <a:t>27.11.2014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AF53-7C5D-43FC-8BEA-F0E44392C8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682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E42A-FFDF-4D4E-876E-4EF09F09F9E9}" type="datetimeFigureOut">
              <a:rPr lang="cs-CZ" smtClean="0"/>
              <a:t>27.11.2014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AF53-7C5D-43FC-8BEA-F0E44392C8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881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E42A-FFDF-4D4E-876E-4EF09F09F9E9}" type="datetimeFigureOut">
              <a:rPr lang="cs-CZ" smtClean="0"/>
              <a:t>27.11.2014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AF53-7C5D-43FC-8BEA-F0E44392C8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1472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E42A-FFDF-4D4E-876E-4EF09F09F9E9}" type="datetimeFigureOut">
              <a:rPr lang="cs-CZ" smtClean="0"/>
              <a:t>27.11.2014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AF53-7C5D-43FC-8BEA-F0E44392C8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333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E42A-FFDF-4D4E-876E-4EF09F09F9E9}" type="datetimeFigureOut">
              <a:rPr lang="cs-CZ" smtClean="0"/>
              <a:t>27.11.2014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AF53-7C5D-43FC-8BEA-F0E44392C8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7615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E42A-FFDF-4D4E-876E-4EF09F09F9E9}" type="datetimeFigureOut">
              <a:rPr lang="cs-CZ" smtClean="0"/>
              <a:t>27.11.2014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AF53-7C5D-43FC-8BEA-F0E44392C8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375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8E42A-FFDF-4D4E-876E-4EF09F09F9E9}" type="datetimeFigureOut">
              <a:rPr lang="cs-CZ" smtClean="0"/>
              <a:t>27.11.2014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6AF53-7C5D-43FC-8BEA-F0E44392C8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58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642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Faktory makroprostředí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Sociokulturní, ekonomické, technologické, demografické</a:t>
            </a:r>
          </a:p>
          <a:p>
            <a:r>
              <a:rPr lang="cs-CZ" dirty="0" smtClean="0"/>
              <a:t>Statický a dynamický přístup</a:t>
            </a:r>
          </a:p>
          <a:p>
            <a:r>
              <a:rPr lang="cs-CZ" dirty="0" smtClean="0"/>
              <a:t>Objekty, subjekty, management/ vývoj</a:t>
            </a:r>
          </a:p>
          <a:p>
            <a:r>
              <a:rPr lang="cs-CZ" dirty="0" smtClean="0"/>
              <a:t>Pasivní x aktivní turismus (in/</a:t>
            </a:r>
            <a:r>
              <a:rPr lang="cs-CZ" dirty="0" err="1" smtClean="0"/>
              <a:t>outcomming</a:t>
            </a:r>
            <a:r>
              <a:rPr lang="cs-CZ" dirty="0" smtClean="0"/>
              <a:t>) legislativa (EU)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6278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4834" t="36897" r="6521" b="44928"/>
          <a:stretch/>
        </p:blipFill>
        <p:spPr>
          <a:xfrm>
            <a:off x="988541" y="2108886"/>
            <a:ext cx="10839658" cy="396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5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4834" t="20185" r="6678" b="31349"/>
          <a:stretch/>
        </p:blipFill>
        <p:spPr>
          <a:xfrm>
            <a:off x="2693772" y="496929"/>
            <a:ext cx="6532605" cy="642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1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SWOT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4520" t="18723" r="6365" b="32185"/>
          <a:stretch/>
        </p:blipFill>
        <p:spPr>
          <a:xfrm>
            <a:off x="5659395" y="1095633"/>
            <a:ext cx="5774726" cy="5561720"/>
          </a:xfrm>
          <a:prstGeom prst="rect">
            <a:avLst/>
          </a:prstGeom>
        </p:spPr>
      </p:pic>
      <p:pic>
        <p:nvPicPr>
          <p:cNvPr id="1026" name="Picture 2" descr="http://www.managementguru.net/wp-content/uploads/2014/03/swot-analys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29" y="2027038"/>
            <a:ext cx="5026711" cy="320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929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Interkulturální</a:t>
            </a:r>
            <a:r>
              <a:rPr lang="cs-CZ" dirty="0" smtClean="0"/>
              <a:t> management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Jazyk</a:t>
            </a:r>
          </a:p>
          <a:p>
            <a:r>
              <a:rPr lang="cs-CZ" dirty="0" smtClean="0"/>
              <a:t>Sociální skupiny</a:t>
            </a:r>
          </a:p>
          <a:p>
            <a:r>
              <a:rPr lang="cs-CZ" dirty="0" smtClean="0"/>
              <a:t>Vzdělání</a:t>
            </a:r>
          </a:p>
          <a:p>
            <a:r>
              <a:rPr lang="cs-CZ" dirty="0" smtClean="0"/>
              <a:t>Právní předpisy</a:t>
            </a:r>
          </a:p>
          <a:p>
            <a:r>
              <a:rPr lang="cs-CZ" dirty="0" smtClean="0"/>
              <a:t>Politika a ekonomie</a:t>
            </a:r>
          </a:p>
          <a:p>
            <a:r>
              <a:rPr lang="cs-CZ" dirty="0" smtClean="0"/>
              <a:t>Materiální kultura</a:t>
            </a:r>
          </a:p>
          <a:p>
            <a:r>
              <a:rPr lang="cs-CZ" dirty="0" smtClean="0"/>
              <a:t>Hodnoty a názory</a:t>
            </a:r>
          </a:p>
          <a:p>
            <a:r>
              <a:rPr lang="cs-CZ" dirty="0" smtClean="0"/>
              <a:t>Náboženství a víra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9888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Plánování – cíl: zvyšování produktivity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Marketing</a:t>
            </a:r>
          </a:p>
          <a:p>
            <a:r>
              <a:rPr lang="cs-CZ" dirty="0" smtClean="0"/>
              <a:t>Inovace</a:t>
            </a:r>
          </a:p>
          <a:p>
            <a:r>
              <a:rPr lang="cs-CZ" dirty="0" smtClean="0"/>
              <a:t>Lidské zdroje</a:t>
            </a:r>
          </a:p>
          <a:p>
            <a:r>
              <a:rPr lang="cs-CZ" dirty="0" smtClean="0"/>
              <a:t>Finanční zdroje</a:t>
            </a:r>
          </a:p>
          <a:p>
            <a:r>
              <a:rPr lang="cs-CZ" dirty="0" smtClean="0"/>
              <a:t>Materiální zdroje</a:t>
            </a:r>
          </a:p>
          <a:p>
            <a:r>
              <a:rPr lang="cs-CZ" dirty="0" smtClean="0"/>
              <a:t>Produktivita</a:t>
            </a:r>
          </a:p>
          <a:p>
            <a:r>
              <a:rPr lang="cs-CZ" dirty="0" smtClean="0"/>
              <a:t>Sociální odpovědnost</a:t>
            </a:r>
          </a:p>
          <a:p>
            <a:r>
              <a:rPr lang="cs-CZ" b="1" dirty="0" smtClean="0"/>
              <a:t>Požadavky na zisk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Inovace – změna poptávky, produktu, předpokládané změny chování, realizovaná hodnota, procesů, dovedností, činností</a:t>
            </a:r>
          </a:p>
          <a:p>
            <a:r>
              <a:rPr lang="cs-CZ" dirty="0" smtClean="0"/>
              <a:t>Lidské zdroje, informace – vzdělávání, IT</a:t>
            </a:r>
          </a:p>
          <a:p>
            <a:r>
              <a:rPr lang="cs-CZ" dirty="0" smtClean="0"/>
              <a:t>Management znalostí</a:t>
            </a:r>
          </a:p>
          <a:p>
            <a:r>
              <a:rPr lang="cs-CZ" dirty="0" smtClean="0"/>
              <a:t>Měření produktivity – počet klientů, obrat vs. Spokojenost klientů, vnímání hodnoty</a:t>
            </a:r>
          </a:p>
          <a:p>
            <a:r>
              <a:rPr lang="cs-CZ" dirty="0" smtClean="0"/>
              <a:t>„3E“ měření </a:t>
            </a:r>
          </a:p>
          <a:p>
            <a:pPr lvl="1"/>
            <a:r>
              <a:rPr lang="cs-CZ" dirty="0" err="1" smtClean="0"/>
              <a:t>Economy</a:t>
            </a:r>
            <a:r>
              <a:rPr lang="cs-CZ" dirty="0" smtClean="0"/>
              <a:t> - hospodárnost</a:t>
            </a:r>
          </a:p>
          <a:p>
            <a:pPr lvl="1"/>
            <a:r>
              <a:rPr lang="cs-CZ" dirty="0" err="1" smtClean="0"/>
              <a:t>Effectivness</a:t>
            </a:r>
            <a:r>
              <a:rPr lang="cs-CZ" dirty="0" smtClean="0"/>
              <a:t> – účinnost – dělat věci správně</a:t>
            </a:r>
          </a:p>
          <a:p>
            <a:pPr lvl="1"/>
            <a:r>
              <a:rPr lang="cs-CZ" dirty="0" err="1" smtClean="0"/>
              <a:t>Efficiency</a:t>
            </a:r>
            <a:r>
              <a:rPr lang="cs-CZ" dirty="0" smtClean="0"/>
              <a:t> – výstup na jednotku - výkonnost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0775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Strategický management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3 modely řízení</a:t>
            </a:r>
          </a:p>
          <a:p>
            <a:pPr lvl="1"/>
            <a:r>
              <a:rPr lang="cs-CZ" dirty="0" smtClean="0"/>
              <a:t>Plánovací</a:t>
            </a:r>
          </a:p>
          <a:p>
            <a:pPr lvl="1"/>
            <a:r>
              <a:rPr lang="cs-CZ" dirty="0" smtClean="0"/>
              <a:t>Vizionářský</a:t>
            </a:r>
          </a:p>
          <a:p>
            <a:pPr lvl="1"/>
            <a:r>
              <a:rPr lang="cs-CZ" dirty="0" smtClean="0"/>
              <a:t>Učící se </a:t>
            </a:r>
            <a:r>
              <a:rPr lang="cs-CZ" dirty="0" smtClean="0"/>
              <a:t>model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1246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strategického managementu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4 dimenze strategického myšlení (vizualizace, myšlení, rozhodování, konkurenční výhody)</a:t>
            </a:r>
          </a:p>
          <a:p>
            <a:r>
              <a:rPr lang="cs-CZ" dirty="0" smtClean="0"/>
              <a:t>Mapy strategie</a:t>
            </a:r>
          </a:p>
          <a:p>
            <a:r>
              <a:rPr lang="cs-CZ" dirty="0" smtClean="0"/>
              <a:t>Model BSC (Kaplan, </a:t>
            </a:r>
            <a:r>
              <a:rPr lang="cs-CZ" dirty="0" err="1" smtClean="0"/>
              <a:t>Norton</a:t>
            </a:r>
            <a:r>
              <a:rPr lang="cs-CZ" dirty="0" smtClean="0"/>
              <a:t>)</a:t>
            </a:r>
          </a:p>
          <a:p>
            <a:r>
              <a:rPr lang="cs-CZ" dirty="0" smtClean="0"/>
              <a:t>SWOT, PESTLE, </a:t>
            </a:r>
            <a:r>
              <a:rPr lang="cs-CZ" dirty="0" err="1" smtClean="0"/>
              <a:t>benchmarking</a:t>
            </a:r>
            <a:r>
              <a:rPr lang="cs-CZ" dirty="0" smtClean="0"/>
              <a:t>, TALC, …</a:t>
            </a:r>
          </a:p>
          <a:p>
            <a:r>
              <a:rPr lang="cs-CZ" dirty="0" smtClean="0"/>
              <a:t>4 perspektivy: finanční, klientů, vnitřních procesů (distribuční cesty, inovace), učení se a růstu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3356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Skupiny metod strategie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Poziční strategie a niky – 5 konkurenčních sil, analýza hodnotového řetězce, zdroje, konkurenční výhody, jedna hlavní podnikatelská činnost, plánování scénářů</a:t>
            </a:r>
          </a:p>
          <a:p>
            <a:r>
              <a:rPr lang="cs-CZ" dirty="0" smtClean="0"/>
              <a:t>Produktivita a jakost – kalkulace nákladů/čas/dílčí aktivity (TQM – </a:t>
            </a:r>
            <a:r>
              <a:rPr lang="cs-CZ" dirty="0" err="1" smtClean="0"/>
              <a:t>six</a:t>
            </a:r>
            <a:r>
              <a:rPr lang="cs-CZ" dirty="0" smtClean="0"/>
              <a:t> sigma), </a:t>
            </a:r>
            <a:r>
              <a:rPr lang="cs-CZ" dirty="0" err="1" smtClean="0"/>
              <a:t>reeingineering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5007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4129" t="23736" r="6286" b="37407"/>
          <a:stretch/>
        </p:blipFill>
        <p:spPr>
          <a:xfrm>
            <a:off x="1622854" y="228834"/>
            <a:ext cx="8550876" cy="636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193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Cestovní kancelář, agentura, činnost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Goelden</a:t>
            </a:r>
            <a:r>
              <a:rPr lang="cs-CZ" dirty="0" smtClean="0"/>
              <a:t> </a:t>
            </a:r>
            <a:r>
              <a:rPr lang="cs-CZ" dirty="0" err="1" smtClean="0"/>
              <a:t>Richie</a:t>
            </a:r>
            <a:r>
              <a:rPr lang="cs-CZ" dirty="0" smtClean="0"/>
              <a:t>: Podnik/osoba prodávající individuální služby/kombinaci služeb – Tour </a:t>
            </a:r>
            <a:r>
              <a:rPr lang="cs-CZ" dirty="0" err="1" smtClean="0"/>
              <a:t>operator</a:t>
            </a:r>
            <a:r>
              <a:rPr lang="cs-CZ" dirty="0" smtClean="0"/>
              <a:t>/</a:t>
            </a:r>
            <a:r>
              <a:rPr lang="cs-CZ" dirty="0" err="1" smtClean="0"/>
              <a:t>Reiseveranstalter</a:t>
            </a:r>
            <a:endParaRPr lang="cs-CZ" dirty="0" smtClean="0"/>
          </a:p>
          <a:p>
            <a:r>
              <a:rPr lang="cs-CZ" dirty="0" smtClean="0"/>
              <a:t>159/1999Sb prodejce</a:t>
            </a:r>
          </a:p>
          <a:p>
            <a:r>
              <a:rPr lang="cs-CZ" dirty="0" smtClean="0"/>
              <a:t>Cestovní agentura – jednotlivé služby, ne zájezd – Tour </a:t>
            </a:r>
            <a:r>
              <a:rPr lang="cs-CZ" dirty="0" err="1" smtClean="0"/>
              <a:t>agency</a:t>
            </a:r>
            <a:r>
              <a:rPr lang="cs-CZ" dirty="0" smtClean="0"/>
              <a:t>/</a:t>
            </a:r>
            <a:r>
              <a:rPr lang="cs-CZ" dirty="0" err="1" smtClean="0"/>
              <a:t>Reiseburo</a:t>
            </a:r>
            <a:r>
              <a:rPr lang="cs-CZ" dirty="0" smtClean="0"/>
              <a:t> - zprostředkovatel</a:t>
            </a:r>
          </a:p>
          <a:p>
            <a:r>
              <a:rPr lang="cs-CZ" dirty="0" smtClean="0"/>
              <a:t>Zájezd – kombinace služeb/víc jak 24 hod/noc/</a:t>
            </a:r>
          </a:p>
          <a:p>
            <a:pPr lvl="1"/>
            <a:r>
              <a:rPr lang="cs-CZ" dirty="0" smtClean="0"/>
              <a:t>Doprava</a:t>
            </a:r>
          </a:p>
          <a:p>
            <a:pPr lvl="1"/>
            <a:r>
              <a:rPr lang="cs-CZ" dirty="0" smtClean="0"/>
              <a:t>Ubytování</a:t>
            </a:r>
          </a:p>
          <a:p>
            <a:pPr lvl="1"/>
            <a:r>
              <a:rPr lang="cs-CZ" dirty="0" smtClean="0"/>
              <a:t>Jiné služby/cena alespoň 20%</a:t>
            </a:r>
          </a:p>
          <a:p>
            <a:pPr lvl="1"/>
            <a:r>
              <a:rPr lang="cs-CZ" dirty="0" smtClean="0"/>
              <a:t>Kombinace sestavené na základě objednávky – </a:t>
            </a:r>
            <a:r>
              <a:rPr lang="cs-CZ" dirty="0" err="1" smtClean="0"/>
              <a:t>forfaity</a:t>
            </a:r>
            <a:r>
              <a:rPr lang="cs-CZ" dirty="0" smtClean="0"/>
              <a:t> /dynamické balíčky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0718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4599" t="30421" r="6443" b="43048"/>
          <a:stretch/>
        </p:blipFill>
        <p:spPr>
          <a:xfrm>
            <a:off x="490151" y="477793"/>
            <a:ext cx="11211697" cy="588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41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4828" t="21531" r="6195" b="55180"/>
          <a:stretch/>
        </p:blipFill>
        <p:spPr>
          <a:xfrm>
            <a:off x="385118" y="486032"/>
            <a:ext cx="11548269" cy="529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43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Pestle</a:t>
            </a:r>
            <a:r>
              <a:rPr lang="cs-CZ" dirty="0" smtClean="0"/>
              <a:t> analýza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Předchází </a:t>
            </a:r>
            <a:r>
              <a:rPr lang="cs-CZ" dirty="0" err="1" smtClean="0"/>
              <a:t>mark</a:t>
            </a:r>
            <a:r>
              <a:rPr lang="cs-CZ" dirty="0" smtClean="0"/>
              <a:t>. Procesu</a:t>
            </a:r>
          </a:p>
          <a:p>
            <a:r>
              <a:rPr lang="cs-CZ" dirty="0" smtClean="0"/>
              <a:t>Politická síla</a:t>
            </a:r>
          </a:p>
          <a:p>
            <a:r>
              <a:rPr lang="cs-CZ" dirty="0" smtClean="0"/>
              <a:t>Ekonomická síla</a:t>
            </a:r>
          </a:p>
          <a:p>
            <a:r>
              <a:rPr lang="cs-CZ" dirty="0" smtClean="0"/>
              <a:t>Sociokulturní síla</a:t>
            </a:r>
          </a:p>
          <a:p>
            <a:r>
              <a:rPr lang="cs-CZ" dirty="0" smtClean="0"/>
              <a:t>Technická a technologická síla</a:t>
            </a:r>
          </a:p>
          <a:p>
            <a:r>
              <a:rPr lang="cs-CZ" dirty="0" smtClean="0"/>
              <a:t>Legislativní faktory</a:t>
            </a:r>
          </a:p>
          <a:p>
            <a:r>
              <a:rPr lang="cs-CZ" dirty="0" smtClean="0"/>
              <a:t>Ekologické faktory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9879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Benchmarketing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Porovnávání, analýza</a:t>
            </a:r>
          </a:p>
          <a:p>
            <a:r>
              <a:rPr lang="cs-CZ" dirty="0" smtClean="0"/>
              <a:t>Vstupy, výstupy, procesy, metody</a:t>
            </a:r>
          </a:p>
          <a:p>
            <a:r>
              <a:rPr lang="cs-CZ" dirty="0" smtClean="0"/>
              <a:t>Konkurence</a:t>
            </a:r>
          </a:p>
          <a:p>
            <a:r>
              <a:rPr lang="cs-CZ" dirty="0" smtClean="0"/>
              <a:t>Být nejlepší z nejlepších</a:t>
            </a:r>
          </a:p>
          <a:p>
            <a:r>
              <a:rPr lang="cs-CZ" dirty="0" smtClean="0"/>
              <a:t>Hledání nejlepších praktik a postupů v odvětví které vedou k dosažení vynikajících výsledků díky zavádění uvedených nejlepších praktik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8200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PLC – destinace, trh, segmenty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76828" t="36551" r="8704" b="41827"/>
          <a:stretch/>
        </p:blipFill>
        <p:spPr>
          <a:xfrm>
            <a:off x="838200" y="2453427"/>
            <a:ext cx="4794422" cy="2686983"/>
          </a:xfrm>
          <a:prstGeom prst="rect">
            <a:avLst/>
          </a:prstGeom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Strategie modifikovaného trhu – získání nových trhů, marketing</a:t>
            </a:r>
          </a:p>
          <a:p>
            <a:r>
              <a:rPr lang="cs-CZ" dirty="0" smtClean="0"/>
              <a:t>Strategie modifikovaného produktu</a:t>
            </a:r>
          </a:p>
          <a:p>
            <a:r>
              <a:rPr lang="cs-CZ" dirty="0" smtClean="0"/>
              <a:t>Strategie modifikovaného marketingového mixu</a:t>
            </a:r>
          </a:p>
          <a:p>
            <a:r>
              <a:rPr lang="cs-CZ" dirty="0" smtClean="0"/>
              <a:t>Produkty ve stadiu poklesu (renovace, klienti, distribuce, umístění)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9589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Ansofova</a:t>
            </a:r>
            <a:r>
              <a:rPr lang="cs-CZ" dirty="0" smtClean="0"/>
              <a:t> matice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74443" t="31465" r="6160" b="43768"/>
          <a:stretch/>
        </p:blipFill>
        <p:spPr>
          <a:xfrm>
            <a:off x="576649" y="1886465"/>
            <a:ext cx="5453448" cy="2611394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Technika plánování strategie</a:t>
            </a:r>
          </a:p>
          <a:p>
            <a:r>
              <a:rPr lang="cs-CZ" dirty="0" smtClean="0"/>
              <a:t>Segmentace trhu</a:t>
            </a:r>
          </a:p>
          <a:p>
            <a:r>
              <a:rPr lang="cs-CZ" dirty="0" smtClean="0"/>
              <a:t>Zacílení</a:t>
            </a:r>
          </a:p>
          <a:p>
            <a:r>
              <a:rPr lang="cs-CZ" dirty="0" smtClean="0"/>
              <a:t>Umisťování</a:t>
            </a:r>
          </a:p>
          <a:p>
            <a:r>
              <a:rPr lang="cs-CZ" dirty="0" err="1" smtClean="0"/>
              <a:t>Nikový</a:t>
            </a:r>
            <a:r>
              <a:rPr lang="cs-CZ" dirty="0" smtClean="0"/>
              <a:t> trh</a:t>
            </a:r>
          </a:p>
          <a:p>
            <a:r>
              <a:rPr lang="cs-CZ" dirty="0" smtClean="0"/>
              <a:t>CRM – </a:t>
            </a:r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cs-CZ" dirty="0" err="1" smtClean="0"/>
              <a:t>relationship</a:t>
            </a:r>
            <a:r>
              <a:rPr lang="cs-CZ" dirty="0" smtClean="0"/>
              <a:t> management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23321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Monika, P., Eva, M., Milan, K., </a:t>
            </a:r>
            <a:r>
              <a:rPr lang="en-US" dirty="0" err="1"/>
              <a:t>Ondřej</a:t>
            </a:r>
            <a:r>
              <a:rPr lang="en-US" dirty="0"/>
              <a:t>, K., &amp; Josef, Š. (2012). </a:t>
            </a:r>
            <a:r>
              <a:rPr lang="en-US" i="1" dirty="0"/>
              <a:t>Management </a:t>
            </a:r>
            <a:r>
              <a:rPr lang="en-US" i="1" dirty="0" err="1"/>
              <a:t>cestovních</a:t>
            </a:r>
            <a:r>
              <a:rPr lang="en-US" i="1" dirty="0"/>
              <a:t> </a:t>
            </a:r>
            <a:r>
              <a:rPr lang="en-US" i="1" dirty="0" err="1"/>
              <a:t>kanceláří</a:t>
            </a:r>
            <a:r>
              <a:rPr lang="en-US" i="1" dirty="0"/>
              <a:t> a </a:t>
            </a:r>
            <a:r>
              <a:rPr lang="en-US" i="1" dirty="0" err="1"/>
              <a:t>agentur</a:t>
            </a:r>
            <a:r>
              <a:rPr lang="en-US" dirty="0"/>
              <a:t>. </a:t>
            </a:r>
            <a:r>
              <a:rPr lang="en-US" dirty="0" err="1"/>
              <a:t>Grada</a:t>
            </a:r>
            <a:r>
              <a:rPr lang="en-US" dirty="0"/>
              <a:t> Publishing as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cs-CZ" dirty="0" err="1"/>
              <a:t>Holešinská</a:t>
            </a:r>
            <a:r>
              <a:rPr lang="cs-CZ" dirty="0"/>
              <a:t>, A. (2010). Destinační management jako nástroj regionální politiky cestovního ruchu</a:t>
            </a:r>
            <a:r>
              <a:rPr lang="cs-CZ" dirty="0" smtClean="0"/>
              <a:t>.</a:t>
            </a:r>
          </a:p>
          <a:p>
            <a:r>
              <a:rPr lang="cs-CZ" dirty="0"/>
              <a:t>Kateřina, R., Michal, B., &amp; Ida, V. (2011). </a:t>
            </a:r>
            <a:r>
              <a:rPr lang="cs-CZ" i="1" dirty="0"/>
              <a:t>Cestovní ruch-podnikatelské principy a příležitosti v praxi</a:t>
            </a:r>
            <a:r>
              <a:rPr lang="cs-CZ" dirty="0"/>
              <a:t>. </a:t>
            </a:r>
            <a:r>
              <a:rPr lang="cs-CZ" dirty="0" err="1"/>
              <a:t>Grada</a:t>
            </a:r>
            <a:r>
              <a:rPr lang="cs-CZ" dirty="0"/>
              <a:t> </a:t>
            </a:r>
            <a:r>
              <a:rPr lang="cs-CZ" dirty="0" err="1"/>
              <a:t>Publishing</a:t>
            </a:r>
            <a:r>
              <a:rPr lang="cs-CZ" dirty="0"/>
              <a:t> as</a:t>
            </a:r>
            <a:r>
              <a:rPr lang="cs-CZ" dirty="0" smtClean="0"/>
              <a:t>.</a:t>
            </a:r>
          </a:p>
          <a:p>
            <a:r>
              <a:rPr lang="cs-CZ" dirty="0" err="1"/>
              <a:t>Palatková</a:t>
            </a:r>
            <a:r>
              <a:rPr lang="cs-CZ" dirty="0"/>
              <a:t>, M. (2006). </a:t>
            </a:r>
            <a:r>
              <a:rPr lang="cs-CZ" i="1" dirty="0"/>
              <a:t>Marketingová strategie destinace cestovního ruchu: jak získat více příjmů z cestovního ruchu</a:t>
            </a:r>
            <a:r>
              <a:rPr lang="cs-CZ" dirty="0"/>
              <a:t>. </a:t>
            </a:r>
            <a:r>
              <a:rPr lang="cs-CZ" dirty="0" err="1"/>
              <a:t>Grada</a:t>
            </a:r>
            <a:r>
              <a:rPr lang="cs-CZ" dirty="0"/>
              <a:t> </a:t>
            </a:r>
            <a:r>
              <a:rPr lang="cs-CZ" dirty="0" err="1"/>
              <a:t>Publishing</a:t>
            </a:r>
            <a:r>
              <a:rPr lang="cs-CZ" dirty="0"/>
              <a:t> as.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0176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Zájezd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ANO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Doprava + program v místě 20% + 24h </a:t>
            </a:r>
            <a:r>
              <a:rPr lang="cs-CZ" dirty="0" err="1" smtClean="0"/>
              <a:t>vč</a:t>
            </a:r>
            <a:r>
              <a:rPr lang="cs-CZ" dirty="0" smtClean="0"/>
              <a:t> vstupného</a:t>
            </a:r>
          </a:p>
          <a:p>
            <a:r>
              <a:rPr lang="cs-CZ" dirty="0" smtClean="0"/>
              <a:t>Doprava </a:t>
            </a:r>
          </a:p>
          <a:p>
            <a:r>
              <a:rPr lang="cs-CZ" dirty="0" smtClean="0"/>
              <a:t>Ubytování + doplněk (snídaně)</a:t>
            </a:r>
          </a:p>
          <a:p>
            <a:r>
              <a:rPr lang="cs-CZ" dirty="0" smtClean="0"/>
              <a:t>Stravování</a:t>
            </a:r>
          </a:p>
          <a:p>
            <a:r>
              <a:rPr lang="cs-CZ" dirty="0" err="1" smtClean="0"/>
              <a:t>Welness</a:t>
            </a:r>
            <a:r>
              <a:rPr lang="cs-CZ" dirty="0" smtClean="0"/>
              <a:t> a lázeňské pobyty</a:t>
            </a:r>
          </a:p>
          <a:p>
            <a:r>
              <a:rPr lang="cs-CZ" dirty="0" smtClean="0"/>
              <a:t>1.4. 2012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NE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Fakultativní služby (výlety, obědy, ..)</a:t>
            </a:r>
          </a:p>
          <a:p>
            <a:r>
              <a:rPr lang="cs-CZ" dirty="0" smtClean="0"/>
              <a:t>Pozdější dokoupení dopravního spojení</a:t>
            </a:r>
          </a:p>
          <a:p>
            <a:r>
              <a:rPr lang="cs-CZ" dirty="0" smtClean="0"/>
              <a:t>Jednodenní výlety do 24h</a:t>
            </a:r>
          </a:p>
          <a:p>
            <a:r>
              <a:rPr lang="cs-CZ" dirty="0" smtClean="0"/>
              <a:t>Kombinace ubytování a dopravy (transfer)</a:t>
            </a:r>
          </a:p>
          <a:p>
            <a:r>
              <a:rPr lang="cs-CZ" dirty="0" smtClean="0"/>
              <a:t>Doplňkové nabídky ubytovatele</a:t>
            </a:r>
          </a:p>
          <a:p>
            <a:r>
              <a:rPr lang="cs-CZ" dirty="0" smtClean="0"/>
              <a:t>Kombinace prodávaná jinému podnikateli za účelem podnikání</a:t>
            </a:r>
          </a:p>
          <a:p>
            <a:r>
              <a:rPr lang="cs-CZ" dirty="0" smtClean="0"/>
              <a:t>Kombinace, které nesplňují znaky živnost. Podnikání</a:t>
            </a:r>
          </a:p>
          <a:p>
            <a:r>
              <a:rPr lang="cs-CZ" dirty="0" err="1" smtClean="0"/>
              <a:t>Welness</a:t>
            </a:r>
            <a:r>
              <a:rPr lang="cs-CZ" dirty="0" smtClean="0"/>
              <a:t> a lázeňské pobyty –léčebný /</a:t>
            </a:r>
            <a:r>
              <a:rPr lang="cs-CZ" dirty="0" err="1" smtClean="0"/>
              <a:t>rehab</a:t>
            </a:r>
            <a:r>
              <a:rPr lang="cs-CZ" dirty="0" smtClean="0"/>
              <a:t>. Účel</a:t>
            </a:r>
          </a:p>
          <a:p>
            <a:r>
              <a:rPr lang="cs-CZ" dirty="0" err="1" smtClean="0"/>
              <a:t>Slevomat</a:t>
            </a:r>
            <a:r>
              <a:rPr lang="cs-CZ" dirty="0" smtClean="0"/>
              <a:t> - kupon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1825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Zájezd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Samostudium</a:t>
            </a:r>
          </a:p>
          <a:p>
            <a:r>
              <a:rPr lang="cs-CZ" b="1" dirty="0" smtClean="0"/>
              <a:t>Management </a:t>
            </a:r>
            <a:r>
              <a:rPr lang="cs-CZ" b="1" dirty="0"/>
              <a:t>cestovních kanceláří a agentur</a:t>
            </a:r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Legislativa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Samostudium</a:t>
            </a:r>
          </a:p>
          <a:p>
            <a:r>
              <a:rPr lang="cs-CZ" dirty="0" smtClean="0"/>
              <a:t>Podmínky věk nad 18 let</a:t>
            </a:r>
          </a:p>
          <a:p>
            <a:r>
              <a:rPr lang="cs-CZ" dirty="0" smtClean="0"/>
              <a:t>Právní způsobilost</a:t>
            </a:r>
          </a:p>
          <a:p>
            <a:r>
              <a:rPr lang="cs-CZ" dirty="0" smtClean="0"/>
              <a:t>Trestní bezúhonnost</a:t>
            </a:r>
          </a:p>
          <a:p>
            <a:r>
              <a:rPr lang="cs-CZ" dirty="0" smtClean="0"/>
              <a:t>Živnost volná – odborná způsobilost</a:t>
            </a:r>
          </a:p>
          <a:p>
            <a:r>
              <a:rPr lang="cs-CZ" dirty="0" smtClean="0"/>
              <a:t>ČR x EU</a:t>
            </a:r>
          </a:p>
          <a:p>
            <a:r>
              <a:rPr lang="cs-CZ" dirty="0" smtClean="0"/>
              <a:t>Směrnice o souborných službách 314/1190/EHS – cesty, pobyty, zájezdy</a:t>
            </a:r>
          </a:p>
          <a:p>
            <a:r>
              <a:rPr lang="cs-CZ" dirty="0" smtClean="0"/>
              <a:t>123/2006/ES</a:t>
            </a:r>
          </a:p>
          <a:p>
            <a:r>
              <a:rPr lang="cs-CZ" dirty="0" smtClean="0"/>
              <a:t>Cestovní kancelář + agentura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0746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Timesharing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Pronájem nemovitostí na časové úseky – cestovní kluby</a:t>
            </a:r>
          </a:p>
          <a:p>
            <a:r>
              <a:rPr lang="cs-CZ" dirty="0" smtClean="0"/>
              <a:t>Nekalé praktiky, kupuje si právo užívat nemovitost + povinnosti vlastníka</a:t>
            </a:r>
          </a:p>
          <a:p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Cestovní smlouva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Občanský zákoník</a:t>
            </a:r>
          </a:p>
          <a:p>
            <a:r>
              <a:rPr lang="cs-CZ" dirty="0" smtClean="0"/>
              <a:t>Obsah – samostudium</a:t>
            </a:r>
          </a:p>
          <a:p>
            <a:r>
              <a:rPr lang="cs-CZ" dirty="0" smtClean="0"/>
              <a:t>Cena, podmínky, změny, odstoupení</a:t>
            </a:r>
          </a:p>
          <a:p>
            <a:r>
              <a:rPr lang="cs-CZ" dirty="0" smtClean="0"/>
              <a:t>Black list letecké dopravy/identita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1892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Sdružení cestovních kanceláří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Úloha podnikatelských sdružení</a:t>
            </a:r>
          </a:p>
          <a:p>
            <a:r>
              <a:rPr lang="cs-CZ" dirty="0" smtClean="0"/>
              <a:t>Ovlivňování legislativních pravidel</a:t>
            </a:r>
          </a:p>
          <a:p>
            <a:r>
              <a:rPr lang="cs-CZ" dirty="0" smtClean="0"/>
              <a:t>Vztahy k regionálním/státním orgánům</a:t>
            </a:r>
          </a:p>
          <a:p>
            <a:r>
              <a:rPr lang="cs-CZ" dirty="0" smtClean="0"/>
              <a:t>Zásady dodavatelů/spolupráce</a:t>
            </a:r>
          </a:p>
          <a:p>
            <a:r>
              <a:rPr lang="cs-CZ" dirty="0" smtClean="0"/>
              <a:t>Kultivace, etika podnikání</a:t>
            </a:r>
          </a:p>
          <a:p>
            <a:r>
              <a:rPr lang="cs-CZ" dirty="0" smtClean="0"/>
              <a:t>Výchova/vzdělávání pracovníků v oboru</a:t>
            </a:r>
          </a:p>
          <a:p>
            <a:r>
              <a:rPr lang="cs-CZ" dirty="0" smtClean="0"/>
              <a:t>Asociace cestovních kanceláří ČR</a:t>
            </a:r>
          </a:p>
          <a:p>
            <a:r>
              <a:rPr lang="cs-CZ" dirty="0" smtClean="0"/>
              <a:t>Asociace českých cestovních kanceláří a agentur</a:t>
            </a:r>
          </a:p>
          <a:p>
            <a:r>
              <a:rPr lang="cs-CZ" dirty="0" smtClean="0"/>
              <a:t>Unie cestovních agentur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2821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Mortonův</a:t>
            </a:r>
            <a:r>
              <a:rPr lang="cs-CZ" dirty="0" smtClean="0"/>
              <a:t> model řízení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5069" t="29168" r="6733" b="33708"/>
          <a:stretch/>
        </p:blipFill>
        <p:spPr>
          <a:xfrm>
            <a:off x="2809102" y="1375718"/>
            <a:ext cx="6310184" cy="482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44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Faktory vnitřního prostředí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Vnitřní audit</a:t>
            </a:r>
          </a:p>
          <a:p>
            <a:r>
              <a:rPr lang="cs-CZ" dirty="0" smtClean="0"/>
              <a:t>Kvalita lidských zdrojů</a:t>
            </a:r>
          </a:p>
          <a:p>
            <a:r>
              <a:rPr lang="cs-CZ" dirty="0" err="1" smtClean="0"/>
              <a:t>Stakeholders</a:t>
            </a:r>
            <a:r>
              <a:rPr lang="cs-CZ" dirty="0" smtClean="0"/>
              <a:t>/</a:t>
            </a:r>
            <a:r>
              <a:rPr lang="cs-CZ" dirty="0" err="1" smtClean="0"/>
              <a:t>shareholders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1630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Faktory mikroprostředí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4677" t="22635" r="6365" b="18606"/>
          <a:stretch/>
        </p:blipFill>
        <p:spPr>
          <a:xfrm>
            <a:off x="2743199" y="1392195"/>
            <a:ext cx="4629665" cy="538107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743199" y="4629665"/>
            <a:ext cx="4992130" cy="1227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40531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642</Words>
  <Application>Microsoft Office PowerPoint</Application>
  <PresentationFormat>Širokoúhlá obrazovka</PresentationFormat>
  <Paragraphs>142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Motiv Office</vt:lpstr>
      <vt:lpstr>Prezentace aplikace PowerPoint</vt:lpstr>
      <vt:lpstr>Cestovní kancelář, agentura, činnost</vt:lpstr>
      <vt:lpstr>Zájezd</vt:lpstr>
      <vt:lpstr>Zájezd</vt:lpstr>
      <vt:lpstr>Prezentace aplikace PowerPoint</vt:lpstr>
      <vt:lpstr>Sdružení cestovních kanceláří</vt:lpstr>
      <vt:lpstr>Mortonův model řízení</vt:lpstr>
      <vt:lpstr>Faktory vnitřního prostředí</vt:lpstr>
      <vt:lpstr>Faktory mikroprostředí</vt:lpstr>
      <vt:lpstr>Faktory makroprostředí</vt:lpstr>
      <vt:lpstr>Prezentace aplikace PowerPoint</vt:lpstr>
      <vt:lpstr>Prezentace aplikace PowerPoint</vt:lpstr>
      <vt:lpstr>SWOT</vt:lpstr>
      <vt:lpstr>Interkulturální management</vt:lpstr>
      <vt:lpstr>Plánování – cíl: zvyšování produktivity</vt:lpstr>
      <vt:lpstr>Strategický management</vt:lpstr>
      <vt:lpstr>Metody strategického managementu</vt:lpstr>
      <vt:lpstr>Skupiny metod strategie</vt:lpstr>
      <vt:lpstr>Prezentace aplikace PowerPoint</vt:lpstr>
      <vt:lpstr>Prezentace aplikace PowerPoint</vt:lpstr>
      <vt:lpstr>Prezentace aplikace PowerPoint</vt:lpstr>
      <vt:lpstr>Pestle analýza</vt:lpstr>
      <vt:lpstr>Benchmarketing</vt:lpstr>
      <vt:lpstr>PLC – destinace, trh, segmenty</vt:lpstr>
      <vt:lpstr>Ansofova matice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Sylva Hřebíčková</dc:creator>
  <cp:lastModifiedBy>Sylva Hřebíčková</cp:lastModifiedBy>
  <cp:revision>12</cp:revision>
  <dcterms:created xsi:type="dcterms:W3CDTF">2014-11-27T12:51:24Z</dcterms:created>
  <dcterms:modified xsi:type="dcterms:W3CDTF">2014-11-27T17:39:59Z</dcterms:modified>
</cp:coreProperties>
</file>