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/>
              <a:t>Rozvoj aktivit a tvořivosti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Zdenko Reguli</a:t>
            </a:r>
          </a:p>
          <a:p>
            <a:r>
              <a:rPr lang="cs-CZ" dirty="0" smtClean="0"/>
              <a:t>Lucie Mlejnková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638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Synektika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vyvolávání </a:t>
            </a:r>
            <a:r>
              <a:rPr lang="cs-CZ" dirty="0"/>
              <a:t>asociací a </a:t>
            </a:r>
            <a:r>
              <a:rPr lang="cs-CZ" dirty="0" smtClean="0"/>
              <a:t>tvorba analogií, vytváření </a:t>
            </a:r>
            <a:r>
              <a:rPr lang="cs-CZ" dirty="0"/>
              <a:t>předpokladů pro nalézání nových </a:t>
            </a:r>
            <a:r>
              <a:rPr lang="cs-CZ" dirty="0" smtClean="0"/>
              <a:t>myšlenek</a:t>
            </a:r>
            <a:endParaRPr lang="cs-CZ" dirty="0"/>
          </a:p>
          <a:p>
            <a:r>
              <a:rPr lang="cs-CZ" dirty="0" smtClean="0"/>
              <a:t>Fáze </a:t>
            </a:r>
            <a:endParaRPr lang="cs-CZ" dirty="0"/>
          </a:p>
          <a:p>
            <a:pPr lvl="1"/>
            <a:r>
              <a:rPr lang="cs-CZ" dirty="0" smtClean="0"/>
              <a:t>předložení </a:t>
            </a:r>
            <a:r>
              <a:rPr lang="cs-CZ" dirty="0"/>
              <a:t>návrhů řešení a prvků všeho druhu, které spolu zdánlivě nesouvisí </a:t>
            </a:r>
          </a:p>
          <a:p>
            <a:pPr lvl="1"/>
            <a:r>
              <a:rPr lang="cs-CZ" dirty="0" smtClean="0"/>
              <a:t>návrhy </a:t>
            </a:r>
            <a:r>
              <a:rPr lang="cs-CZ" dirty="0"/>
              <a:t>řešení se pomocí systematické tvorby analogií obměňují a zavedou nás ke zcela novému stanovisku k – původnímu problému </a:t>
            </a:r>
          </a:p>
          <a:p>
            <a:pPr lvl="1"/>
            <a:r>
              <a:rPr lang="cs-CZ" dirty="0" smtClean="0"/>
              <a:t>po </a:t>
            </a:r>
            <a:r>
              <a:rPr lang="cs-CZ" dirty="0"/>
              <a:t>ověření se nakonec vyvíjejí konkrétní myšlenky zaměřené k řešení původního centrálního </a:t>
            </a:r>
            <a:r>
              <a:rPr lang="cs-CZ" dirty="0" smtClean="0"/>
              <a:t>problému</a:t>
            </a:r>
          </a:p>
          <a:p>
            <a:r>
              <a:rPr lang="cs-CZ" dirty="0"/>
              <a:t>Tvorba nových </a:t>
            </a:r>
            <a:r>
              <a:rPr lang="cs-CZ" dirty="0" smtClean="0"/>
              <a:t>myšlenek </a:t>
            </a:r>
            <a:endParaRPr lang="cs-CZ" dirty="0"/>
          </a:p>
          <a:p>
            <a:pPr lvl="1"/>
            <a:r>
              <a:rPr lang="cs-CZ" dirty="0" smtClean="0"/>
              <a:t>přejít </a:t>
            </a:r>
            <a:r>
              <a:rPr lang="cs-CZ" dirty="0"/>
              <a:t>na významově příbuzný problém – např. „sklad“ místo „parkoviště“ </a:t>
            </a:r>
          </a:p>
          <a:p>
            <a:pPr lvl="1"/>
            <a:r>
              <a:rPr lang="cs-CZ" dirty="0" smtClean="0"/>
              <a:t>vytvářet </a:t>
            </a:r>
            <a:r>
              <a:rPr lang="cs-CZ" dirty="0"/>
              <a:t>osobní analogie – např. vmyslit se do situace někoho jiného </a:t>
            </a:r>
          </a:p>
          <a:p>
            <a:pPr lvl="1"/>
            <a:r>
              <a:rPr lang="cs-CZ" dirty="0" smtClean="0"/>
              <a:t>hledat </a:t>
            </a:r>
            <a:r>
              <a:rPr lang="cs-CZ" dirty="0"/>
              <a:t>analogie v jiné oblasti, např. příroda místo techniky, rodiny místo státu </a:t>
            </a:r>
          </a:p>
          <a:p>
            <a:pPr lvl="1"/>
            <a:r>
              <a:rPr lang="cs-CZ" dirty="0" smtClean="0"/>
              <a:t>vzdálit </a:t>
            </a:r>
            <a:r>
              <a:rPr lang="cs-CZ" dirty="0"/>
              <a:t>se od problému: změnit činnost, uvolnit se, a tím se osvobodit od zaměření na určitý směr řešení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233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Laterální myšlení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Změna úhlu </a:t>
            </a:r>
            <a:r>
              <a:rPr lang="cs-CZ" dirty="0"/>
              <a:t>pohledu na daný problém</a:t>
            </a:r>
          </a:p>
          <a:p>
            <a:r>
              <a:rPr lang="cs-CZ" dirty="0" smtClean="0"/>
              <a:t>přeruší se zvolený </a:t>
            </a:r>
            <a:r>
              <a:rPr lang="cs-CZ" dirty="0"/>
              <a:t>nebo váznoucí myšlenkový proces a odvede se stranou. To může tento navyklý myšlenkový proces uvolnit, podnítit intuici, a dokonce vést k novým nečekaným </a:t>
            </a:r>
            <a:r>
              <a:rPr lang="cs-CZ" dirty="0" smtClean="0"/>
              <a:t>řešením</a:t>
            </a:r>
          </a:p>
          <a:p>
            <a:r>
              <a:rPr lang="cs-CZ" dirty="0"/>
              <a:t>Praktické techniky sloužící k rozvoji alternativ: </a:t>
            </a:r>
          </a:p>
          <a:p>
            <a:pPr lvl="1"/>
            <a:r>
              <a:rPr lang="cs-CZ" dirty="0" smtClean="0"/>
              <a:t>zpochybníme </a:t>
            </a:r>
            <a:r>
              <a:rPr lang="cs-CZ" dirty="0"/>
              <a:t>domněnky a předpoklady dosavadního postupu a u každého takového zpochybněného bodu si položíme otázku proč </a:t>
            </a:r>
          </a:p>
          <a:p>
            <a:pPr lvl="1"/>
            <a:r>
              <a:rPr lang="cs-CZ" dirty="0" smtClean="0"/>
              <a:t>chápeme </a:t>
            </a:r>
            <a:r>
              <a:rPr lang="cs-CZ" dirty="0"/>
              <a:t>zadání problému jako návrh, který můžeme realizovat různými způsoby </a:t>
            </a:r>
          </a:p>
          <a:p>
            <a:pPr lvl="1"/>
            <a:r>
              <a:rPr lang="cs-CZ" dirty="0" smtClean="0"/>
              <a:t>rozložíme </a:t>
            </a:r>
            <a:r>
              <a:rPr lang="cs-CZ" dirty="0"/>
              <a:t>problém na dílčí problémy, abychom zlepšili celkový přehled a nalezli přístupy k dílčím řešením </a:t>
            </a:r>
          </a:p>
          <a:p>
            <a:pPr lvl="1"/>
            <a:r>
              <a:rPr lang="cs-CZ" dirty="0" smtClean="0"/>
              <a:t>obrátíme </a:t>
            </a:r>
            <a:r>
              <a:rPr lang="cs-CZ" dirty="0"/>
              <a:t>danou situaci, abychom se odpoutali od původního způsobu uvažování a dospěli k nové pozici </a:t>
            </a:r>
          </a:p>
          <a:p>
            <a:pPr lvl="1"/>
            <a:r>
              <a:rPr lang="cs-CZ" dirty="0" smtClean="0"/>
              <a:t>použijeme </a:t>
            </a:r>
            <a:r>
              <a:rPr lang="cs-CZ" dirty="0"/>
              <a:t>brainstorming k získání alternativních myšlenek </a:t>
            </a:r>
          </a:p>
          <a:p>
            <a:pPr lvl="1"/>
            <a:r>
              <a:rPr lang="cs-CZ" dirty="0" smtClean="0"/>
              <a:t>hledáme analogie, u </a:t>
            </a:r>
            <a:r>
              <a:rPr lang="cs-CZ" dirty="0"/>
              <a:t>nichž je přístup k řešení známý a lze jej modifikovat na původní problém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34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Pro-Kontra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Pro  a proti. Kritika, negace </a:t>
            </a:r>
            <a:r>
              <a:rPr lang="cs-CZ" dirty="0"/>
              <a:t>a </a:t>
            </a:r>
            <a:r>
              <a:rPr lang="cs-CZ" dirty="0" smtClean="0"/>
              <a:t>konstrukce</a:t>
            </a:r>
            <a:endParaRPr lang="cs-CZ" dirty="0"/>
          </a:p>
          <a:p>
            <a:r>
              <a:rPr lang="cs-CZ" dirty="0" smtClean="0"/>
              <a:t>Přístupy</a:t>
            </a:r>
            <a:endParaRPr lang="cs-CZ" dirty="0"/>
          </a:p>
          <a:p>
            <a:pPr lvl="1"/>
            <a:r>
              <a:rPr lang="cs-CZ" dirty="0" smtClean="0"/>
              <a:t>vzájemná </a:t>
            </a:r>
            <a:r>
              <a:rPr lang="cs-CZ" dirty="0"/>
              <a:t>argumentace v určité věci až k dosažení vzájemné dohody prostřednictvím lektora </a:t>
            </a:r>
          </a:p>
          <a:p>
            <a:pPr lvl="1"/>
            <a:r>
              <a:rPr lang="cs-CZ" dirty="0" smtClean="0"/>
              <a:t>Shromažďovat vlastní protiargumenty </a:t>
            </a:r>
            <a:r>
              <a:rPr lang="cs-CZ" dirty="0"/>
              <a:t>k určité nalezené myšlence a snaha je pak vyvracet </a:t>
            </a:r>
          </a:p>
          <a:p>
            <a:pPr lvl="1"/>
            <a:r>
              <a:rPr lang="cs-CZ" dirty="0" smtClean="0"/>
              <a:t>Vzájemná </a:t>
            </a:r>
            <a:r>
              <a:rPr lang="cs-CZ" dirty="0"/>
              <a:t>výměna argumentů a protiargumentů a jejich působení </a:t>
            </a:r>
          </a:p>
          <a:p>
            <a:pPr lvl="1"/>
            <a:r>
              <a:rPr lang="cs-CZ" dirty="0" smtClean="0"/>
              <a:t>Odkládání </a:t>
            </a:r>
            <a:r>
              <a:rPr lang="cs-CZ" dirty="0"/>
              <a:t>řešení určitého problému nebo jeho posuzování, tzn. nechat pracovat čas za sebe </a:t>
            </a:r>
          </a:p>
          <a:p>
            <a:pPr lvl="1"/>
            <a:r>
              <a:rPr lang="cs-CZ" dirty="0" smtClean="0"/>
              <a:t>Kritické </a:t>
            </a:r>
            <a:r>
              <a:rPr lang="cs-CZ" dirty="0"/>
              <a:t>posouzení určité věci a přitom neakceptování dané skutečnosti, nýbrž její posouzení pomocí určitých měřítek </a:t>
            </a:r>
          </a:p>
          <a:p>
            <a:pPr lvl="1"/>
            <a:r>
              <a:rPr lang="cs-CZ" dirty="0" smtClean="0"/>
              <a:t>Zaujetí </a:t>
            </a:r>
            <a:r>
              <a:rPr lang="cs-CZ" dirty="0"/>
              <a:t>stanoviska při shromáždění všech použitelných argumentů </a:t>
            </a:r>
          </a:p>
          <a:p>
            <a:pPr lvl="1"/>
            <a:r>
              <a:rPr lang="cs-CZ" dirty="0" smtClean="0"/>
              <a:t>Uvedení </a:t>
            </a:r>
            <a:r>
              <a:rPr lang="cs-CZ" dirty="0"/>
              <a:t>a pečlivé zvážení všech argumentů pro a proti </a:t>
            </a:r>
          </a:p>
          <a:p>
            <a:pPr lvl="1"/>
            <a:r>
              <a:rPr lang="cs-CZ" dirty="0" smtClean="0"/>
              <a:t>Použití </a:t>
            </a:r>
            <a:r>
              <a:rPr lang="cs-CZ" dirty="0"/>
              <a:t>klasického třístupňového postupu. Teze – antiteze – syntéza, nebo vytvoření vlastního názoru při konfrontaci opačných stanovisek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4745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Manažerské hry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Podnikové hry </a:t>
            </a:r>
          </a:p>
          <a:p>
            <a:pPr lvl="1"/>
            <a:r>
              <a:rPr lang="cs-CZ" dirty="0" smtClean="0"/>
              <a:t>Rozdělení </a:t>
            </a:r>
            <a:r>
              <a:rPr lang="cs-CZ" dirty="0"/>
              <a:t>účastníků vzdělávání do podskupin</a:t>
            </a:r>
            <a:r>
              <a:rPr lang="cs-CZ" dirty="0" smtClean="0"/>
              <a:t>. Každá podskupina samostatně </a:t>
            </a:r>
            <a:r>
              <a:rPr lang="cs-CZ" dirty="0"/>
              <a:t>tvoří vedení společnosti. </a:t>
            </a:r>
            <a:endParaRPr lang="cs-CZ" dirty="0" smtClean="0"/>
          </a:p>
          <a:p>
            <a:pPr lvl="1"/>
            <a:r>
              <a:rPr lang="cs-CZ" dirty="0" smtClean="0"/>
              <a:t>Úkolem </a:t>
            </a:r>
            <a:r>
              <a:rPr lang="cs-CZ" dirty="0"/>
              <a:t>je prodávat, investovat, vyrábět, podnikat a všechny další činnosti, které jsou pro vedení společnosti charakteristické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Skupiny navzájem soupeří.</a:t>
            </a:r>
          </a:p>
          <a:p>
            <a:r>
              <a:rPr lang="cs-CZ" dirty="0"/>
              <a:t>Funkční hry </a:t>
            </a:r>
          </a:p>
          <a:p>
            <a:pPr lvl="1"/>
            <a:r>
              <a:rPr lang="cs-CZ" dirty="0" smtClean="0"/>
              <a:t>napodobuje se určitá </a:t>
            </a:r>
            <a:r>
              <a:rPr lang="cs-CZ" dirty="0"/>
              <a:t>podniková funkce a formy rozhodování na její úrovni. </a:t>
            </a:r>
            <a:endParaRPr lang="cs-CZ" dirty="0" smtClean="0"/>
          </a:p>
          <a:p>
            <a:pPr lvl="1"/>
            <a:r>
              <a:rPr lang="cs-CZ" dirty="0"/>
              <a:t>j</a:t>
            </a:r>
            <a:r>
              <a:rPr lang="cs-CZ" dirty="0" smtClean="0"/>
              <a:t>ednou </a:t>
            </a:r>
            <a:r>
              <a:rPr lang="cs-CZ" dirty="0"/>
              <a:t>učiněná rozhodnutí neleze vzít zpět. Charakterizuje to dynamičnost procesu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Skupiny pozorujeme jako </a:t>
            </a:r>
            <a:r>
              <a:rPr lang="cs-CZ" dirty="0"/>
              <a:t>malé sociální </a:t>
            </a:r>
            <a:r>
              <a:rPr lang="cs-CZ" dirty="0" smtClean="0"/>
              <a:t>skupiny.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8975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 ke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jedním z nejdůležitějších úkolů andragoga je motivovat účastníky s rozvoji sebe sama a k vyvinutí dostatečné aktivity, aby byla tato snaha </a:t>
            </a:r>
            <a:r>
              <a:rPr lang="cs-CZ" dirty="0" smtClean="0"/>
              <a:t>efektivní</a:t>
            </a:r>
          </a:p>
          <a:p>
            <a:endParaRPr lang="cs-CZ" dirty="0"/>
          </a:p>
          <a:p>
            <a:r>
              <a:rPr lang="cs-CZ" dirty="0"/>
              <a:t>Činnosti </a:t>
            </a:r>
            <a:r>
              <a:rPr lang="cs-CZ" dirty="0" smtClean="0"/>
              <a:t>lektora: </a:t>
            </a:r>
            <a:endParaRPr lang="cs-CZ" dirty="0"/>
          </a:p>
          <a:p>
            <a:pPr lvl="1"/>
            <a:r>
              <a:rPr lang="cs-CZ" dirty="0" smtClean="0"/>
              <a:t>lektor </a:t>
            </a:r>
            <a:r>
              <a:rPr lang="cs-CZ" dirty="0"/>
              <a:t>motivuje účastníky vysvětlením, jaký význam má probírané učivo pro praxi a pro osobní život </a:t>
            </a:r>
          </a:p>
          <a:p>
            <a:pPr lvl="1"/>
            <a:r>
              <a:rPr lang="cs-CZ" dirty="0" smtClean="0"/>
              <a:t>uvádí </a:t>
            </a:r>
            <a:r>
              <a:rPr lang="cs-CZ" dirty="0"/>
              <a:t>úspěšné aplikace poznatků a dovedností v praxi </a:t>
            </a:r>
          </a:p>
          <a:p>
            <a:pPr lvl="1"/>
            <a:r>
              <a:rPr lang="cs-CZ" dirty="0" smtClean="0"/>
              <a:t>seznámí </a:t>
            </a:r>
            <a:r>
              <a:rPr lang="cs-CZ" dirty="0"/>
              <a:t>v úvodu svého vystoupení s cíli, obsahem a strukturou vyučovací jednotky </a:t>
            </a:r>
          </a:p>
          <a:p>
            <a:pPr lvl="1"/>
            <a:r>
              <a:rPr lang="cs-CZ" dirty="0" smtClean="0"/>
              <a:t>usměrňuje </a:t>
            </a:r>
            <a:r>
              <a:rPr lang="cs-CZ" dirty="0"/>
              <a:t>účastníky ke spolupráci ve vyučování </a:t>
            </a:r>
          </a:p>
          <a:p>
            <a:pPr lvl="1"/>
            <a:r>
              <a:rPr lang="cs-CZ" dirty="0" smtClean="0"/>
              <a:t>vede </a:t>
            </a:r>
            <a:r>
              <a:rPr lang="cs-CZ" dirty="0"/>
              <a:t>účastníky k promyšlení učiva, k zobecňování konkrétních poznatků, k odhalování příčin jevů a podobně </a:t>
            </a:r>
          </a:p>
          <a:p>
            <a:pPr lvl="1"/>
            <a:r>
              <a:rPr lang="cs-CZ" dirty="0" smtClean="0"/>
              <a:t>vede </a:t>
            </a:r>
            <a:r>
              <a:rPr lang="cs-CZ" dirty="0"/>
              <a:t>účastníky k využívání zkušeností a nově nabytých vědomostí a dovedností v praxi.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87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 </a:t>
            </a:r>
            <a:r>
              <a:rPr lang="cs-CZ" dirty="0"/>
              <a:t>hlediska vztahů k </a:t>
            </a:r>
            <a:r>
              <a:rPr lang="cs-CZ" dirty="0" smtClean="0"/>
              <a:t>praxi: </a:t>
            </a:r>
            <a:endParaRPr lang="cs-CZ" dirty="0"/>
          </a:p>
          <a:p>
            <a:pPr lvl="1"/>
            <a:r>
              <a:rPr lang="cs-CZ" dirty="0" smtClean="0"/>
              <a:t>teoretická </a:t>
            </a:r>
            <a:endParaRPr lang="cs-CZ" dirty="0"/>
          </a:p>
          <a:p>
            <a:pPr lvl="1"/>
            <a:r>
              <a:rPr lang="cs-CZ" dirty="0" smtClean="0"/>
              <a:t>teoreticko- </a:t>
            </a:r>
            <a:r>
              <a:rPr lang="cs-CZ" dirty="0"/>
              <a:t>praktická </a:t>
            </a:r>
          </a:p>
          <a:p>
            <a:pPr lvl="1"/>
            <a:r>
              <a:rPr lang="cs-CZ" dirty="0" smtClean="0"/>
              <a:t>praktická </a:t>
            </a:r>
          </a:p>
          <a:p>
            <a:endParaRPr lang="cs-CZ" dirty="0"/>
          </a:p>
          <a:p>
            <a:r>
              <a:rPr lang="cs-CZ" dirty="0"/>
              <a:t>z hlediska </a:t>
            </a:r>
            <a:r>
              <a:rPr lang="cs-CZ" dirty="0" smtClean="0"/>
              <a:t>aktivizace: </a:t>
            </a:r>
            <a:endParaRPr lang="cs-CZ" dirty="0"/>
          </a:p>
          <a:p>
            <a:pPr lvl="1"/>
            <a:r>
              <a:rPr lang="cs-CZ" dirty="0" smtClean="0"/>
              <a:t>přednáška </a:t>
            </a:r>
            <a:endParaRPr lang="cs-CZ" dirty="0"/>
          </a:p>
          <a:p>
            <a:pPr lvl="1"/>
            <a:r>
              <a:rPr lang="cs-CZ" dirty="0" smtClean="0"/>
              <a:t>dialogové </a:t>
            </a:r>
            <a:r>
              <a:rPr lang="cs-CZ" dirty="0"/>
              <a:t>metody </a:t>
            </a:r>
          </a:p>
          <a:p>
            <a:pPr lvl="1"/>
            <a:r>
              <a:rPr lang="cs-CZ" dirty="0" smtClean="0"/>
              <a:t>projektové </a:t>
            </a:r>
            <a:r>
              <a:rPr lang="cs-CZ" dirty="0"/>
              <a:t>metody </a:t>
            </a:r>
          </a:p>
          <a:p>
            <a:pPr lvl="1"/>
            <a:r>
              <a:rPr lang="cs-CZ" dirty="0" smtClean="0"/>
              <a:t>manažerské </a:t>
            </a:r>
            <a:r>
              <a:rPr lang="cs-CZ" dirty="0"/>
              <a:t>hry </a:t>
            </a:r>
          </a:p>
          <a:p>
            <a:pPr lvl="1"/>
            <a:r>
              <a:rPr lang="cs-CZ" dirty="0" smtClean="0"/>
              <a:t>hraní </a:t>
            </a:r>
            <a:r>
              <a:rPr lang="cs-CZ" dirty="0"/>
              <a:t>rolí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085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Kreativita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Kreativní účastník</a:t>
            </a:r>
          </a:p>
          <a:p>
            <a:endParaRPr lang="cs-CZ" dirty="0"/>
          </a:p>
          <a:p>
            <a:pPr lvl="1"/>
            <a:r>
              <a:rPr lang="cs-CZ" dirty="0" smtClean="0"/>
              <a:t>je </a:t>
            </a:r>
            <a:r>
              <a:rPr lang="cs-CZ" dirty="0"/>
              <a:t>bystrý a duševně čilý, tzn. není omezen předsudky </a:t>
            </a:r>
          </a:p>
          <a:p>
            <a:pPr lvl="1"/>
            <a:r>
              <a:rPr lang="cs-CZ" dirty="0" smtClean="0"/>
              <a:t>je </a:t>
            </a:r>
            <a:r>
              <a:rPr lang="cs-CZ" dirty="0"/>
              <a:t>otevřený a zvídavý, nezřídka dokonce plný touhy po objevování nových věcí </a:t>
            </a:r>
          </a:p>
          <a:p>
            <a:pPr lvl="1"/>
            <a:r>
              <a:rPr lang="cs-CZ" dirty="0" smtClean="0"/>
              <a:t>snadno </a:t>
            </a:r>
            <a:r>
              <a:rPr lang="cs-CZ" dirty="0"/>
              <a:t>rozezná otevřené problémy (problémová senzitivita) a dovede je správně </a:t>
            </a:r>
            <a:r>
              <a:rPr lang="cs-CZ" dirty="0" smtClean="0"/>
              <a:t>posoudit</a:t>
            </a:r>
            <a:r>
              <a:rPr lang="cs-CZ" dirty="0"/>
              <a:t>. </a:t>
            </a:r>
          </a:p>
          <a:p>
            <a:pPr lvl="1"/>
            <a:r>
              <a:rPr lang="cs-CZ" dirty="0" smtClean="0"/>
              <a:t>chopí-li </a:t>
            </a:r>
            <a:r>
              <a:rPr lang="cs-CZ" dirty="0"/>
              <a:t>se jednou nějakého problému, hned tak se ho nepustí, neboť se vyznačuje vytrvalostí, pevným postojem, pevnou vůlí a schopností prosazovat své myšlenky </a:t>
            </a:r>
          </a:p>
          <a:p>
            <a:pPr lvl="1"/>
            <a:r>
              <a:rPr lang="cs-CZ" dirty="0" smtClean="0"/>
              <a:t>v </a:t>
            </a:r>
            <a:r>
              <a:rPr lang="cs-CZ" dirty="0"/>
              <a:t>žádném případě však nelpí na určitém směru myšlení, poněvadž je schopen rozpoznat nesprávné cesty, zachovávat odstup a nespokojí se s prvním řešením, které se naskytne </a:t>
            </a:r>
          </a:p>
          <a:p>
            <a:pPr lvl="1"/>
            <a:r>
              <a:rPr lang="cs-CZ" dirty="0" smtClean="0"/>
              <a:t>je </a:t>
            </a:r>
            <a:r>
              <a:rPr lang="cs-CZ" dirty="0"/>
              <a:t>schopen nadchnout se a v případě nutnosti na sebe také bere rizika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243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Kreativita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Působení skupiny můžeme vysvětlit v několika bodech: </a:t>
            </a:r>
          </a:p>
          <a:p>
            <a:r>
              <a:rPr lang="cs-CZ" dirty="0"/>
              <a:t>- skupina napomáhá rozvíjení styků mezi svými členy, pomáhá změkčovat „zkostnatělé“ struktury myšlení a odbourávat prostředky </a:t>
            </a:r>
          </a:p>
          <a:p>
            <a:r>
              <a:rPr lang="cs-CZ" dirty="0"/>
              <a:t>- společnou prací lze snáze zvládat obtížné úkoly </a:t>
            </a:r>
          </a:p>
          <a:p>
            <a:r>
              <a:rPr lang="cs-CZ" dirty="0"/>
              <a:t>- procesy ve skupinách (vztahy, způsoby chování, struktura a vzájemné vlivy) lze poznat a řídit pomocí poznatků a metod skupinové dynamiky – tím lze výrazně zvýšit efektivnost práce ve skupině </a:t>
            </a:r>
          </a:p>
          <a:p>
            <a:r>
              <a:rPr lang="cs-CZ" dirty="0"/>
              <a:t>- diskuze ve skupině slouží k tomu, aby se myšlenky nevytvářeli izolovaně, ale aby jej znali všichni členové skupiny </a:t>
            </a:r>
          </a:p>
          <a:p>
            <a:r>
              <a:rPr lang="cs-CZ" dirty="0"/>
              <a:t>- myšlenky se mohou vzájemně doplňovat </a:t>
            </a:r>
          </a:p>
          <a:p>
            <a:r>
              <a:rPr lang="cs-CZ" dirty="0"/>
              <a:t>- asociacemi se rodí nové myšlenky </a:t>
            </a:r>
          </a:p>
          <a:p>
            <a:r>
              <a:rPr lang="cs-CZ" dirty="0"/>
              <a:t>- velké množství rodících se myšlenek umožňuje jejich posouzení, čímž se zvyšuje kvalita skupinové práce </a:t>
            </a:r>
          </a:p>
          <a:p>
            <a:r>
              <a:rPr lang="cs-CZ" dirty="0"/>
              <a:t>- myšlenky se posuzují z rozmanitých stanovisek a nejsou postiženy jednostranností </a:t>
            </a:r>
          </a:p>
          <a:p>
            <a:r>
              <a:rPr lang="cs-CZ" dirty="0"/>
              <a:t>- extrémní myšlenky a čistě subjektivní názory se v diskuzi odhalí, uhladí a přiblíží obecnému konsenzu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689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Kreativní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brainstorming </a:t>
            </a:r>
            <a:endParaRPr lang="cs-CZ" dirty="0"/>
          </a:p>
          <a:p>
            <a:r>
              <a:rPr lang="cs-CZ" dirty="0" err="1" smtClean="0"/>
              <a:t>brainwriting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metoda </a:t>
            </a:r>
            <a:r>
              <a:rPr lang="cs-CZ" dirty="0"/>
              <a:t>CNB </a:t>
            </a:r>
          </a:p>
          <a:p>
            <a:r>
              <a:rPr lang="cs-CZ" dirty="0" err="1" smtClean="0"/>
              <a:t>synektika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laterální </a:t>
            </a:r>
            <a:r>
              <a:rPr lang="cs-CZ" dirty="0"/>
              <a:t>myšlení </a:t>
            </a:r>
          </a:p>
          <a:p>
            <a:r>
              <a:rPr lang="cs-CZ" dirty="0" smtClean="0"/>
              <a:t>metoda </a:t>
            </a:r>
            <a:r>
              <a:rPr lang="cs-CZ" dirty="0"/>
              <a:t>pro-kontra </a:t>
            </a:r>
          </a:p>
          <a:p>
            <a:r>
              <a:rPr lang="cs-CZ" dirty="0" smtClean="0"/>
              <a:t>metoda </a:t>
            </a:r>
            <a:r>
              <a:rPr lang="cs-CZ" dirty="0"/>
              <a:t>blafl – box </a:t>
            </a:r>
          </a:p>
          <a:p>
            <a:r>
              <a:rPr lang="cs-CZ" dirty="0" smtClean="0"/>
              <a:t>morfologické </a:t>
            </a:r>
            <a:r>
              <a:rPr lang="cs-CZ" dirty="0"/>
              <a:t>metody </a:t>
            </a:r>
          </a:p>
          <a:p>
            <a:pPr lvl="1"/>
            <a:r>
              <a:rPr lang="cs-CZ" dirty="0" smtClean="0"/>
              <a:t>mřížka </a:t>
            </a:r>
            <a:r>
              <a:rPr lang="cs-CZ" dirty="0"/>
              <a:t>myšlenek </a:t>
            </a:r>
          </a:p>
          <a:p>
            <a:pPr lvl="1"/>
            <a:r>
              <a:rPr lang="cs-CZ" dirty="0" smtClean="0"/>
              <a:t>morfologická </a:t>
            </a:r>
            <a:r>
              <a:rPr lang="cs-CZ" dirty="0"/>
              <a:t>skříňka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791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Zásady</a:t>
            </a:r>
          </a:p>
          <a:p>
            <a:pPr lvl="1"/>
            <a:r>
              <a:rPr lang="cs-CZ" dirty="0" smtClean="0"/>
              <a:t>4-12 </a:t>
            </a:r>
            <a:r>
              <a:rPr lang="cs-CZ" dirty="0"/>
              <a:t>osob </a:t>
            </a:r>
          </a:p>
          <a:p>
            <a:pPr lvl="1"/>
            <a:r>
              <a:rPr lang="cs-CZ" dirty="0" smtClean="0"/>
              <a:t>širokému spektrum </a:t>
            </a:r>
            <a:r>
              <a:rPr lang="cs-CZ" dirty="0"/>
              <a:t>odborných znalostí a </a:t>
            </a:r>
            <a:r>
              <a:rPr lang="cs-CZ" dirty="0" smtClean="0"/>
              <a:t>různý stupeň </a:t>
            </a:r>
            <a:r>
              <a:rPr lang="cs-CZ" dirty="0"/>
              <a:t>zkušeností </a:t>
            </a:r>
          </a:p>
          <a:p>
            <a:pPr lvl="1"/>
            <a:r>
              <a:rPr lang="cs-CZ" dirty="0" smtClean="0"/>
              <a:t>Hierarchické </a:t>
            </a:r>
            <a:r>
              <a:rPr lang="cs-CZ" dirty="0"/>
              <a:t>rozdíly mezi účastníky by neměly být příliš veliké, jinak bude tok myšlenek </a:t>
            </a:r>
            <a:r>
              <a:rPr lang="cs-CZ" dirty="0" smtClean="0"/>
              <a:t>brzděn </a:t>
            </a:r>
            <a:endParaRPr lang="cs-CZ" dirty="0"/>
          </a:p>
          <a:p>
            <a:pPr lvl="1"/>
            <a:r>
              <a:rPr lang="cs-CZ" dirty="0" smtClean="0"/>
              <a:t>Účast dobrovolná</a:t>
            </a:r>
            <a:r>
              <a:rPr lang="cs-CZ" dirty="0"/>
              <a:t>, nebo alespoň </a:t>
            </a:r>
            <a:r>
              <a:rPr lang="cs-CZ" dirty="0" smtClean="0"/>
              <a:t>ne proti </a:t>
            </a:r>
            <a:r>
              <a:rPr lang="cs-CZ" dirty="0"/>
              <a:t>vůli účastníka </a:t>
            </a:r>
          </a:p>
          <a:p>
            <a:pPr lvl="1"/>
            <a:r>
              <a:rPr lang="cs-CZ" dirty="0" smtClean="0"/>
              <a:t>seznámení </a:t>
            </a:r>
            <a:r>
              <a:rPr lang="cs-CZ" dirty="0"/>
              <a:t>s problémem teprve na vlastním </a:t>
            </a:r>
            <a:r>
              <a:rPr lang="cs-CZ" dirty="0" smtClean="0"/>
              <a:t>setkání</a:t>
            </a:r>
            <a:endParaRPr lang="cs-CZ" dirty="0"/>
          </a:p>
          <a:p>
            <a:pPr lvl="1"/>
            <a:r>
              <a:rPr lang="cs-CZ" dirty="0"/>
              <a:t>jednoduchá </a:t>
            </a:r>
            <a:r>
              <a:rPr lang="cs-CZ" dirty="0" smtClean="0"/>
              <a:t>struktura skupiny. Řízení </a:t>
            </a:r>
            <a:r>
              <a:rPr lang="cs-CZ" dirty="0"/>
              <a:t>má na starosti lektor (moderátor) a administrativu obstará zapisovatel </a:t>
            </a:r>
          </a:p>
          <a:p>
            <a:pPr lvl="1"/>
            <a:r>
              <a:rPr lang="cs-CZ" dirty="0" smtClean="0"/>
              <a:t>Každý </a:t>
            </a:r>
            <a:r>
              <a:rPr lang="cs-CZ" dirty="0"/>
              <a:t>účastník se smí volně </a:t>
            </a:r>
            <a:r>
              <a:rPr lang="cs-CZ" dirty="0" smtClean="0"/>
              <a:t>vyjadřovat bez hodnocení vhodnosti nápadu. </a:t>
            </a:r>
          </a:p>
          <a:p>
            <a:r>
              <a:rPr lang="cs-CZ" dirty="0" smtClean="0"/>
              <a:t>Pravidla</a:t>
            </a:r>
          </a:p>
          <a:p>
            <a:pPr lvl="1"/>
            <a:r>
              <a:rPr lang="cs-CZ" dirty="0" smtClean="0"/>
              <a:t>nápady </a:t>
            </a:r>
            <a:r>
              <a:rPr lang="cs-CZ" dirty="0"/>
              <a:t>mají být přednášeny spontánně a volně, a to i když se zdají neobvyklé, nebo dokonce </a:t>
            </a:r>
            <a:r>
              <a:rPr lang="cs-CZ" dirty="0" smtClean="0"/>
              <a:t>absurdní</a:t>
            </a:r>
          </a:p>
          <a:p>
            <a:pPr lvl="1"/>
            <a:r>
              <a:rPr lang="cs-CZ" dirty="0" smtClean="0"/>
              <a:t>zapisovatel zaznamenává </a:t>
            </a:r>
            <a:r>
              <a:rPr lang="cs-CZ" dirty="0"/>
              <a:t>myšlenky </a:t>
            </a:r>
            <a:r>
              <a:rPr lang="cs-CZ" dirty="0" smtClean="0"/>
              <a:t>anonymně, </a:t>
            </a:r>
            <a:r>
              <a:rPr lang="cs-CZ" dirty="0"/>
              <a:t>heslovitě, způsobem viditelným všem </a:t>
            </a:r>
            <a:r>
              <a:rPr lang="cs-CZ" dirty="0" smtClean="0"/>
              <a:t>účastníkům</a:t>
            </a:r>
            <a:endParaRPr lang="cs-CZ" dirty="0"/>
          </a:p>
          <a:p>
            <a:pPr lvl="1"/>
            <a:r>
              <a:rPr lang="cs-CZ" dirty="0" smtClean="0"/>
              <a:t>Jde </a:t>
            </a:r>
            <a:r>
              <a:rPr lang="cs-CZ" dirty="0"/>
              <a:t>o množství návrhů </a:t>
            </a:r>
            <a:r>
              <a:rPr lang="cs-CZ" dirty="0" smtClean="0"/>
              <a:t>– kvantita </a:t>
            </a:r>
            <a:r>
              <a:rPr lang="cs-CZ" dirty="0"/>
              <a:t>je důležitější než kvalita </a:t>
            </a:r>
          </a:p>
          <a:p>
            <a:pPr lvl="1"/>
            <a:r>
              <a:rPr lang="cs-CZ" dirty="0" smtClean="0"/>
              <a:t>Neuplatňuje </a:t>
            </a:r>
            <a:r>
              <a:rPr lang="cs-CZ" dirty="0"/>
              <a:t>se autorské právo, výslovně je žádoucí navazovat na návrhy předchozího diskutujícího (pokračovat v nich a dále rozvíjet). </a:t>
            </a:r>
          </a:p>
          <a:p>
            <a:pPr lvl="1"/>
            <a:r>
              <a:rPr lang="cs-CZ" dirty="0" smtClean="0"/>
              <a:t>Během </a:t>
            </a:r>
            <a:r>
              <a:rPr lang="cs-CZ" dirty="0"/>
              <a:t>jednání nesmějí být návrhy kritizovány nebo hodnoceny. V případě nutnosti musí zasáhnout moderátor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218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brainwriting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metoda podobná brainstormingu</a:t>
            </a:r>
          </a:p>
          <a:p>
            <a:r>
              <a:rPr lang="cs-CZ" dirty="0" smtClean="0"/>
              <a:t>myšlenky jsou sdělovány písemně</a:t>
            </a:r>
          </a:p>
          <a:p>
            <a:r>
              <a:rPr lang="cs-CZ" dirty="0" smtClean="0"/>
              <a:t>po </a:t>
            </a:r>
            <a:r>
              <a:rPr lang="cs-CZ" dirty="0"/>
              <a:t>zapsání svých myšlenek a návrhů </a:t>
            </a:r>
            <a:r>
              <a:rPr lang="cs-CZ" dirty="0" smtClean="0"/>
              <a:t>(někdy je nucen napsat určitý počet návrhů) předá účastník papír </a:t>
            </a:r>
            <a:r>
              <a:rPr lang="cs-CZ" dirty="0"/>
              <a:t>svému </a:t>
            </a:r>
            <a:r>
              <a:rPr lang="cs-CZ" dirty="0" smtClean="0"/>
              <a:t>sousedovi</a:t>
            </a:r>
          </a:p>
          <a:p>
            <a:r>
              <a:rPr lang="cs-CZ" dirty="0" smtClean="0"/>
              <a:t>tímto </a:t>
            </a:r>
            <a:r>
              <a:rPr lang="cs-CZ" dirty="0"/>
              <a:t>způsobem se pokračuje, dokud jednotlivé papíry neoběhnou všechny účastníky</a:t>
            </a:r>
            <a:r>
              <a:rPr lang="cs-CZ" dirty="0" smtClean="0"/>
              <a:t>.</a:t>
            </a:r>
          </a:p>
          <a:p>
            <a:r>
              <a:rPr lang="cs-CZ" dirty="0"/>
              <a:t>Výhody: </a:t>
            </a:r>
          </a:p>
          <a:p>
            <a:pPr lvl="1"/>
            <a:r>
              <a:rPr lang="cs-CZ" dirty="0" smtClean="0"/>
              <a:t>efektivnost </a:t>
            </a:r>
            <a:r>
              <a:rPr lang="cs-CZ" dirty="0"/>
              <a:t>daná materiálním a časovým omezením, jakož i stanovenými pravidly o výměně myšlenek </a:t>
            </a:r>
          </a:p>
          <a:p>
            <a:pPr lvl="1"/>
            <a:r>
              <a:rPr lang="cs-CZ" dirty="0" smtClean="0"/>
              <a:t>písemný </a:t>
            </a:r>
            <a:r>
              <a:rPr lang="cs-CZ" dirty="0"/>
              <a:t>způsob vylučuje rušivé vlivy nekonečných diskuzí a usnadňuje koncentraci. V etapě hledání myšlenek se uvnitř skupiny neprojevuje napětí a konflikty </a:t>
            </a:r>
          </a:p>
          <a:p>
            <a:pPr lvl="1"/>
            <a:r>
              <a:rPr lang="cs-CZ" dirty="0" smtClean="0"/>
              <a:t>proces </a:t>
            </a:r>
            <a:r>
              <a:rPr lang="cs-CZ" dirty="0"/>
              <a:t>hledání nemůže být ovládán dominantními osobnostmi </a:t>
            </a:r>
          </a:p>
          <a:p>
            <a:pPr lvl="1"/>
            <a:r>
              <a:rPr lang="cs-CZ" dirty="0" smtClean="0"/>
              <a:t>nesmělí </a:t>
            </a:r>
            <a:r>
              <a:rPr lang="cs-CZ" dirty="0"/>
              <a:t>lidé, kteří se ostýchají pronášet své myšlenky před publikem, zde mohou své návrhy zaznamenávat na papír „anonymně“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0322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CNB </a:t>
            </a:r>
            <a:r>
              <a:rPr lang="cs-CZ" dirty="0" smtClean="0"/>
              <a:t>(</a:t>
            </a:r>
            <a:r>
              <a:rPr lang="cs-CZ" dirty="0" err="1" smtClean="0"/>
              <a:t>Collective</a:t>
            </a:r>
            <a:r>
              <a:rPr lang="cs-CZ" dirty="0" smtClean="0"/>
              <a:t> Notebook)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- každý účastník vede pro sebe po dobu </a:t>
            </a:r>
            <a:r>
              <a:rPr lang="cs-CZ" dirty="0" smtClean="0"/>
              <a:t>cca čtyř </a:t>
            </a:r>
            <a:r>
              <a:rPr lang="cs-CZ" dirty="0"/>
              <a:t>týdnů poznámkový list k zadanému problému na který zaznamenává: </a:t>
            </a:r>
          </a:p>
          <a:p>
            <a:pPr lvl="1"/>
            <a:r>
              <a:rPr lang="cs-CZ" dirty="0" smtClean="0"/>
              <a:t>spontánně </a:t>
            </a:r>
            <a:r>
              <a:rPr lang="cs-CZ" dirty="0"/>
              <a:t>všechny své myšlenky </a:t>
            </a:r>
          </a:p>
          <a:p>
            <a:pPr lvl="1"/>
            <a:r>
              <a:rPr lang="cs-CZ" dirty="0" smtClean="0"/>
              <a:t>poznámky </a:t>
            </a:r>
            <a:r>
              <a:rPr lang="cs-CZ" dirty="0"/>
              <a:t>k vlastnímu zadanému problému jeho rozšíření, novou definici </a:t>
            </a:r>
          </a:p>
          <a:p>
            <a:pPr lvl="1"/>
            <a:r>
              <a:rPr lang="cs-CZ" dirty="0" smtClean="0"/>
              <a:t>náměty </a:t>
            </a:r>
            <a:r>
              <a:rPr lang="cs-CZ" dirty="0"/>
              <a:t>řešení ze zpráv a odborné literatury </a:t>
            </a:r>
          </a:p>
          <a:p>
            <a:r>
              <a:rPr lang="cs-CZ" dirty="0" smtClean="0"/>
              <a:t>Každý </a:t>
            </a:r>
            <a:r>
              <a:rPr lang="cs-CZ" dirty="0"/>
              <a:t>účastník uzavře po uplynutí lhůty svůj soubor myšlenek </a:t>
            </a:r>
          </a:p>
          <a:p>
            <a:pPr lvl="1"/>
            <a:r>
              <a:rPr lang="cs-CZ" dirty="0" smtClean="0"/>
              <a:t>Uspořádá </a:t>
            </a:r>
            <a:r>
              <a:rPr lang="cs-CZ" dirty="0"/>
              <a:t>a objasní nejlepší myšlenky </a:t>
            </a:r>
          </a:p>
          <a:p>
            <a:pPr lvl="1"/>
            <a:r>
              <a:rPr lang="cs-CZ" dirty="0" smtClean="0"/>
              <a:t>Uvede </a:t>
            </a:r>
            <a:r>
              <a:rPr lang="cs-CZ" dirty="0"/>
              <a:t>návrhy dalšího postupu </a:t>
            </a:r>
          </a:p>
          <a:p>
            <a:r>
              <a:rPr lang="cs-CZ" dirty="0" smtClean="0"/>
              <a:t>Lektor </a:t>
            </a:r>
            <a:r>
              <a:rPr lang="cs-CZ" dirty="0"/>
              <a:t>(moderátor) shromáždí příspěvky, vyhodnotí a prodiskutuje je na semináři za přítomnosti všech účastníků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5951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Bande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TC103090430[[fn=Pruhovaný]]</Template>
  <TotalTime>6525</TotalTime>
  <Words>1184</Words>
  <Application>Microsoft Office PowerPoint</Application>
  <PresentationFormat>Širokoúhlá obrazovka</PresentationFormat>
  <Paragraphs>131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Corbel</vt:lpstr>
      <vt:lpstr>Wingdings</vt:lpstr>
      <vt:lpstr>Pruhy</vt:lpstr>
      <vt:lpstr>Rozvoj aktivit a tvořivosti</vt:lpstr>
      <vt:lpstr>Motivace ke vzdělávání</vt:lpstr>
      <vt:lpstr>Metody</vt:lpstr>
      <vt:lpstr>Kreativita</vt:lpstr>
      <vt:lpstr>Kreativita</vt:lpstr>
      <vt:lpstr>Kreativní metody</vt:lpstr>
      <vt:lpstr>Brainstorming </vt:lpstr>
      <vt:lpstr>brainwriting</vt:lpstr>
      <vt:lpstr>CNB (Collective Notebook)</vt:lpstr>
      <vt:lpstr>Synektika</vt:lpstr>
      <vt:lpstr>Laterální myšlení </vt:lpstr>
      <vt:lpstr>Pro-Kontra</vt:lpstr>
      <vt:lpstr>Manažerské hry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Androdidaktika</dc:title>
  <dc:creator>Reguli</dc:creator>
  <cp:lastModifiedBy>Reguli</cp:lastModifiedBy>
  <cp:revision>55</cp:revision>
  <dcterms:created xsi:type="dcterms:W3CDTF">2014-09-12T07:45:11Z</dcterms:created>
  <dcterms:modified xsi:type="dcterms:W3CDTF">2014-09-17T14:34:45Z</dcterms:modified>
</cp:coreProperties>
</file>