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256" r:id="rId2"/>
    <p:sldId id="267" r:id="rId3"/>
    <p:sldId id="257" r:id="rId4"/>
    <p:sldId id="261" r:id="rId5"/>
    <p:sldId id="258" r:id="rId6"/>
    <p:sldId id="270" r:id="rId7"/>
    <p:sldId id="271" r:id="rId8"/>
    <p:sldId id="266" r:id="rId9"/>
    <p:sldId id="278" r:id="rId10"/>
    <p:sldId id="263" r:id="rId11"/>
    <p:sldId id="264" r:id="rId12"/>
    <p:sldId id="265" r:id="rId13"/>
    <p:sldId id="268" r:id="rId14"/>
    <p:sldId id="269" r:id="rId15"/>
    <p:sldId id="262" r:id="rId16"/>
    <p:sldId id="273" r:id="rId17"/>
    <p:sldId id="274" r:id="rId18"/>
    <p:sldId id="275" r:id="rId19"/>
    <p:sldId id="276" r:id="rId20"/>
  </p:sldIdLst>
  <p:sldSz cx="9144000" cy="6858000" type="screen4x3"/>
  <p:notesSz cx="9144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85664" autoAdjust="0"/>
  </p:normalViewPr>
  <p:slideViewPr>
    <p:cSldViewPr>
      <p:cViewPr varScale="1">
        <p:scale>
          <a:sx n="64" d="100"/>
          <a:sy n="64" d="100"/>
        </p:scale>
        <p:origin x="-147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AABE390-A4A7-4375-9C5E-31840184BFF1}" type="datetimeFigureOut">
              <a:rPr lang="cs-CZ" smtClean="0"/>
              <a:t>25. 9. 2014</a:t>
            </a:fld>
            <a:endParaRPr lang="cs-CZ"/>
          </a:p>
        </p:txBody>
      </p:sp>
      <p:sp>
        <p:nvSpPr>
          <p:cNvPr id="4" name="Zástupný symbol pro zápatí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70AAA2A-1AA8-44B5-A311-27BB0FC277E4}" type="slidenum">
              <a:rPr lang="cs-CZ" smtClean="0"/>
              <a:t>‹#›</a:t>
            </a:fld>
            <a:endParaRPr lang="cs-CZ"/>
          </a:p>
        </p:txBody>
      </p:sp>
    </p:spTree>
    <p:extLst>
      <p:ext uri="{BB962C8B-B14F-4D97-AF65-F5344CB8AC3E}">
        <p14:creationId xmlns:p14="http://schemas.microsoft.com/office/powerpoint/2010/main" val="174404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9E2E63D-4BE7-4ABC-8362-A625D0581A50}" type="datetimeFigureOut">
              <a:rPr lang="cs-CZ" smtClean="0"/>
              <a:t>25. 9. 2014</a:t>
            </a:fld>
            <a:endParaRPr lang="cs-CZ"/>
          </a:p>
        </p:txBody>
      </p:sp>
      <p:sp>
        <p:nvSpPr>
          <p:cNvPr id="4" name="Zástupný symbol pro obrázek snímku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6BEEEF3-AC82-4C1A-BD6B-C95104C5132E}" type="slidenum">
              <a:rPr lang="cs-CZ" smtClean="0"/>
              <a:t>‹#›</a:t>
            </a:fld>
            <a:endParaRPr lang="cs-CZ"/>
          </a:p>
        </p:txBody>
      </p:sp>
    </p:spTree>
    <p:extLst>
      <p:ext uri="{BB962C8B-B14F-4D97-AF65-F5344CB8AC3E}">
        <p14:creationId xmlns:p14="http://schemas.microsoft.com/office/powerpoint/2010/main" val="371649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Jak už to však bývá, hlavní problém je asi v tom, že zmíněné schéma je velmi zjednodušující a že např. v životním způsobu je skryta celá řada významných okolností, např. kouření, obezita, sedavý způsob života, stres, výživa, alkohol a drogy.</a:t>
            </a:r>
            <a:endParaRPr lang="cs-CZ" dirty="0"/>
          </a:p>
        </p:txBody>
      </p:sp>
      <p:sp>
        <p:nvSpPr>
          <p:cNvPr id="4" name="Zástupný symbol pro číslo snímku 3"/>
          <p:cNvSpPr>
            <a:spLocks noGrp="1"/>
          </p:cNvSpPr>
          <p:nvPr>
            <p:ph type="sldNum" sz="quarter" idx="10"/>
          </p:nvPr>
        </p:nvSpPr>
        <p:spPr/>
        <p:txBody>
          <a:bodyPr/>
          <a:lstStyle/>
          <a:p>
            <a:fld id="{F6BEEEF3-AC82-4C1A-BD6B-C95104C5132E}" type="slidenum">
              <a:rPr lang="cs-CZ" smtClean="0"/>
              <a:t>3</a:t>
            </a:fld>
            <a:endParaRPr lang="cs-CZ"/>
          </a:p>
        </p:txBody>
      </p:sp>
    </p:spTree>
    <p:extLst>
      <p:ext uri="{BB962C8B-B14F-4D97-AF65-F5344CB8AC3E}">
        <p14:creationId xmlns:p14="http://schemas.microsoft.com/office/powerpoint/2010/main" val="75502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11E2058-B607-45EE-ACD6-19C297F3B6F6}" type="slidenum">
              <a:rPr lang="en-US" sz="1200"/>
              <a:pPr eaLnBrk="1" hangingPunct="1"/>
              <a:t>11</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11E2058-B607-45EE-ACD6-19C297F3B6F6}" type="slidenum">
              <a:rPr lang="en-US" sz="1200"/>
              <a:pPr eaLnBrk="1" hangingPunct="1"/>
              <a:t>12</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O psychosomatice se s nadsázkou hovořilo jako o medicíně budoucnosti, protože odkrývá souvislosti mezi tělem a psychikou člověka a poukazuje na psychické pozadí řady somatických onemocnění. Dnes již byl psychosomatický pohled integrován v řadě medicínských oblastí. Autor nejprve uvádí do oblasti psychosomatiky, nastiňuje její historické kořeny i vývoj a charakterizuje jednotlivé školy a směry. V druhé části pak spolu se svými spoluautory rozebírá </a:t>
            </a:r>
            <a:r>
              <a:rPr lang="cs-CZ" sz="1200" b="1" i="0" kern="1200" dirty="0" smtClean="0">
                <a:solidFill>
                  <a:schemeClr val="tx1"/>
                </a:solidFill>
                <a:effectLst/>
                <a:latin typeface="+mn-lt"/>
                <a:ea typeface="+mn-ea"/>
                <a:cs typeface="+mn-cs"/>
              </a:rPr>
              <a:t>patnáct klasických psychosomatických onemocnění</a:t>
            </a:r>
            <a:r>
              <a:rPr lang="cs-CZ" sz="1200" b="0" i="0" kern="1200" dirty="0" smtClean="0">
                <a:solidFill>
                  <a:schemeClr val="tx1"/>
                </a:solidFill>
                <a:effectLst/>
                <a:latin typeface="+mn-lt"/>
                <a:ea typeface="+mn-ea"/>
                <a:cs typeface="+mn-cs"/>
              </a:rPr>
              <a:t>. Předností knihy je již to, že je napsána na způsob řady konkrétních sond do spletité oblasti lidského zdraví, četné kazuistiky dokreslují i příklady z literatury, historie apod. Autoři jsou navíc kromě psychologie či medicíny vzděláni i v oborech jako je filozofie, literární vědy a </a:t>
            </a:r>
            <a:r>
              <a:rPr lang="cs-CZ" sz="1200" b="0" i="0" kern="1200" dirty="0" err="1" smtClean="0">
                <a:solidFill>
                  <a:schemeClr val="tx1"/>
                </a:solidFill>
                <a:effectLst/>
                <a:latin typeface="+mn-lt"/>
                <a:ea typeface="+mn-ea"/>
                <a:cs typeface="+mn-cs"/>
              </a:rPr>
              <a:t>kulturologie</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Bulimie, akné, obezita, sexuální problémy,</a:t>
            </a:r>
            <a:r>
              <a:rPr lang="cs-CZ" sz="1200" b="0" i="0" kern="1200" baseline="0" dirty="0" smtClean="0">
                <a:solidFill>
                  <a:schemeClr val="tx1"/>
                </a:solidFill>
                <a:effectLst/>
                <a:latin typeface="+mn-lt"/>
                <a:ea typeface="+mn-ea"/>
                <a:cs typeface="+mn-cs"/>
              </a:rPr>
              <a:t> bolest hlavy…</a:t>
            </a:r>
            <a:endParaRPr lang="cs-CZ" dirty="0"/>
          </a:p>
        </p:txBody>
      </p:sp>
      <p:sp>
        <p:nvSpPr>
          <p:cNvPr id="4" name="Zástupný symbol pro číslo snímku 3"/>
          <p:cNvSpPr>
            <a:spLocks noGrp="1"/>
          </p:cNvSpPr>
          <p:nvPr>
            <p:ph type="sldNum" sz="quarter" idx="10"/>
          </p:nvPr>
        </p:nvSpPr>
        <p:spPr/>
        <p:txBody>
          <a:bodyPr/>
          <a:lstStyle/>
          <a:p>
            <a:fld id="{F6BEEEF3-AC82-4C1A-BD6B-C95104C5132E}" type="slidenum">
              <a:rPr lang="cs-CZ" smtClean="0"/>
              <a:t>17</a:t>
            </a:fld>
            <a:endParaRPr lang="cs-CZ"/>
          </a:p>
        </p:txBody>
      </p:sp>
    </p:spTree>
    <p:extLst>
      <p:ext uri="{BB962C8B-B14F-4D97-AF65-F5344CB8AC3E}">
        <p14:creationId xmlns:p14="http://schemas.microsoft.com/office/powerpoint/2010/main" val="45252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Proč a jak reaguje tělo na psychickou zátěž ?Proč své tělo zneužíváme?</a:t>
            </a:r>
            <a:r>
              <a:rPr lang="cs-CZ" sz="1200" b="0" i="0" kern="1200" baseline="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Kdo nese vinu za psychosomatické onemocnění?</a:t>
            </a:r>
            <a:r>
              <a:rPr lang="cs-CZ" sz="1200" b="0" i="0" kern="1200" baseline="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Proč máme strach z psychoterapie?</a:t>
            </a:r>
            <a:r>
              <a:rPr lang="cs-CZ" sz="1200" b="0" i="0" kern="1200" baseline="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Rozhodují o vzniku psychosomatických onemocnění individuální problémy pacienta a genetické dispozice, nebo také civilizační vlivy a společenské podmínky?</a:t>
            </a:r>
            <a:r>
              <a:rPr lang="cs-CZ" sz="1200" b="0" i="0" kern="1200" baseline="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Na všechny tyto otázky odpovídá MUDr. </a:t>
            </a:r>
            <a:r>
              <a:rPr lang="cs-CZ" sz="1200" b="0" i="0" kern="1200" dirty="0" err="1" smtClean="0">
                <a:solidFill>
                  <a:schemeClr val="tx1"/>
                </a:solidFill>
                <a:effectLst/>
                <a:latin typeface="+mn-lt"/>
                <a:ea typeface="+mn-ea"/>
                <a:cs typeface="+mn-cs"/>
              </a:rPr>
              <a:t>dipl</a:t>
            </a:r>
            <a:r>
              <a:rPr lang="cs-CZ" sz="1200" b="0" i="0" kern="1200" dirty="0" smtClean="0">
                <a:solidFill>
                  <a:schemeClr val="tx1"/>
                </a:solidFill>
                <a:effectLst/>
                <a:latin typeface="+mn-lt"/>
                <a:ea typeface="+mn-ea"/>
                <a:cs typeface="+mn-cs"/>
              </a:rPr>
              <a:t>. psych. Jan </a:t>
            </a:r>
            <a:r>
              <a:rPr lang="cs-CZ" sz="1200" b="0" i="0" kern="1200" dirty="0" err="1" smtClean="0">
                <a:solidFill>
                  <a:schemeClr val="tx1"/>
                </a:solidFill>
                <a:effectLst/>
                <a:latin typeface="+mn-lt"/>
                <a:ea typeface="+mn-ea"/>
                <a:cs typeface="+mn-cs"/>
              </a:rPr>
              <a:t>Poněšický</a:t>
            </a:r>
            <a:r>
              <a:rPr lang="cs-CZ" sz="1200" b="0" i="0" kern="1200" dirty="0" smtClean="0">
                <a:solidFill>
                  <a:schemeClr val="tx1"/>
                </a:solidFill>
                <a:effectLst/>
                <a:latin typeface="+mn-lt"/>
                <a:ea typeface="+mn-ea"/>
                <a:cs typeface="+mn-cs"/>
              </a:rPr>
              <a:t> – lékař, psycholog, psychoterapeut a psychoanalytik. Nastiňuje souvislosti mezi biologickým fungováním našeho těla a psychikou v reakci na zátěžové situace.</a:t>
            </a:r>
            <a:r>
              <a:rPr lang="cs-CZ" sz="1200" b="0" i="0" kern="1200" baseline="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Pacienti i lékaři se často omezují na hledání tělesných příčin onemocnění. K harmonizaci pak používají léky působící pouze na výsledné symptomy. Skutečná duševní podstata nemoci však zůstává skryta a neléčena. Budeme tedy hledat příčiny úporných bolestí hlavy v kostech a svalech, nebo spíše v nevyřešených osobních problémech? Jan </a:t>
            </a:r>
            <a:r>
              <a:rPr lang="cs-CZ" sz="1200" b="0" i="0" kern="1200" dirty="0" err="1" smtClean="0">
                <a:solidFill>
                  <a:schemeClr val="tx1"/>
                </a:solidFill>
                <a:effectLst/>
                <a:latin typeface="+mn-lt"/>
                <a:ea typeface="+mn-ea"/>
                <a:cs typeface="+mn-cs"/>
              </a:rPr>
              <a:t>Poněšický</a:t>
            </a:r>
            <a:r>
              <a:rPr lang="cs-CZ" sz="1200" b="0" i="0" kern="1200" dirty="0" smtClean="0">
                <a:solidFill>
                  <a:schemeClr val="tx1"/>
                </a:solidFill>
                <a:effectLst/>
                <a:latin typeface="+mn-lt"/>
                <a:ea typeface="+mn-ea"/>
                <a:cs typeface="+mn-cs"/>
              </a:rPr>
              <a:t> přináší psychoterapeuticky odborné, přesto však všeobecně srozumitelné vysvětlení. Kniha shrnuje dosavadní </a:t>
            </a:r>
            <a:r>
              <a:rPr lang="cs-CZ" sz="1200" b="1" i="0" kern="1200" dirty="0" smtClean="0">
                <a:solidFill>
                  <a:schemeClr val="tx1"/>
                </a:solidFill>
                <a:effectLst/>
                <a:latin typeface="+mn-lt"/>
                <a:ea typeface="+mn-ea"/>
                <a:cs typeface="+mn-cs"/>
              </a:rPr>
              <a:t>názory lékařů a psychologů, zabývajících se psychosomatickými souvislostmi nemoc</a:t>
            </a:r>
            <a:r>
              <a:rPr lang="cs-CZ" sz="1200" b="0" i="0" kern="1200" dirty="0" smtClean="0">
                <a:solidFill>
                  <a:schemeClr val="tx1"/>
                </a:solidFill>
                <a:effectLst/>
                <a:latin typeface="+mn-lt"/>
                <a:ea typeface="+mn-ea"/>
                <a:cs typeface="+mn-cs"/>
              </a:rPr>
              <a:t>í, a zároveň předává autorovy dlouholeté zkušenosti v tomto nejstarším (a zároveň nejmodernějším) oboru medicíny, jehož krédem je: Nemocí netrpí jenom postižený orgán, ale celý člověk.</a:t>
            </a:r>
            <a:r>
              <a:rPr lang="cs-CZ" dirty="0" smtClean="0"/>
              <a:t/>
            </a:r>
            <a:br>
              <a:rPr lang="cs-CZ" dirty="0" smtClean="0"/>
            </a:br>
            <a:endParaRPr lang="cs-CZ" dirty="0"/>
          </a:p>
        </p:txBody>
      </p:sp>
      <p:sp>
        <p:nvSpPr>
          <p:cNvPr id="4" name="Zástupný symbol pro číslo snímku 3"/>
          <p:cNvSpPr>
            <a:spLocks noGrp="1"/>
          </p:cNvSpPr>
          <p:nvPr>
            <p:ph type="sldNum" sz="quarter" idx="10"/>
          </p:nvPr>
        </p:nvSpPr>
        <p:spPr/>
        <p:txBody>
          <a:bodyPr/>
          <a:lstStyle/>
          <a:p>
            <a:fld id="{F6BEEEF3-AC82-4C1A-BD6B-C95104C5132E}" type="slidenum">
              <a:rPr lang="cs-CZ" smtClean="0"/>
              <a:t>18</a:t>
            </a:fld>
            <a:endParaRPr lang="cs-CZ"/>
          </a:p>
        </p:txBody>
      </p:sp>
    </p:spTree>
    <p:extLst>
      <p:ext uri="{BB962C8B-B14F-4D97-AF65-F5344CB8AC3E}">
        <p14:creationId xmlns:p14="http://schemas.microsoft.com/office/powerpoint/2010/main" val="118546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Populární a přitom seriózní přehled psychosomatiky </a:t>
            </a:r>
            <a:r>
              <a:rPr lang="cs-CZ" sz="1200" b="1" i="0" kern="1200" dirty="0" smtClean="0">
                <a:solidFill>
                  <a:schemeClr val="tx1"/>
                </a:solidFill>
                <a:effectLst/>
                <a:latin typeface="+mn-lt"/>
                <a:ea typeface="+mn-ea"/>
                <a:cs typeface="+mn-cs"/>
              </a:rPr>
              <a:t>zahrnuje všechny důležité orgány a jejich nejčastější psychosomatická onemocnění</a:t>
            </a:r>
            <a:r>
              <a:rPr lang="cs-CZ" sz="1200" b="0" i="0" kern="1200" dirty="0" smtClean="0">
                <a:solidFill>
                  <a:schemeClr val="tx1"/>
                </a:solidFill>
                <a:effectLst/>
                <a:latin typeface="+mn-lt"/>
                <a:ea typeface="+mn-ea"/>
                <a:cs typeface="+mn-cs"/>
              </a:rPr>
              <a:t>. Po krátkém úvodu, který se zabývá dějinami a vymezením psychosomatiky, se autoři soustřeďují na tělesné poruchy bez zjevných organických příčin (</a:t>
            </a:r>
            <a:r>
              <a:rPr lang="cs-CZ" sz="1200" b="0" i="0" kern="1200" dirty="0" err="1" smtClean="0">
                <a:solidFill>
                  <a:schemeClr val="tx1"/>
                </a:solidFill>
                <a:effectLst/>
                <a:latin typeface="+mn-lt"/>
                <a:ea typeface="+mn-ea"/>
                <a:cs typeface="+mn-cs"/>
              </a:rPr>
              <a:t>somatoformní</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disociativní</a:t>
            </a:r>
            <a:r>
              <a:rPr lang="cs-CZ" sz="1200" b="0" i="0" kern="1200" dirty="0" smtClean="0">
                <a:solidFill>
                  <a:schemeClr val="tx1"/>
                </a:solidFill>
                <a:effectLst/>
                <a:latin typeface="+mn-lt"/>
                <a:ea typeface="+mn-ea"/>
                <a:cs typeface="+mn-cs"/>
              </a:rPr>
              <a:t> poruchy) a na tělesné poruchy s psychologickými faktory (psychosomatické poruchy v užším smyslu). Popisují řadu </a:t>
            </a:r>
            <a:r>
              <a:rPr lang="cs-CZ" sz="1200" b="0" i="0" kern="1200" dirty="0" err="1" smtClean="0">
                <a:solidFill>
                  <a:schemeClr val="tx1"/>
                </a:solidFill>
                <a:effectLst/>
                <a:latin typeface="+mn-lt"/>
                <a:ea typeface="+mn-ea"/>
                <a:cs typeface="+mn-cs"/>
              </a:rPr>
              <a:t>somatoformních</a:t>
            </a:r>
            <a:r>
              <a:rPr lang="cs-CZ" sz="1200" b="0" i="0" kern="1200" dirty="0" smtClean="0">
                <a:solidFill>
                  <a:schemeClr val="tx1"/>
                </a:solidFill>
                <a:effectLst/>
                <a:latin typeface="+mn-lt"/>
                <a:ea typeface="+mn-ea"/>
                <a:cs typeface="+mn-cs"/>
              </a:rPr>
              <a:t> a psychosomatických poruch podle různých orgánových oblastí - srdce, krevní tlak, dýchání, žaludek, střeva, kůže, ženské orgány, uši, krk, nos, hlas, oči, zuby, pohybové ústrojí. Součástí každé kapitoly jsou kromě kazuistické demonstrace také psychosomatické koncepty, dotýkající se jak psychologických faktorů dané oblasti, tak praktických terapeutických postupů.</a:t>
            </a:r>
            <a:endParaRPr lang="cs-CZ" dirty="0"/>
          </a:p>
        </p:txBody>
      </p:sp>
      <p:sp>
        <p:nvSpPr>
          <p:cNvPr id="4" name="Zástupný symbol pro číslo snímku 3"/>
          <p:cNvSpPr>
            <a:spLocks noGrp="1"/>
          </p:cNvSpPr>
          <p:nvPr>
            <p:ph type="sldNum" sz="quarter" idx="10"/>
          </p:nvPr>
        </p:nvSpPr>
        <p:spPr/>
        <p:txBody>
          <a:bodyPr/>
          <a:lstStyle/>
          <a:p>
            <a:fld id="{F6BEEEF3-AC82-4C1A-BD6B-C95104C5132E}" type="slidenum">
              <a:rPr lang="cs-CZ" smtClean="0"/>
              <a:t>19</a:t>
            </a:fld>
            <a:endParaRPr lang="cs-CZ"/>
          </a:p>
        </p:txBody>
      </p:sp>
    </p:spTree>
    <p:extLst>
      <p:ext uri="{BB962C8B-B14F-4D97-AF65-F5344CB8AC3E}">
        <p14:creationId xmlns:p14="http://schemas.microsoft.com/office/powerpoint/2010/main" val="205082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1600200"/>
            <a:ext cx="5238750" cy="1600200"/>
          </a:xfrm>
        </p:spPr>
        <p:txBody>
          <a:bodyPr anchor="t" anchorCtr="0"/>
          <a:lstStyle/>
          <a:p>
            <a:r>
              <a:rPr lang="cs-CZ" smtClean="0"/>
              <a:t>Kliknutím lze upravit styl.</a:t>
            </a:r>
            <a:endParaRPr/>
          </a:p>
        </p:txBody>
      </p:sp>
      <p:sp>
        <p:nvSpPr>
          <p:cNvPr id="3" name="Subtitle 2"/>
          <p:cNvSpPr>
            <a:spLocks noGrp="1"/>
          </p:cNvSpPr>
          <p:nvPr>
            <p:ph type="subTitle" idx="1"/>
          </p:nvPr>
        </p:nvSpPr>
        <p:spPr>
          <a:xfrm>
            <a:off x="3317502" y="3276600"/>
            <a:ext cx="4433047" cy="685800"/>
          </a:xfrm>
        </p:spPr>
        <p:txBody>
          <a:bodyPr>
            <a:normAutofit/>
          </a:bodyPr>
          <a:lstStyle>
            <a:lvl1pPr marL="0" indent="0" algn="l">
              <a:buNone/>
              <a:defRPr sz="1800" spc="100" baseline="0">
                <a:gradFill>
                  <a:gsLst>
                    <a:gs pos="0">
                      <a:schemeClr val="tx1">
                        <a:alpha val="90000"/>
                      </a:schemeClr>
                    </a:gs>
                    <a:gs pos="100000">
                      <a:schemeClr val="tx1">
                        <a:lumMod val="75000"/>
                        <a:lumOff val="25000"/>
                        <a:alpha val="90000"/>
                      </a:schemeClr>
                    </a:gs>
                  </a:gsLst>
                  <a:lin ang="5400000" scaled="0"/>
                </a:gra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a:p>
        </p:txBody>
      </p:sp>
      <p:sp>
        <p:nvSpPr>
          <p:cNvPr id="4" name="Date Placeholder 3"/>
          <p:cNvSpPr>
            <a:spLocks noGrp="1"/>
          </p:cNvSpPr>
          <p:nvPr>
            <p:ph type="dt" sz="half" idx="10"/>
          </p:nvPr>
        </p:nvSpPr>
        <p:spPr>
          <a:xfrm>
            <a:off x="457200" y="6528816"/>
            <a:ext cx="2133600" cy="256032"/>
          </a:xfrm>
        </p:spPr>
        <p:txBody>
          <a:bodyPr/>
          <a:lstStyle>
            <a:lvl1pPr algn="l">
              <a:defRPr/>
            </a:lvl1pPr>
          </a:lstStyle>
          <a:p>
            <a:fld id="{C598A523-7CD3-479A-BD9A-A50BD9C46120}" type="datetimeFigureOut">
              <a:rPr lang="cs-CZ" smtClean="0"/>
              <a:t>25. 9. 2014</a:t>
            </a:fld>
            <a:endParaRPr lang="cs-CZ"/>
          </a:p>
        </p:txBody>
      </p:sp>
      <p:sp>
        <p:nvSpPr>
          <p:cNvPr id="5" name="Footer Placeholder 4"/>
          <p:cNvSpPr>
            <a:spLocks noGrp="1"/>
          </p:cNvSpPr>
          <p:nvPr>
            <p:ph type="ftr" sz="quarter" idx="11"/>
          </p:nvPr>
        </p:nvSpPr>
        <p:spPr>
          <a:xfrm>
            <a:off x="457200" y="6263640"/>
            <a:ext cx="2895600" cy="255494"/>
          </a:xfrm>
        </p:spPr>
        <p:txBody>
          <a:bodyPr/>
          <a:lstStyle>
            <a:lvl1pPr algn="l">
              <a:defRPr/>
            </a:lvl1pPr>
          </a:lstStyle>
          <a:p>
            <a:endParaRPr lang="cs-CZ"/>
          </a:p>
        </p:txBody>
      </p:sp>
      <p:sp>
        <p:nvSpPr>
          <p:cNvPr id="6" name="Slide Number Placeholder 5"/>
          <p:cNvSpPr>
            <a:spLocks noGrp="1"/>
          </p:cNvSpPr>
          <p:nvPr>
            <p:ph type="sldNum" sz="quarter" idx="12"/>
          </p:nvPr>
        </p:nvSpPr>
        <p:spPr/>
        <p:txBody>
          <a:bodyPr/>
          <a:lstStyle/>
          <a:p>
            <a:fld id="{22A260F3-DF8F-4793-B1FE-1FA3BFD5E79D}" type="slidenum">
              <a:rPr lang="cs-CZ" smtClean="0"/>
              <a:t>‹#›</a:t>
            </a:fld>
            <a:endParaRPr lang="cs-CZ"/>
          </a:p>
        </p:txBody>
      </p:sp>
      <p:sp>
        <p:nvSpPr>
          <p:cNvPr id="11" name="Freeform 10"/>
          <p:cNvSpPr/>
          <p:nvPr/>
        </p:nvSpPr>
        <p:spPr>
          <a:xfrm flipH="1">
            <a:off x="215153" y="381001"/>
            <a:ext cx="2639924" cy="5029200"/>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29730 w 2928136"/>
              <a:gd name="connsiteY1" fmla="*/ 1463460 h 5548763"/>
              <a:gd name="connsiteX2" fmla="*/ 958067 w 2928136"/>
              <a:gd name="connsiteY2" fmla="*/ 1554822 h 5548763"/>
              <a:gd name="connsiteX3" fmla="*/ 2928136 w 2928136"/>
              <a:gd name="connsiteY3" fmla="*/ 107023 h 5548763"/>
              <a:gd name="connsiteX4" fmla="*/ 228600 w 2928136"/>
              <a:gd name="connsiteY4" fmla="*/ 2501761 h 5548763"/>
              <a:gd name="connsiteX5" fmla="*/ 2470934 w 2928136"/>
              <a:gd name="connsiteY5" fmla="*/ 1696096 h 5548763"/>
              <a:gd name="connsiteX6" fmla="*/ 0 w 2928136"/>
              <a:gd name="connsiteY6" fmla="*/ 1053958 h 5548763"/>
              <a:gd name="connsiteX7" fmla="*/ 0 w 2928136"/>
              <a:gd name="connsiteY7"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102755 w 3030891"/>
              <a:gd name="connsiteY0" fmla="*/ 1053955 h 5548763"/>
              <a:gd name="connsiteX1" fmla="*/ 722768 w 3030891"/>
              <a:gd name="connsiteY1" fmla="*/ 1301228 h 5548763"/>
              <a:gd name="connsiteX2" fmla="*/ 1032485 w 3030891"/>
              <a:gd name="connsiteY2" fmla="*/ 1463460 h 5548763"/>
              <a:gd name="connsiteX3" fmla="*/ 1060822 w 3030891"/>
              <a:gd name="connsiteY3" fmla="*/ 1554822 h 5548763"/>
              <a:gd name="connsiteX4" fmla="*/ 3030891 w 3030891"/>
              <a:gd name="connsiteY4" fmla="*/ 107023 h 5548763"/>
              <a:gd name="connsiteX5" fmla="*/ 331355 w 3030891"/>
              <a:gd name="connsiteY5" fmla="*/ 2501761 h 5548763"/>
              <a:gd name="connsiteX6" fmla="*/ 2573689 w 3030891"/>
              <a:gd name="connsiteY6" fmla="*/ 1696096 h 5548763"/>
              <a:gd name="connsiteX7" fmla="*/ 102755 w 3030891"/>
              <a:gd name="connsiteY7" fmla="*/ 1053958 h 5548763"/>
              <a:gd name="connsiteX8" fmla="*/ 102755 w 3030891"/>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57466 w 2928136"/>
              <a:gd name="connsiteY2" fmla="*/ 54258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296942 w 3225078"/>
              <a:gd name="connsiteY0" fmla="*/ 1053955 h 5578260"/>
              <a:gd name="connsiteX1" fmla="*/ 916955 w 3225078"/>
              <a:gd name="connsiteY1" fmla="*/ 1301228 h 5578260"/>
              <a:gd name="connsiteX2" fmla="*/ 986944 w 3225078"/>
              <a:gd name="connsiteY2" fmla="*/ 4740060 h 5578260"/>
              <a:gd name="connsiteX3" fmla="*/ 1255009 w 3225078"/>
              <a:gd name="connsiteY3" fmla="*/ 1554822 h 5578260"/>
              <a:gd name="connsiteX4" fmla="*/ 3225078 w 3225078"/>
              <a:gd name="connsiteY4" fmla="*/ 107023 h 5578260"/>
              <a:gd name="connsiteX5" fmla="*/ 525542 w 3225078"/>
              <a:gd name="connsiteY5" fmla="*/ 2501761 h 5578260"/>
              <a:gd name="connsiteX6" fmla="*/ 2767876 w 3225078"/>
              <a:gd name="connsiteY6" fmla="*/ 1696096 h 5578260"/>
              <a:gd name="connsiteX7" fmla="*/ 296942 w 3225078"/>
              <a:gd name="connsiteY7" fmla="*/ 1053958 h 5578260"/>
              <a:gd name="connsiteX8" fmla="*/ 296942 w 3225078"/>
              <a:gd name="connsiteY8" fmla="*/ 1053955 h 5578260"/>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136" h="5578260">
                <a:moveTo>
                  <a:pt x="0" y="1053955"/>
                </a:moveTo>
                <a:cubicBezTo>
                  <a:pt x="849961" y="667873"/>
                  <a:pt x="530324" y="4656582"/>
                  <a:pt x="690002" y="4740060"/>
                </a:cubicBezTo>
                <a:cubicBezTo>
                  <a:pt x="746344" y="4782326"/>
                  <a:pt x="625000" y="1780895"/>
                  <a:pt x="958067" y="1554822"/>
                </a:cubicBezTo>
                <a:cubicBezTo>
                  <a:pt x="1204042" y="2617693"/>
                  <a:pt x="2516314" y="0"/>
                  <a:pt x="2928136" y="107023"/>
                </a:cubicBezTo>
                <a:cubicBezTo>
                  <a:pt x="1435513" y="2045643"/>
                  <a:pt x="468189" y="5267469"/>
                  <a:pt x="228600" y="2501761"/>
                </a:cubicBezTo>
                <a:cubicBezTo>
                  <a:pt x="360324" y="5578260"/>
                  <a:pt x="2153781" y="2236695"/>
                  <a:pt x="2470934" y="1696096"/>
                </a:cubicBezTo>
                <a:cubicBezTo>
                  <a:pt x="429222" y="2772608"/>
                  <a:pt x="411822" y="1160981"/>
                  <a:pt x="0" y="1053958"/>
                </a:cubicBezTo>
                <a:lnTo>
                  <a:pt x="0" y="1053955"/>
                </a:ln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6350" stA="35000" endA="100" endPos="40000" dist="101600" dir="5400000" sy="-100000" algn="bl" rotWithShape="0"/>
          </a:effectLst>
          <a:scene3d>
            <a:camera prst="orthographicFront"/>
            <a:lightRig rig="morning" dir="t">
              <a:rot lat="0" lon="0" rev="126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7" name="Group 32"/>
          <p:cNvGrpSpPr/>
          <p:nvPr/>
        </p:nvGrpSpPr>
        <p:grpSpPr>
          <a:xfrm>
            <a:off x="6941417" y="5105400"/>
            <a:ext cx="2238442" cy="2005669"/>
            <a:chOff x="2810256" y="4943398"/>
            <a:chExt cx="2238442" cy="2005669"/>
          </a:xfrm>
        </p:grpSpPr>
        <p:sp>
          <p:nvSpPr>
            <p:cNvPr id="10" name="Freeform 9"/>
            <p:cNvSpPr>
              <a:spLocks noChangeAspect="1"/>
            </p:cNvSpPr>
            <p:nvPr/>
          </p:nvSpPr>
          <p:spPr>
            <a:xfrm rot="6563566" flipH="1" flipV="1">
              <a:off x="2928137" y="544273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3359071" y="482551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3613937" y="5236996"/>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Freeform 12"/>
            <p:cNvSpPr>
              <a:spLocks noChangeAspect="1"/>
            </p:cNvSpPr>
            <p:nvPr/>
          </p:nvSpPr>
          <p:spPr>
            <a:xfrm rot="6563566" flipH="1" flipV="1">
              <a:off x="3209136" y="5914804"/>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0000"/>
                  </a:schemeClr>
                </a:gs>
                <a:gs pos="100000">
                  <a:schemeClr val="tx1">
                    <a:alpha val="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Freeform 15"/>
            <p:cNvSpPr>
              <a:spLocks noChangeAspect="1"/>
            </p:cNvSpPr>
            <p:nvPr/>
          </p:nvSpPr>
          <p:spPr>
            <a:xfrm rot="6563566" flipH="1" flipV="1">
              <a:off x="4014435" y="56584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5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4" name="Date Placeholder 3"/>
          <p:cNvSpPr>
            <a:spLocks noGrp="1"/>
          </p:cNvSpPr>
          <p:nvPr>
            <p:ph type="dt" sz="half" idx="10"/>
          </p:nvPr>
        </p:nvSpPr>
        <p:spPr/>
        <p:txBody>
          <a:bodyPr/>
          <a:lstStyle/>
          <a:p>
            <a:fld id="{C598A523-7CD3-479A-BD9A-A50BD9C46120}" type="datetimeFigureOut">
              <a:rPr lang="cs-CZ" smtClean="0"/>
              <a:t>25. 9. 2014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2A260F3-DF8F-4793-B1FE-1FA3BFD5E79D}"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1411288" cy="5461000"/>
          </a:xfrm>
        </p:spPr>
        <p:txBody>
          <a:bodyPr vert="eaVert"/>
          <a:lstStyle/>
          <a:p>
            <a:r>
              <a:rPr lang="cs-CZ" smtClean="0"/>
              <a:t>Kliknutím lze upravit styl.</a:t>
            </a:r>
            <a:endParaRPr/>
          </a:p>
        </p:txBody>
      </p:sp>
      <p:sp>
        <p:nvSpPr>
          <p:cNvPr id="3" name="Vertical Text Placeholder 2"/>
          <p:cNvSpPr>
            <a:spLocks noGrp="1"/>
          </p:cNvSpPr>
          <p:nvPr>
            <p:ph type="body" orient="vert" idx="1"/>
          </p:nvPr>
        </p:nvSpPr>
        <p:spPr>
          <a:xfrm>
            <a:off x="1989138" y="665163"/>
            <a:ext cx="4487862" cy="54610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4" name="Date Placeholder 3"/>
          <p:cNvSpPr>
            <a:spLocks noGrp="1"/>
          </p:cNvSpPr>
          <p:nvPr>
            <p:ph type="dt" sz="half" idx="10"/>
          </p:nvPr>
        </p:nvSpPr>
        <p:spPr/>
        <p:txBody>
          <a:bodyPr/>
          <a:lstStyle/>
          <a:p>
            <a:fld id="{C598A523-7CD3-479A-BD9A-A50BD9C46120}" type="datetimeFigureOut">
              <a:rPr lang="cs-CZ" smtClean="0"/>
              <a:t>25. 9. 2014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2A260F3-DF8F-4793-B1FE-1FA3BFD5E79D}"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4" name="Date Placeholder 3"/>
          <p:cNvSpPr>
            <a:spLocks noGrp="1"/>
          </p:cNvSpPr>
          <p:nvPr>
            <p:ph type="dt" sz="half" idx="10"/>
          </p:nvPr>
        </p:nvSpPr>
        <p:spPr/>
        <p:txBody>
          <a:bodyPr/>
          <a:lstStyle/>
          <a:p>
            <a:fld id="{C598A523-7CD3-479A-BD9A-A50BD9C46120}" type="datetimeFigureOut">
              <a:rPr lang="cs-CZ" smtClean="0"/>
              <a:t>25. 9. 2014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2A260F3-DF8F-4793-B1FE-1FA3BFD5E79D}"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538413"/>
            <a:ext cx="6665913" cy="1362075"/>
          </a:xfrm>
        </p:spPr>
        <p:txBody>
          <a:bodyPr vert="horz" lIns="91440" tIns="45720" rIns="91440" bIns="45720" rtlCol="0" anchor="b" anchorCtr="0">
            <a:normAutofit/>
          </a:bodyPr>
          <a:lstStyle>
            <a:lvl1pPr algn="r" defTabSz="914400" rtl="0" eaLnBrk="1" latinLnBrk="0" hangingPunct="1">
              <a:spcBef>
                <a:spcPct val="0"/>
              </a:spcBef>
              <a:buNone/>
              <a:defRPr sz="3600" kern="1200">
                <a:gradFill>
                  <a:gsLst>
                    <a:gs pos="0">
                      <a:schemeClr val="tx1">
                        <a:alpha val="90000"/>
                      </a:schemeClr>
                    </a:gs>
                    <a:gs pos="50000">
                      <a:schemeClr val="tx1">
                        <a:lumMod val="75000"/>
                        <a:lumOff val="25000"/>
                        <a:alpha val="90000"/>
                      </a:schemeClr>
                    </a:gs>
                    <a:gs pos="100000">
                      <a:schemeClr val="tx1">
                        <a:lumMod val="50000"/>
                        <a:lumOff val="50000"/>
                        <a:alpha val="90000"/>
                      </a:schemeClr>
                    </a:gs>
                  </a:gsLst>
                  <a:lin ang="5400000" scaled="0"/>
                </a:gradFill>
                <a:latin typeface="+mj-lt"/>
                <a:ea typeface="+mj-ea"/>
                <a:cs typeface="+mj-cs"/>
              </a:defRPr>
            </a:lvl1pPr>
          </a:lstStyle>
          <a:p>
            <a:r>
              <a:rPr lang="cs-CZ" smtClean="0"/>
              <a:t>Kliknutím lze upravit styl.</a:t>
            </a:r>
            <a:endParaRPr/>
          </a:p>
        </p:txBody>
      </p:sp>
      <p:sp>
        <p:nvSpPr>
          <p:cNvPr id="3" name="Text Placeholder 2"/>
          <p:cNvSpPr>
            <a:spLocks noGrp="1"/>
          </p:cNvSpPr>
          <p:nvPr>
            <p:ph type="body" idx="1"/>
          </p:nvPr>
        </p:nvSpPr>
        <p:spPr>
          <a:xfrm>
            <a:off x="3352799" y="3910013"/>
            <a:ext cx="4532313" cy="814387"/>
          </a:xfrm>
        </p:spPr>
        <p:txBody>
          <a:bodyPr vert="horz" lIns="91440" tIns="45720" rIns="91440" bIns="45720" rtlCol="0">
            <a:normAutofit/>
          </a:bodyPr>
          <a:lstStyle>
            <a:lvl1pPr marL="0" indent="0" algn="r" defTabSz="914400" rtl="0" eaLnBrk="1" latinLnBrk="0" hangingPunct="1">
              <a:spcBef>
                <a:spcPts val="2000"/>
              </a:spcBef>
              <a:buClr>
                <a:schemeClr val="tx1"/>
              </a:buClr>
              <a:buSzPct val="80000"/>
              <a:buFont typeface="Wingdings" pitchFamily="2" charset="2"/>
              <a:buNone/>
              <a:defRPr sz="1800" kern="1200" spc="1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a:xfrm>
            <a:off x="457200" y="6525768"/>
            <a:ext cx="2133600" cy="256032"/>
          </a:xfrm>
        </p:spPr>
        <p:txBody>
          <a:bodyPr/>
          <a:lstStyle>
            <a:lvl1pPr algn="l">
              <a:defRPr/>
            </a:lvl1pPr>
          </a:lstStyle>
          <a:p>
            <a:fld id="{C598A523-7CD3-479A-BD9A-A50BD9C46120}" type="datetimeFigureOut">
              <a:rPr lang="cs-CZ" smtClean="0"/>
              <a:t>25. 9. 2014</a:t>
            </a:fld>
            <a:endParaRPr lang="cs-CZ"/>
          </a:p>
        </p:txBody>
      </p:sp>
      <p:sp>
        <p:nvSpPr>
          <p:cNvPr id="5" name="Footer Placeholder 4"/>
          <p:cNvSpPr>
            <a:spLocks noGrp="1"/>
          </p:cNvSpPr>
          <p:nvPr>
            <p:ph type="ftr" sz="quarter" idx="11"/>
          </p:nvPr>
        </p:nvSpPr>
        <p:spPr>
          <a:xfrm>
            <a:off x="457200" y="6261309"/>
            <a:ext cx="2895600" cy="255494"/>
          </a:xfrm>
        </p:spPr>
        <p:txBody>
          <a:bodyPr/>
          <a:lstStyle/>
          <a:p>
            <a:endParaRPr lang="cs-CZ"/>
          </a:p>
        </p:txBody>
      </p:sp>
      <p:sp>
        <p:nvSpPr>
          <p:cNvPr id="6" name="Slide Number Placeholder 5"/>
          <p:cNvSpPr>
            <a:spLocks noGrp="1"/>
          </p:cNvSpPr>
          <p:nvPr>
            <p:ph type="sldNum" sz="quarter" idx="12"/>
          </p:nvPr>
        </p:nvSpPr>
        <p:spPr>
          <a:xfrm>
            <a:off x="8028432" y="6208059"/>
            <a:ext cx="1048872" cy="685800"/>
          </a:xfrm>
        </p:spPr>
        <p:txBody>
          <a:bodyPr/>
          <a:lstStyle/>
          <a:p>
            <a:fld id="{22A260F3-DF8F-4793-B1FE-1FA3BFD5E79D}" type="slidenum">
              <a:rPr lang="cs-CZ" smtClean="0"/>
              <a:t>‹#›</a:t>
            </a:fld>
            <a:endParaRPr lang="cs-CZ"/>
          </a:p>
        </p:txBody>
      </p:sp>
      <p:sp>
        <p:nvSpPr>
          <p:cNvPr id="7" name="Freeform 6"/>
          <p:cNvSpPr/>
          <p:nvPr/>
        </p:nvSpPr>
        <p:spPr>
          <a:xfrm rot="5400000" flipH="1" flipV="1">
            <a:off x="5782442" y="1304158"/>
            <a:ext cx="4208515" cy="3124199"/>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2685372 w 6756508"/>
              <a:gd name="connsiteY0" fmla="*/ 2531921 h 5551239"/>
              <a:gd name="connsiteX1" fmla="*/ 3643439 w 6756508"/>
              <a:gd name="connsiteY1" fmla="*/ 3032788 h 5551239"/>
              <a:gd name="connsiteX2" fmla="*/ 6756508 w 6756508"/>
              <a:gd name="connsiteY2" fmla="*/ 2423189 h 5551239"/>
              <a:gd name="connsiteX3" fmla="*/ 0 w 6756508"/>
              <a:gd name="connsiteY3" fmla="*/ 2498978 h 5551239"/>
              <a:gd name="connsiteX4" fmla="*/ 5384906 w 6756508"/>
              <a:gd name="connsiteY4" fmla="*/ 3174062 h 5551239"/>
              <a:gd name="connsiteX5" fmla="*/ 2685372 w 6756508"/>
              <a:gd name="connsiteY5" fmla="*/ 2531924 h 5551239"/>
              <a:gd name="connsiteX6" fmla="*/ 2685372 w 6756508"/>
              <a:gd name="connsiteY6" fmla="*/ 2531921 h 5551239"/>
              <a:gd name="connsiteX0" fmla="*/ 2685372 w 6756508"/>
              <a:gd name="connsiteY0" fmla="*/ 2531921 h 5663722"/>
              <a:gd name="connsiteX1" fmla="*/ 3643439 w 6756508"/>
              <a:gd name="connsiteY1" fmla="*/ 3032788 h 5663722"/>
              <a:gd name="connsiteX2" fmla="*/ 6756508 w 6756508"/>
              <a:gd name="connsiteY2" fmla="*/ 2423189 h 5663722"/>
              <a:gd name="connsiteX3" fmla="*/ 0 w 6756508"/>
              <a:gd name="connsiteY3" fmla="*/ 2498978 h 5663722"/>
              <a:gd name="connsiteX4" fmla="*/ 5384906 w 6756508"/>
              <a:gd name="connsiteY4" fmla="*/ 3174062 h 5663722"/>
              <a:gd name="connsiteX5" fmla="*/ 2685372 w 6756508"/>
              <a:gd name="connsiteY5" fmla="*/ 2531924 h 5663722"/>
              <a:gd name="connsiteX6" fmla="*/ 2685372 w 6756508"/>
              <a:gd name="connsiteY6" fmla="*/ 2531921 h 5663722"/>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6508" h="4203685">
                <a:moveTo>
                  <a:pt x="2685372" y="1071887"/>
                </a:moveTo>
                <a:cubicBezTo>
                  <a:pt x="3004728" y="1238842"/>
                  <a:pt x="3929746" y="843385"/>
                  <a:pt x="3643439" y="1572751"/>
                </a:cubicBezTo>
                <a:cubicBezTo>
                  <a:pt x="5291114" y="2384738"/>
                  <a:pt x="5802321" y="0"/>
                  <a:pt x="6756508" y="963152"/>
                </a:cubicBezTo>
                <a:cubicBezTo>
                  <a:pt x="5263885" y="2901772"/>
                  <a:pt x="583602" y="3607661"/>
                  <a:pt x="0" y="1038941"/>
                </a:cubicBezTo>
                <a:cubicBezTo>
                  <a:pt x="438400" y="4203685"/>
                  <a:pt x="5067753" y="2254624"/>
                  <a:pt x="5384906" y="1714025"/>
                </a:cubicBezTo>
                <a:cubicBezTo>
                  <a:pt x="4622906" y="1421925"/>
                  <a:pt x="3135294" y="1178910"/>
                  <a:pt x="2685372" y="1071887"/>
                </a:cubicBez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12050" stA="35000" endA="100" endPos="40000" dist="101600" dir="5400000" sy="-100000" algn="bl" rotWithShape="0"/>
          </a:effectLst>
          <a:scene3d>
            <a:camera prst="orthographicFront"/>
            <a:lightRig rig="morning" dir="t">
              <a:rot lat="0" lon="0" rev="60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371600"/>
          </a:xfrm>
        </p:spPr>
        <p:txBody>
          <a:bodyPr/>
          <a:lstStyle/>
          <a:p>
            <a:r>
              <a:rPr lang="cs-CZ" smtClean="0"/>
              <a:t>Kliknutím lze upravit styl.</a:t>
            </a:r>
            <a:endParaRPr/>
          </a:p>
        </p:txBody>
      </p:sp>
      <p:sp>
        <p:nvSpPr>
          <p:cNvPr id="3" name="Content Placeholder 2"/>
          <p:cNvSpPr>
            <a:spLocks noGrp="1"/>
          </p:cNvSpPr>
          <p:nvPr>
            <p:ph sz="half" idx="1"/>
          </p:nvPr>
        </p:nvSpPr>
        <p:spPr>
          <a:xfrm>
            <a:off x="1737360" y="1755648"/>
            <a:ext cx="3063240" cy="4394327"/>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4" name="Content Placeholder 3"/>
          <p:cNvSpPr>
            <a:spLocks noGrp="1"/>
          </p:cNvSpPr>
          <p:nvPr>
            <p:ph sz="half" idx="2"/>
          </p:nvPr>
        </p:nvSpPr>
        <p:spPr>
          <a:xfrm>
            <a:off x="4959638" y="1755648"/>
            <a:ext cx="3063240" cy="4394327"/>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5" name="Date Placeholder 4"/>
          <p:cNvSpPr>
            <a:spLocks noGrp="1"/>
          </p:cNvSpPr>
          <p:nvPr>
            <p:ph type="dt" sz="half" idx="10"/>
          </p:nvPr>
        </p:nvSpPr>
        <p:spPr/>
        <p:txBody>
          <a:bodyPr/>
          <a:lstStyle/>
          <a:p>
            <a:fld id="{C598A523-7CD3-479A-BD9A-A50BD9C46120}" type="datetimeFigureOut">
              <a:rPr lang="cs-CZ" smtClean="0"/>
              <a:t>25. 9. 2014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2A260F3-DF8F-4793-B1FE-1FA3BFD5E79D}"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1660" y="1722279"/>
            <a:ext cx="2834640" cy="639762"/>
          </a:xfrm>
        </p:spPr>
        <p:txBody>
          <a:bodyPr anchor="ctr" anchorCtr="0">
            <a:noAutofit/>
          </a:bodyPr>
          <a:lstStyle>
            <a:lvl1pPr marL="0" indent="0" algn="ctr">
              <a:buNone/>
              <a:defRPr sz="2000" b="1">
                <a:gradFill>
                  <a:gsLst>
                    <a:gs pos="0">
                      <a:schemeClr val="tx1"/>
                    </a:gs>
                    <a:gs pos="100000">
                      <a:schemeClr val="tx1">
                        <a:lumMod val="75000"/>
                        <a:lumOff val="25000"/>
                      </a:schemeClr>
                    </a:gs>
                  </a:gsLst>
                  <a:lin ang="54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5073938" y="1722279"/>
            <a:ext cx="2834640" cy="639762"/>
          </a:xfrm>
        </p:spPr>
        <p:txBody>
          <a:bodyPr vert="horz" lIns="91440" tIns="45720" rIns="91440" bIns="45720" rtlCol="0" anchor="ctr" anchorCtr="0">
            <a:noAutofit/>
          </a:bodyPr>
          <a:lstStyle>
            <a:lvl1pPr marL="0" indent="0" algn="ctr">
              <a:buNone/>
              <a:defRPr sz="2000" b="1" kern="1200">
                <a:gradFill>
                  <a:gsLst>
                    <a:gs pos="0">
                      <a:schemeClr val="tx1"/>
                    </a:gs>
                    <a:gs pos="100000">
                      <a:schemeClr val="tx1">
                        <a:lumMod val="75000"/>
                        <a:lumOff val="25000"/>
                      </a:schemeClr>
                    </a:gs>
                  </a:gsLst>
                  <a:lin ang="5400000" scaled="0"/>
                </a:gra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2000"/>
              </a:spcBef>
              <a:buClr>
                <a:schemeClr val="tx1"/>
              </a:buClr>
              <a:buSzPct val="80000"/>
              <a:buFont typeface="Wingdings" pitchFamily="2" charset="2"/>
              <a:buNone/>
            </a:pPr>
            <a:r>
              <a:rPr lang="cs-CZ" smtClean="0"/>
              <a:t>Kliknutím lze upravit styly předlohy textu.</a:t>
            </a:r>
          </a:p>
        </p:txBody>
      </p:sp>
      <p:sp>
        <p:nvSpPr>
          <p:cNvPr id="10" name="Freeform 9"/>
          <p:cNvSpPr/>
          <p:nvPr/>
        </p:nvSpPr>
        <p:spPr>
          <a:xfrm>
            <a:off x="1737360"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Freeform 10"/>
          <p:cNvSpPr/>
          <p:nvPr/>
        </p:nvSpPr>
        <p:spPr>
          <a:xfrm>
            <a:off x="4959638"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219199" y="76200"/>
            <a:ext cx="6803679" cy="1371600"/>
          </a:xfrm>
        </p:spPr>
        <p:txBody>
          <a:bodyPr/>
          <a:lstStyle>
            <a:lvl1pPr>
              <a:defRPr/>
            </a:lvl1pPr>
          </a:lstStyle>
          <a:p>
            <a:r>
              <a:rPr lang="cs-CZ" smtClean="0"/>
              <a:t>Kliknutím lze upravit styl.</a:t>
            </a:r>
            <a:endParaRPr/>
          </a:p>
        </p:txBody>
      </p:sp>
      <p:sp>
        <p:nvSpPr>
          <p:cNvPr id="4" name="Content Placeholder 3"/>
          <p:cNvSpPr>
            <a:spLocks noGrp="1"/>
          </p:cNvSpPr>
          <p:nvPr>
            <p:ph sz="half" idx="2"/>
          </p:nvPr>
        </p:nvSpPr>
        <p:spPr>
          <a:xfrm>
            <a:off x="1737360"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6" name="Content Placeholder 5"/>
          <p:cNvSpPr>
            <a:spLocks noGrp="1"/>
          </p:cNvSpPr>
          <p:nvPr>
            <p:ph sz="quarter" idx="4"/>
          </p:nvPr>
        </p:nvSpPr>
        <p:spPr>
          <a:xfrm>
            <a:off x="4959638"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7" name="Date Placeholder 6"/>
          <p:cNvSpPr>
            <a:spLocks noGrp="1"/>
          </p:cNvSpPr>
          <p:nvPr>
            <p:ph type="dt" sz="half" idx="10"/>
          </p:nvPr>
        </p:nvSpPr>
        <p:spPr/>
        <p:txBody>
          <a:bodyPr/>
          <a:lstStyle/>
          <a:p>
            <a:fld id="{C598A523-7CD3-479A-BD9A-A50BD9C46120}" type="datetimeFigureOut">
              <a:rPr lang="cs-CZ" smtClean="0"/>
              <a:t>25. 9. 2014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2A260F3-DF8F-4793-B1FE-1FA3BFD5E79D}"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a:p>
        </p:txBody>
      </p:sp>
      <p:sp>
        <p:nvSpPr>
          <p:cNvPr id="3" name="Date Placeholder 2"/>
          <p:cNvSpPr>
            <a:spLocks noGrp="1"/>
          </p:cNvSpPr>
          <p:nvPr>
            <p:ph type="dt" sz="half" idx="10"/>
          </p:nvPr>
        </p:nvSpPr>
        <p:spPr/>
        <p:txBody>
          <a:bodyPr/>
          <a:lstStyle/>
          <a:p>
            <a:fld id="{C598A523-7CD3-479A-BD9A-A50BD9C46120}" type="datetimeFigureOut">
              <a:rPr lang="cs-CZ" smtClean="0"/>
              <a:t>25. 9. 2014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2A260F3-DF8F-4793-B1FE-1FA3BFD5E79D}" type="slidenum">
              <a:rPr lang="cs-CZ" smtClean="0"/>
              <a:t>‹#›</a:t>
            </a:fld>
            <a:endParaRPr lang="cs-CZ"/>
          </a:p>
        </p:txBody>
      </p:sp>
      <p:grpSp>
        <p:nvGrpSpPr>
          <p:cNvPr id="6" name="Group 5"/>
          <p:cNvGrpSpPr/>
          <p:nvPr/>
        </p:nvGrpSpPr>
        <p:grpSpPr>
          <a:xfrm>
            <a:off x="7339001" y="5311513"/>
            <a:ext cx="1837944" cy="1533602"/>
            <a:chOff x="7339001" y="5311513"/>
            <a:chExt cx="1837944" cy="1533602"/>
          </a:xfrm>
        </p:grpSpPr>
        <p:sp>
          <p:nvSpPr>
            <p:cNvPr id="7" name="Freeform 6"/>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8A523-7CD3-479A-BD9A-A50BD9C46120}" type="datetimeFigureOut">
              <a:rPr lang="cs-CZ" smtClean="0"/>
              <a:t>25. 9. 2014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2A260F3-DF8F-4793-B1FE-1FA3BFD5E79D}" type="slidenum">
              <a:rPr lang="cs-CZ" smtClean="0"/>
              <a:t>‹#›</a:t>
            </a:fld>
            <a:endParaRPr lang="cs-CZ"/>
          </a:p>
        </p:txBody>
      </p:sp>
      <p:grpSp>
        <p:nvGrpSpPr>
          <p:cNvPr id="8" name="Group 7"/>
          <p:cNvGrpSpPr/>
          <p:nvPr/>
        </p:nvGrpSpPr>
        <p:grpSpPr>
          <a:xfrm>
            <a:off x="7339001" y="5311513"/>
            <a:ext cx="1837944" cy="1533602"/>
            <a:chOff x="7339001" y="5311513"/>
            <a:chExt cx="1837944" cy="1533602"/>
          </a:xfrm>
        </p:grpSpPr>
        <p:sp>
          <p:nvSpPr>
            <p:cNvPr id="5" name="Freeform 4"/>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 name="Freeform 5"/>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 name="Freeform 6"/>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49941"/>
            <a:ext cx="3886200" cy="5486400"/>
          </a:xfrm>
        </p:spPr>
        <p:txBody>
          <a:bodyPr>
            <a:normAutofit/>
          </a:bodyPr>
          <a:lstStyle>
            <a:lvl1pPr>
              <a:defRPr sz="22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5" name="Date Placeholder 4"/>
          <p:cNvSpPr>
            <a:spLocks noGrp="1"/>
          </p:cNvSpPr>
          <p:nvPr>
            <p:ph type="dt" sz="half" idx="10"/>
          </p:nvPr>
        </p:nvSpPr>
        <p:spPr/>
        <p:txBody>
          <a:bodyPr/>
          <a:lstStyle/>
          <a:p>
            <a:fld id="{C598A523-7CD3-479A-BD9A-A50BD9C46120}" type="datetimeFigureOut">
              <a:rPr lang="cs-CZ" smtClean="0"/>
              <a:t>25. 9. 2014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2A260F3-DF8F-4793-B1FE-1FA3BFD5E79D}" type="slidenum">
              <a:rPr lang="cs-CZ" smtClean="0"/>
              <a:t>‹#›</a:t>
            </a:fld>
            <a:endParaRPr lang="cs-CZ"/>
          </a:p>
        </p:txBody>
      </p:sp>
      <p:sp>
        <p:nvSpPr>
          <p:cNvPr id="4" name="Text Placeholder 3"/>
          <p:cNvSpPr>
            <a:spLocks noGrp="1"/>
          </p:cNvSpPr>
          <p:nvPr>
            <p:ph type="body" sz="half" idx="2"/>
          </p:nvPr>
        </p:nvSpPr>
        <p:spPr>
          <a:xfrm>
            <a:off x="1815353" y="2516841"/>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 name="Title 1"/>
          <p:cNvSpPr>
            <a:spLocks noGrp="1"/>
          </p:cNvSpPr>
          <p:nvPr>
            <p:ph type="title"/>
          </p:nvPr>
        </p:nvSpPr>
        <p:spPr>
          <a:xfrm>
            <a:off x="1815353" y="1526241"/>
            <a:ext cx="2514600" cy="914400"/>
          </a:xfrm>
        </p:spPr>
        <p:txBody>
          <a:bodyPr anchor="b">
            <a:normAutofit/>
          </a:bodyPr>
          <a:lstStyle>
            <a:lvl1pPr algn="l">
              <a:defRPr sz="2200" b="1"/>
            </a:lvl1pPr>
          </a:lstStyle>
          <a:p>
            <a:r>
              <a:rPr lang="cs-CZ" smtClean="0"/>
              <a:t>Kliknutím lze upravit styl.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Freeform 7"/>
          <p:cNvSpPr/>
          <p:nvPr/>
        </p:nvSpPr>
        <p:spPr>
          <a:xfrm>
            <a:off x="4666129" y="523718"/>
            <a:ext cx="4114800" cy="572826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819656" y="1527048"/>
            <a:ext cx="2514600" cy="914400"/>
          </a:xfrm>
        </p:spPr>
        <p:txBody>
          <a:bodyPr anchor="b">
            <a:normAutofit/>
          </a:bodyPr>
          <a:lstStyle>
            <a:lvl1pPr algn="l">
              <a:defRPr sz="2200" b="1"/>
            </a:lvl1pPr>
          </a:lstStyle>
          <a:p>
            <a:r>
              <a:rPr lang="cs-CZ" smtClean="0"/>
              <a:t>Kliknutím lze upravit styl.</a:t>
            </a:r>
            <a:endParaRPr/>
          </a:p>
        </p:txBody>
      </p:sp>
      <p:sp>
        <p:nvSpPr>
          <p:cNvPr id="3" name="Picture Placeholder 2"/>
          <p:cNvSpPr>
            <a:spLocks noGrp="1"/>
          </p:cNvSpPr>
          <p:nvPr>
            <p:ph type="pic" idx="1"/>
          </p:nvPr>
        </p:nvSpPr>
        <p:spPr>
          <a:xfrm>
            <a:off x="4937760" y="786384"/>
            <a:ext cx="3611880" cy="5212080"/>
          </a:xfrm>
          <a:effectLst>
            <a:softEdge rad="31750"/>
          </a:effectLst>
        </p:spPr>
        <p:txBody>
          <a:bodyPr>
            <a:normAutofit/>
          </a:bodyPr>
          <a:lstStyle>
            <a:lvl1pPr marL="0" indent="0">
              <a:buNone/>
              <a:defRPr sz="2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a:p>
        </p:txBody>
      </p:sp>
      <p:sp>
        <p:nvSpPr>
          <p:cNvPr id="4" name="Text Placeholder 3"/>
          <p:cNvSpPr>
            <a:spLocks noGrp="1"/>
          </p:cNvSpPr>
          <p:nvPr>
            <p:ph type="body" sz="half" idx="2"/>
          </p:nvPr>
        </p:nvSpPr>
        <p:spPr>
          <a:xfrm>
            <a:off x="1819656" y="2514600"/>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C598A523-7CD3-479A-BD9A-A50BD9C46120}" type="datetimeFigureOut">
              <a:rPr lang="cs-CZ" smtClean="0"/>
              <a:t>25. 9. 2014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2A260F3-DF8F-4793-B1FE-1FA3BFD5E79D}"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199" y="76200"/>
            <a:ext cx="6803679" cy="1371600"/>
          </a:xfrm>
          <a:prstGeom prst="rect">
            <a:avLst/>
          </a:prstGeom>
        </p:spPr>
        <p:txBody>
          <a:bodyPr vert="horz" lIns="91440" tIns="45720" rIns="91440" bIns="45720" rtlCol="0" anchor="ctr">
            <a:normAutofit/>
          </a:bodyPr>
          <a:lstStyle/>
          <a:p>
            <a:r>
              <a:rPr lang="cs-CZ" smtClean="0"/>
              <a:t>Kliknutím lze upravit styl.</a:t>
            </a:r>
            <a:endParaRPr/>
          </a:p>
        </p:txBody>
      </p:sp>
      <p:sp>
        <p:nvSpPr>
          <p:cNvPr id="3" name="Text Placeholder 2"/>
          <p:cNvSpPr>
            <a:spLocks noGrp="1"/>
          </p:cNvSpPr>
          <p:nvPr>
            <p:ph type="body" idx="1"/>
          </p:nvPr>
        </p:nvSpPr>
        <p:spPr>
          <a:xfrm>
            <a:off x="1981200" y="1752600"/>
            <a:ext cx="6041679"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4" name="Date Placeholder 3"/>
          <p:cNvSpPr>
            <a:spLocks noGrp="1"/>
          </p:cNvSpPr>
          <p:nvPr>
            <p:ph type="dt" sz="half" idx="2"/>
          </p:nvPr>
        </p:nvSpPr>
        <p:spPr>
          <a:xfrm>
            <a:off x="5889279" y="6498874"/>
            <a:ext cx="2133600" cy="256032"/>
          </a:xfrm>
          <a:prstGeom prst="rect">
            <a:avLst/>
          </a:prstGeom>
        </p:spPr>
        <p:txBody>
          <a:bodyPr vert="horz" lIns="91440" tIns="45720" rIns="91440" bIns="0" rtlCol="0" anchor="ctr"/>
          <a:lstStyle>
            <a:lvl1pPr marL="0" algn="r" defTabSz="914400" rtl="0" eaLnBrk="1" latinLnBrk="0" hangingPunct="1">
              <a:defRPr sz="1000" b="1" kern="1200">
                <a:solidFill>
                  <a:schemeClr val="tx1">
                    <a:lumMod val="75000"/>
                    <a:lumOff val="25000"/>
                    <a:alpha val="40000"/>
                  </a:schemeClr>
                </a:solidFill>
                <a:latin typeface="+mj-lt"/>
                <a:ea typeface="+mn-ea"/>
                <a:cs typeface="+mn-cs"/>
              </a:defRPr>
            </a:lvl1pPr>
          </a:lstStyle>
          <a:p>
            <a:fld id="{C598A523-7CD3-479A-BD9A-A50BD9C46120}" type="datetimeFigureOut">
              <a:rPr lang="cs-CZ" smtClean="0"/>
              <a:t>25. 9. 2014</a:t>
            </a:fld>
            <a:endParaRPr lang="cs-CZ"/>
          </a:p>
        </p:txBody>
      </p:sp>
      <p:sp>
        <p:nvSpPr>
          <p:cNvPr id="5" name="Footer Placeholder 4"/>
          <p:cNvSpPr>
            <a:spLocks noGrp="1"/>
          </p:cNvSpPr>
          <p:nvPr>
            <p:ph type="ftr" sz="quarter" idx="3"/>
          </p:nvPr>
        </p:nvSpPr>
        <p:spPr>
          <a:xfrm>
            <a:off x="1981200" y="6499412"/>
            <a:ext cx="2895600" cy="255494"/>
          </a:xfrm>
          <a:prstGeom prst="rect">
            <a:avLst/>
          </a:prstGeom>
        </p:spPr>
        <p:txBody>
          <a:bodyPr vert="horz" lIns="91440" tIns="45720" rIns="91440" bIns="0" rtlCol="0" anchor="ctr"/>
          <a:lstStyle>
            <a:lvl1pPr marL="0" algn="l" defTabSz="914400" rtl="0" eaLnBrk="1" latinLnBrk="0" hangingPunct="1">
              <a:defRPr sz="1000" b="1" kern="1200">
                <a:solidFill>
                  <a:schemeClr val="tx1">
                    <a:lumMod val="75000"/>
                    <a:lumOff val="25000"/>
                    <a:alpha val="40000"/>
                  </a:schemeClr>
                </a:solidFill>
                <a:latin typeface="+mj-lt"/>
                <a:ea typeface="+mn-ea"/>
                <a:cs typeface="+mn-cs"/>
              </a:defRPr>
            </a:lvl1pPr>
          </a:lstStyle>
          <a:p>
            <a:endParaRPr lang="cs-CZ"/>
          </a:p>
        </p:txBody>
      </p:sp>
      <p:sp>
        <p:nvSpPr>
          <p:cNvPr id="6" name="Slide Number Placeholder 5"/>
          <p:cNvSpPr>
            <a:spLocks noGrp="1"/>
          </p:cNvSpPr>
          <p:nvPr>
            <p:ph type="sldNum" sz="quarter" idx="4"/>
          </p:nvPr>
        </p:nvSpPr>
        <p:spPr>
          <a:xfrm>
            <a:off x="8027894" y="6208059"/>
            <a:ext cx="1048872" cy="685800"/>
          </a:xfrm>
          <a:prstGeom prst="rect">
            <a:avLst/>
          </a:prstGeom>
        </p:spPr>
        <p:txBody>
          <a:bodyPr vert="horz" lIns="91440" tIns="45720" rIns="91440" bIns="0" rtlCol="0" anchor="ctr"/>
          <a:lstStyle>
            <a:lvl1pPr algn="r">
              <a:defRPr sz="2800" b="1">
                <a:solidFill>
                  <a:schemeClr val="tx1">
                    <a:lumMod val="75000"/>
                    <a:lumOff val="25000"/>
                    <a:alpha val="40000"/>
                  </a:schemeClr>
                </a:solidFill>
                <a:latin typeface="+mj-lt"/>
              </a:defRPr>
            </a:lvl1pPr>
          </a:lstStyle>
          <a:p>
            <a:fld id="{22A260F3-DF8F-4793-B1FE-1FA3BFD5E79D}" type="slidenum">
              <a:rPr lang="cs-CZ" smtClean="0"/>
              <a:t>‹#›</a:t>
            </a:fld>
            <a:endParaRPr lang="cs-CZ"/>
          </a:p>
        </p:txBody>
      </p:sp>
      <p:sp>
        <p:nvSpPr>
          <p:cNvPr id="8" name="Freeform 7"/>
          <p:cNvSpPr/>
          <p:nvPr/>
        </p:nvSpPr>
        <p:spPr>
          <a:xfrm>
            <a:off x="-990600" y="76200"/>
            <a:ext cx="3340100" cy="6629400"/>
          </a:xfrm>
          <a:custGeom>
            <a:avLst/>
            <a:gdLst>
              <a:gd name="connsiteX0" fmla="*/ 0 w 2057400"/>
              <a:gd name="connsiteY0" fmla="*/ 3238500 h 6477000"/>
              <a:gd name="connsiteX1" fmla="*/ 48274 w 2057400"/>
              <a:gd name="connsiteY1" fmla="*/ 2258072 h 6477000"/>
              <a:gd name="connsiteX2" fmla="*/ 1028706 w 2057400"/>
              <a:gd name="connsiteY2" fmla="*/ 1 h 6477000"/>
              <a:gd name="connsiteX3" fmla="*/ 2009129 w 2057400"/>
              <a:gd name="connsiteY3" fmla="*/ 2258077 h 6477000"/>
              <a:gd name="connsiteX4" fmla="*/ 2057403 w 2057400"/>
              <a:gd name="connsiteY4" fmla="*/ 3238502 h 6477000"/>
              <a:gd name="connsiteX5" fmla="*/ 2009129 w 2057400"/>
              <a:gd name="connsiteY5" fmla="*/ 4218929 h 6477000"/>
              <a:gd name="connsiteX6" fmla="*/ 1028701 w 2057400"/>
              <a:gd name="connsiteY6" fmla="*/ 6477002 h 6477000"/>
              <a:gd name="connsiteX7" fmla="*/ 48277 w 2057400"/>
              <a:gd name="connsiteY7" fmla="*/ 4218927 h 6477000"/>
              <a:gd name="connsiteX8" fmla="*/ 3 w 2057400"/>
              <a:gd name="connsiteY8" fmla="*/ 3238501 h 6477000"/>
              <a:gd name="connsiteX9" fmla="*/ 0 w 2057400"/>
              <a:gd name="connsiteY9" fmla="*/ 3238500 h 6477000"/>
              <a:gd name="connsiteX0" fmla="*/ 0 w 2057403"/>
              <a:gd name="connsiteY0" fmla="*/ 3238507 h 6477012"/>
              <a:gd name="connsiteX1" fmla="*/ 48274 w 2057403"/>
              <a:gd name="connsiteY1" fmla="*/ 22580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593235 w 2650638"/>
              <a:gd name="connsiteY0" fmla="*/ 3238507 h 6477012"/>
              <a:gd name="connsiteX1" fmla="*/ 1479709 w 2650638"/>
              <a:gd name="connsiteY1" fmla="*/ 2562879 h 6477012"/>
              <a:gd name="connsiteX2" fmla="*/ 1621941 w 2650638"/>
              <a:gd name="connsiteY2" fmla="*/ 8 h 6477012"/>
              <a:gd name="connsiteX3" fmla="*/ 2602364 w 2650638"/>
              <a:gd name="connsiteY3" fmla="*/ 2258084 h 6477012"/>
              <a:gd name="connsiteX4" fmla="*/ 2650638 w 2650638"/>
              <a:gd name="connsiteY4" fmla="*/ 3238509 h 6477012"/>
              <a:gd name="connsiteX5" fmla="*/ 2602364 w 2650638"/>
              <a:gd name="connsiteY5" fmla="*/ 4218936 h 6477012"/>
              <a:gd name="connsiteX6" fmla="*/ 1621936 w 2650638"/>
              <a:gd name="connsiteY6" fmla="*/ 6477009 h 6477012"/>
              <a:gd name="connsiteX7" fmla="*/ 641512 w 2650638"/>
              <a:gd name="connsiteY7" fmla="*/ 4218934 h 6477012"/>
              <a:gd name="connsiteX8" fmla="*/ 593238 w 2650638"/>
              <a:gd name="connsiteY8" fmla="*/ 3238508 h 6477012"/>
              <a:gd name="connsiteX9" fmla="*/ 593235 w 2650638"/>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1964838 w 3406086"/>
              <a:gd name="connsiteY4" fmla="*/ 26289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8 w 3406086"/>
              <a:gd name="connsiteY0" fmla="*/ 3238508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0" fmla="*/ 641512 w 3406086"/>
              <a:gd name="connsiteY0" fmla="*/ 42189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780" h="6477009">
                <a:moveTo>
                  <a:pt x="1860712" y="2923534"/>
                </a:moveTo>
                <a:cubicBezTo>
                  <a:pt x="1944660" y="1493706"/>
                  <a:pt x="1492916" y="2558773"/>
                  <a:pt x="1479709" y="2562879"/>
                </a:cubicBezTo>
                <a:cubicBezTo>
                  <a:pt x="3317780" y="1849120"/>
                  <a:pt x="1173778" y="0"/>
                  <a:pt x="1621941" y="8"/>
                </a:cubicBezTo>
                <a:cubicBezTo>
                  <a:pt x="0" y="1257313"/>
                  <a:pt x="2466688" y="913421"/>
                  <a:pt x="2602364" y="2258084"/>
                </a:cubicBezTo>
                <a:cubicBezTo>
                  <a:pt x="2812155" y="1330547"/>
                  <a:pt x="2128243" y="1925755"/>
                  <a:pt x="1964838" y="2628909"/>
                </a:cubicBezTo>
                <a:cubicBezTo>
                  <a:pt x="1801433" y="3332063"/>
                  <a:pt x="1842490" y="6212005"/>
                  <a:pt x="1621936" y="6477009"/>
                </a:cubicBezTo>
                <a:cubicBezTo>
                  <a:pt x="1173776" y="6477006"/>
                  <a:pt x="3025088" y="1778999"/>
                  <a:pt x="1860712" y="2923534"/>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400" kern="1200">
          <a:gradFill>
            <a:gsLst>
              <a:gs pos="0">
                <a:schemeClr val="tx1">
                  <a:alpha val="90000"/>
                </a:schemeClr>
              </a:gs>
              <a:gs pos="50000">
                <a:schemeClr val="tx1">
                  <a:lumMod val="75000"/>
                  <a:lumOff val="25000"/>
                  <a:alpha val="90000"/>
                </a:schemeClr>
              </a:gs>
              <a:gs pos="100000">
                <a:schemeClr val="tx1">
                  <a:lumMod val="50000"/>
                  <a:lumOff val="50000"/>
                </a:schemeClr>
              </a:gs>
            </a:gsLst>
            <a:lin ang="5400000" scaled="0"/>
          </a:gradFill>
          <a:latin typeface="+mj-lt"/>
          <a:ea typeface="+mj-ea"/>
          <a:cs typeface="+mj-cs"/>
        </a:defRPr>
      </a:lvl1pPr>
    </p:titleStyle>
    <p:bodyStyle>
      <a:lvl1pPr marL="342900" indent="-342900" algn="l" defTabSz="914400" rtl="0" eaLnBrk="1" latinLnBrk="0" hangingPunct="1">
        <a:spcBef>
          <a:spcPts val="2000"/>
        </a:spcBef>
        <a:buClr>
          <a:schemeClr val="tx1"/>
        </a:buClr>
        <a:buSzPct val="80000"/>
        <a:buFont typeface="Wingdings" pitchFamily="2" charset="2"/>
        <a:buChar char="v"/>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577850" indent="-228600" algn="l" defTabSz="914400" rtl="0" eaLnBrk="1" latinLnBrk="0" hangingPunct="1">
        <a:spcBef>
          <a:spcPts val="1200"/>
        </a:spcBef>
        <a:buSzPct val="100000"/>
        <a:buFont typeface="Wingdings" pitchFamily="2" charset="2"/>
        <a:buChar char=""/>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2pPr>
      <a:lvl3pPr marL="806450" indent="-228600" algn="l" defTabSz="914400" rtl="0" eaLnBrk="1" latinLnBrk="0" hangingPunct="1">
        <a:spcBef>
          <a:spcPts val="1200"/>
        </a:spcBef>
        <a:buClr>
          <a:schemeClr val="accent4"/>
        </a:buClr>
        <a:buSzPct val="100000"/>
        <a:buFont typeface="Wingdings" pitchFamily="2" charset="2"/>
        <a:buChar char="w"/>
        <a:defRPr sz="20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3pPr>
      <a:lvl4pPr marL="1035050" indent="-228600" algn="l" defTabSz="914400" rtl="0" eaLnBrk="1" latinLnBrk="0" hangingPunct="1">
        <a:spcBef>
          <a:spcPts val="1200"/>
        </a:spcBef>
        <a:buClr>
          <a:schemeClr val="accent2"/>
        </a:buClr>
        <a:buFont typeface="Wingdings" pitchFamily="2" charset="2"/>
        <a:buChar char=""/>
        <a:defRPr sz="18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4pPr>
      <a:lvl5pPr marL="1263650" indent="-228600" algn="l" defTabSz="914400" rtl="0" eaLnBrk="1" latinLnBrk="0" hangingPunct="1">
        <a:spcBef>
          <a:spcPts val="1200"/>
        </a:spcBef>
        <a:buClr>
          <a:schemeClr val="accent3"/>
        </a:buClr>
        <a:buSzPct val="100000"/>
        <a:buFont typeface="Wingdings" pitchFamily="2" charset="2"/>
        <a:buChar char="w"/>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kosmas.cz/knihy/177067/kdyz-duse-mluvi-reci-tel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
            </a:r>
            <a:br>
              <a:rPr lang="cs-CZ" dirty="0" smtClean="0"/>
            </a:br>
            <a:endParaRPr lang="cs-CZ" dirty="0"/>
          </a:p>
        </p:txBody>
      </p:sp>
      <p:sp>
        <p:nvSpPr>
          <p:cNvPr id="3" name="Podnadpis 2"/>
          <p:cNvSpPr>
            <a:spLocks noGrp="1"/>
          </p:cNvSpPr>
          <p:nvPr>
            <p:ph type="subTitle" idx="1"/>
          </p:nvPr>
        </p:nvSpPr>
        <p:spPr>
          <a:xfrm>
            <a:off x="2915816" y="1844824"/>
            <a:ext cx="5904656" cy="3816424"/>
          </a:xfrm>
        </p:spPr>
        <p:txBody>
          <a:bodyPr>
            <a:noAutofit/>
          </a:bodyPr>
          <a:lstStyle/>
          <a:p>
            <a:pPr algn="ctr"/>
            <a:r>
              <a:rPr lang="cs-CZ" sz="4800" b="1" dirty="0" smtClean="0">
                <a:solidFill>
                  <a:schemeClr val="tx1"/>
                </a:solidFill>
                <a:effectLst>
                  <a:outerShdw blurRad="38100" dist="38100" dir="2700000" algn="tl">
                    <a:srgbClr val="000000">
                      <a:alpha val="43137"/>
                    </a:srgbClr>
                  </a:outerShdw>
                </a:effectLst>
              </a:rPr>
              <a:t>Celostní přístupy ke zdraví </a:t>
            </a:r>
          </a:p>
          <a:p>
            <a:pPr algn="ctr"/>
            <a:endParaRPr lang="cs-CZ" sz="1200" b="1" dirty="0" smtClean="0">
              <a:solidFill>
                <a:schemeClr val="tx1"/>
              </a:solidFill>
              <a:effectLst>
                <a:outerShdw blurRad="38100" dist="38100" dir="2700000" algn="tl">
                  <a:srgbClr val="000000">
                    <a:alpha val="43137"/>
                  </a:srgbClr>
                </a:outerShdw>
              </a:effectLst>
            </a:endParaRPr>
          </a:p>
          <a:p>
            <a:pPr algn="ctr"/>
            <a:r>
              <a:rPr lang="cs-CZ" sz="4800" b="1" dirty="0" smtClean="0">
                <a:solidFill>
                  <a:schemeClr val="tx1"/>
                </a:solidFill>
                <a:effectLst>
                  <a:outerShdw blurRad="38100" dist="38100" dir="2700000" algn="tl">
                    <a:srgbClr val="000000">
                      <a:alpha val="43137"/>
                    </a:srgbClr>
                  </a:outerShdw>
                </a:effectLst>
              </a:rPr>
              <a:t> HOLISMUS</a:t>
            </a:r>
            <a:endParaRPr lang="cs-CZ"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7001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9672" y="620688"/>
            <a:ext cx="7315200" cy="715962"/>
          </a:xfrm>
        </p:spPr>
        <p:txBody>
          <a:bodyPr>
            <a:normAutofit fontScale="90000"/>
          </a:bodyPr>
          <a:lstStyle/>
          <a:p>
            <a:pPr algn="ctr"/>
            <a:r>
              <a:rPr lang="cs-CZ" dirty="0" smtClean="0">
                <a:solidFill>
                  <a:srgbClr val="000000"/>
                </a:solidFill>
                <a:effectLst>
                  <a:outerShdw blurRad="38100" dist="38100" dir="2700000" algn="tl">
                    <a:srgbClr val="000000">
                      <a:alpha val="43137"/>
                    </a:srgbClr>
                  </a:outerShdw>
                </a:effectLst>
              </a:rPr>
              <a:t>Východní x západní přístupy ke zdraví</a:t>
            </a:r>
            <a:endParaRPr lang="cs-CZ" dirty="0">
              <a:solidFill>
                <a:srgbClr val="00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907704" y="1916832"/>
            <a:ext cx="7834064" cy="4191000"/>
          </a:xfrm>
        </p:spPr>
        <p:txBody>
          <a:bodyPr>
            <a:noAutofit/>
          </a:bodyPr>
          <a:lstStyle/>
          <a:p>
            <a:r>
              <a:rPr lang="cs-CZ" sz="3200" dirty="0" smtClean="0">
                <a:solidFill>
                  <a:srgbClr val="000000"/>
                </a:solidFill>
              </a:rPr>
              <a:t>Holistický přístup </a:t>
            </a:r>
            <a:r>
              <a:rPr lang="cs-CZ" sz="3200" b="1" dirty="0" smtClean="0">
                <a:solidFill>
                  <a:srgbClr val="000000"/>
                </a:solidFill>
              </a:rPr>
              <a:t>x</a:t>
            </a:r>
            <a:r>
              <a:rPr lang="cs-CZ" sz="3200" dirty="0" smtClean="0">
                <a:solidFill>
                  <a:srgbClr val="000000"/>
                </a:solidFill>
              </a:rPr>
              <a:t> materiální přístup</a:t>
            </a:r>
          </a:p>
          <a:p>
            <a:pPr marL="0" indent="0">
              <a:buNone/>
            </a:pPr>
            <a:endParaRPr lang="cs-CZ" sz="1800" dirty="0" smtClean="0">
              <a:solidFill>
                <a:srgbClr val="000000"/>
              </a:solidFill>
            </a:endParaRPr>
          </a:p>
          <a:p>
            <a:r>
              <a:rPr lang="cs-CZ" sz="3200" dirty="0" smtClean="0">
                <a:solidFill>
                  <a:srgbClr val="000000"/>
                </a:solidFill>
              </a:rPr>
              <a:t>Léčba příčin </a:t>
            </a:r>
            <a:r>
              <a:rPr lang="cs-CZ" sz="3200" b="1" dirty="0" smtClean="0">
                <a:solidFill>
                  <a:srgbClr val="000000"/>
                </a:solidFill>
              </a:rPr>
              <a:t>x</a:t>
            </a:r>
            <a:r>
              <a:rPr lang="cs-CZ" sz="3200" dirty="0" smtClean="0">
                <a:solidFill>
                  <a:srgbClr val="000000"/>
                </a:solidFill>
              </a:rPr>
              <a:t> léčba následků</a:t>
            </a:r>
          </a:p>
          <a:p>
            <a:pPr marL="0" indent="0">
              <a:buNone/>
            </a:pPr>
            <a:endParaRPr lang="cs-CZ" sz="1800" dirty="0" smtClean="0">
              <a:solidFill>
                <a:srgbClr val="000000"/>
              </a:solidFill>
            </a:endParaRPr>
          </a:p>
          <a:p>
            <a:r>
              <a:rPr lang="cs-CZ" sz="3200" dirty="0" smtClean="0">
                <a:solidFill>
                  <a:srgbClr val="000000"/>
                </a:solidFill>
              </a:rPr>
              <a:t>Důraz na tradice </a:t>
            </a:r>
            <a:r>
              <a:rPr lang="cs-CZ" sz="3200" b="1" dirty="0" smtClean="0">
                <a:solidFill>
                  <a:srgbClr val="000000"/>
                </a:solidFill>
              </a:rPr>
              <a:t>x</a:t>
            </a:r>
            <a:r>
              <a:rPr lang="cs-CZ" sz="3200" dirty="0" smtClean="0">
                <a:solidFill>
                  <a:srgbClr val="000000"/>
                </a:solidFill>
              </a:rPr>
              <a:t> důraz na „vědeckost“</a:t>
            </a:r>
          </a:p>
          <a:p>
            <a:endParaRPr lang="cs-CZ" sz="1600" dirty="0" smtClean="0">
              <a:solidFill>
                <a:srgbClr val="000000"/>
              </a:solidFill>
            </a:endParaRPr>
          </a:p>
          <a:p>
            <a:r>
              <a:rPr lang="cs-CZ" sz="3200" dirty="0" smtClean="0">
                <a:solidFill>
                  <a:srgbClr val="000000"/>
                </a:solidFill>
              </a:rPr>
              <a:t>Předcházení nemoci </a:t>
            </a:r>
            <a:r>
              <a:rPr lang="cs-CZ" sz="3200" b="1" dirty="0" smtClean="0">
                <a:solidFill>
                  <a:srgbClr val="000000"/>
                </a:solidFill>
              </a:rPr>
              <a:t>x</a:t>
            </a:r>
            <a:r>
              <a:rPr lang="cs-CZ" sz="3200" dirty="0" smtClean="0">
                <a:solidFill>
                  <a:srgbClr val="000000"/>
                </a:solidFill>
              </a:rPr>
              <a:t> léčba nemoci</a:t>
            </a:r>
            <a:endParaRPr lang="cs-CZ" sz="3200" dirty="0">
              <a:solidFill>
                <a:srgbClr val="000000"/>
              </a:solidFill>
            </a:endParaRPr>
          </a:p>
        </p:txBody>
      </p:sp>
    </p:spTree>
    <p:extLst>
      <p:ext uri="{BB962C8B-B14F-4D97-AF65-F5344CB8AC3E}">
        <p14:creationId xmlns:p14="http://schemas.microsoft.com/office/powerpoint/2010/main" val="142228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47664" y="548680"/>
            <a:ext cx="7452320" cy="715963"/>
          </a:xfrm>
        </p:spPr>
        <p:txBody>
          <a:bodyPr>
            <a:normAutofit fontScale="90000"/>
          </a:bodyPr>
          <a:lstStyle/>
          <a:p>
            <a:r>
              <a:rPr lang="cs-CZ" dirty="0" smtClean="0">
                <a:solidFill>
                  <a:srgbClr val="000000"/>
                </a:solidFill>
                <a:effectLst>
                  <a:outerShdw blurRad="38100" dist="38100" dir="2700000" algn="tl">
                    <a:srgbClr val="000000">
                      <a:alpha val="43137"/>
                    </a:srgbClr>
                  </a:outerShdw>
                </a:effectLst>
              </a:rPr>
              <a:t>Holisticko - alternativní přístup</a:t>
            </a:r>
            <a:r>
              <a:rPr lang="cs-CZ" sz="4000" dirty="0" smtClean="0"/>
              <a:t/>
            </a:r>
            <a:br>
              <a:rPr lang="cs-CZ" sz="4000" dirty="0" smtClean="0"/>
            </a:br>
            <a:endParaRPr lang="en-US" sz="4000" dirty="0" smtClean="0">
              <a:solidFill>
                <a:srgbClr val="4D4D4D"/>
              </a:solidFill>
            </a:endParaRPr>
          </a:p>
        </p:txBody>
      </p:sp>
      <p:sp>
        <p:nvSpPr>
          <p:cNvPr id="4099" name="Rectangle 3"/>
          <p:cNvSpPr>
            <a:spLocks noGrp="1" noChangeArrowheads="1"/>
          </p:cNvSpPr>
          <p:nvPr>
            <p:ph idx="1"/>
          </p:nvPr>
        </p:nvSpPr>
        <p:spPr>
          <a:xfrm>
            <a:off x="1727176" y="1052736"/>
            <a:ext cx="7416824" cy="5805264"/>
          </a:xfrm>
        </p:spPr>
        <p:txBody>
          <a:bodyPr>
            <a:normAutofit/>
          </a:bodyPr>
          <a:lstStyle/>
          <a:p>
            <a:endParaRPr lang="cs-CZ" sz="1800" dirty="0"/>
          </a:p>
          <a:p>
            <a:r>
              <a:rPr lang="cs-CZ" sz="2800" dirty="0" smtClean="0">
                <a:solidFill>
                  <a:srgbClr val="000000"/>
                </a:solidFill>
                <a:latin typeface="Garamond" pitchFamily="18" charset="0"/>
                <a:cs typeface="Arial" pitchFamily="34" charset="0"/>
              </a:rPr>
              <a:t>Opakem materialistického </a:t>
            </a:r>
            <a:r>
              <a:rPr lang="cs-CZ" sz="2800" dirty="0">
                <a:solidFill>
                  <a:srgbClr val="000000"/>
                </a:solidFill>
                <a:latin typeface="Garamond" pitchFamily="18" charset="0"/>
                <a:cs typeface="Arial" pitchFamily="34" charset="0"/>
              </a:rPr>
              <a:t>přístupu jsou nejrůznější směry alternativní medicíny, kdy </a:t>
            </a:r>
            <a:r>
              <a:rPr lang="cs-CZ" sz="2800" dirty="0" smtClean="0">
                <a:solidFill>
                  <a:srgbClr val="000000"/>
                </a:solidFill>
                <a:latin typeface="Garamond" pitchFamily="18" charset="0"/>
                <a:cs typeface="Arial" pitchFamily="34" charset="0"/>
              </a:rPr>
              <a:t>   slovo </a:t>
            </a:r>
            <a:r>
              <a:rPr lang="cs-CZ" sz="2800" dirty="0">
                <a:solidFill>
                  <a:srgbClr val="000000"/>
                </a:solidFill>
                <a:latin typeface="Garamond" pitchFamily="18" charset="0"/>
                <a:cs typeface="Arial" pitchFamily="34" charset="0"/>
              </a:rPr>
              <a:t>alternativní vyjadřuje určitou alternaci, </a:t>
            </a:r>
            <a:r>
              <a:rPr lang="cs-CZ" sz="2800" dirty="0" smtClean="0">
                <a:solidFill>
                  <a:srgbClr val="000000"/>
                </a:solidFill>
                <a:latin typeface="Garamond" pitchFamily="18" charset="0"/>
                <a:cs typeface="Arial" pitchFamily="34" charset="0"/>
              </a:rPr>
              <a:t>      či </a:t>
            </a:r>
            <a:r>
              <a:rPr lang="cs-CZ" sz="2800" dirty="0">
                <a:solidFill>
                  <a:srgbClr val="000000"/>
                </a:solidFill>
                <a:latin typeface="Garamond" pitchFamily="18" charset="0"/>
                <a:cs typeface="Arial" pitchFamily="34" charset="0"/>
              </a:rPr>
              <a:t>vymezení se vůči klasické medicíně především skrze </a:t>
            </a:r>
            <a:r>
              <a:rPr lang="cs-CZ" sz="2800" b="1" dirty="0">
                <a:solidFill>
                  <a:srgbClr val="000000"/>
                </a:solidFill>
                <a:latin typeface="Garamond" pitchFamily="18" charset="0"/>
                <a:cs typeface="Arial" pitchFamily="34" charset="0"/>
              </a:rPr>
              <a:t>důraz na ne-materiální procesy </a:t>
            </a:r>
            <a:r>
              <a:rPr lang="cs-CZ" sz="2800" dirty="0">
                <a:solidFill>
                  <a:srgbClr val="000000"/>
                </a:solidFill>
                <a:latin typeface="Garamond" pitchFamily="18" charset="0"/>
                <a:cs typeface="Arial" pitchFamily="34" charset="0"/>
              </a:rPr>
              <a:t>ovlivňující to, co se děje s naším tělem. </a:t>
            </a:r>
            <a:endParaRPr lang="cs-CZ" sz="2800" dirty="0" smtClean="0">
              <a:solidFill>
                <a:srgbClr val="000000"/>
              </a:solidFill>
              <a:latin typeface="Garamond" pitchFamily="18" charset="0"/>
              <a:cs typeface="Arial" pitchFamily="34" charset="0"/>
            </a:endParaRPr>
          </a:p>
          <a:p>
            <a:pPr marL="0" indent="0">
              <a:buNone/>
            </a:pPr>
            <a:endParaRPr lang="cs-CZ" sz="500" dirty="0" smtClean="0">
              <a:solidFill>
                <a:srgbClr val="000000"/>
              </a:solidFill>
              <a:latin typeface="Garamond" pitchFamily="18" charset="0"/>
              <a:cs typeface="Arial" pitchFamily="34" charset="0"/>
            </a:endParaRPr>
          </a:p>
          <a:p>
            <a:r>
              <a:rPr lang="cs-CZ" sz="2800" dirty="0">
                <a:solidFill>
                  <a:srgbClr val="000000"/>
                </a:solidFill>
                <a:latin typeface="Garamond" pitchFamily="18" charset="0"/>
                <a:cs typeface="Arial" pitchFamily="34" charset="0"/>
              </a:rPr>
              <a:t>V </a:t>
            </a:r>
            <a:r>
              <a:rPr lang="cs-CZ" sz="2800" dirty="0" smtClean="0">
                <a:solidFill>
                  <a:srgbClr val="000000"/>
                </a:solidFill>
                <a:latin typeface="Garamond" pitchFamily="18" charset="0"/>
                <a:cs typeface="Arial" pitchFamily="34" charset="0"/>
              </a:rPr>
              <a:t>holistickém </a:t>
            </a:r>
            <a:r>
              <a:rPr lang="cs-CZ" sz="2800" dirty="0">
                <a:solidFill>
                  <a:srgbClr val="000000"/>
                </a:solidFill>
                <a:latin typeface="Garamond" pitchFamily="18" charset="0"/>
                <a:cs typeface="Arial" pitchFamily="34" charset="0"/>
              </a:rPr>
              <a:t>pohledu je nemoc nerovnováha, vychýlení z harmonického fungování celého těla  </a:t>
            </a:r>
            <a:r>
              <a:rPr lang="cs-CZ" sz="2800" dirty="0" smtClean="0">
                <a:solidFill>
                  <a:srgbClr val="000000"/>
                </a:solidFill>
                <a:latin typeface="Garamond" pitchFamily="18" charset="0"/>
                <a:cs typeface="Arial" pitchFamily="34" charset="0"/>
              </a:rPr>
              <a:t> i </a:t>
            </a:r>
            <a:r>
              <a:rPr lang="cs-CZ" sz="2800" dirty="0">
                <a:solidFill>
                  <a:srgbClr val="000000"/>
                </a:solidFill>
                <a:latin typeface="Garamond" pitchFamily="18" charset="0"/>
                <a:cs typeface="Arial" pitchFamily="34" charset="0"/>
              </a:rPr>
              <a:t>psychiky.</a:t>
            </a:r>
            <a:endParaRPr lang="cs-CZ" sz="2800" dirty="0" smtClean="0">
              <a:solidFill>
                <a:srgbClr val="000000"/>
              </a:solidFill>
              <a:latin typeface="Garamond" pitchFamily="18" charset="0"/>
              <a:cs typeface="Arial" pitchFamily="34" charset="0"/>
            </a:endParaRPr>
          </a:p>
        </p:txBody>
      </p:sp>
    </p:spTree>
    <p:extLst>
      <p:ext uri="{BB962C8B-B14F-4D97-AF65-F5344CB8AC3E}">
        <p14:creationId xmlns:p14="http://schemas.microsoft.com/office/powerpoint/2010/main" val="252779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99792" y="548680"/>
            <a:ext cx="6934200" cy="715963"/>
          </a:xfrm>
        </p:spPr>
        <p:txBody>
          <a:bodyPr>
            <a:noAutofit/>
          </a:bodyPr>
          <a:lstStyle/>
          <a:p>
            <a:pPr algn="ctr"/>
            <a:r>
              <a:rPr lang="cs-CZ" sz="4000" dirty="0" smtClean="0">
                <a:solidFill>
                  <a:srgbClr val="000000"/>
                </a:solidFill>
                <a:effectLst>
                  <a:outerShdw blurRad="38100" dist="38100" dir="2700000" algn="tl">
                    <a:srgbClr val="000000">
                      <a:alpha val="43137"/>
                    </a:srgbClr>
                  </a:outerShdw>
                </a:effectLst>
              </a:rPr>
              <a:t>Některé </a:t>
            </a:r>
            <a:br>
              <a:rPr lang="cs-CZ" sz="4000" dirty="0" smtClean="0">
                <a:solidFill>
                  <a:srgbClr val="000000"/>
                </a:solidFill>
                <a:effectLst>
                  <a:outerShdw blurRad="38100" dist="38100" dir="2700000" algn="tl">
                    <a:srgbClr val="000000">
                      <a:alpha val="43137"/>
                    </a:srgbClr>
                  </a:outerShdw>
                </a:effectLst>
              </a:rPr>
            </a:br>
            <a:r>
              <a:rPr lang="cs-CZ" sz="4000" dirty="0" smtClean="0">
                <a:solidFill>
                  <a:srgbClr val="000000"/>
                </a:solidFill>
                <a:effectLst>
                  <a:outerShdw blurRad="38100" dist="38100" dir="2700000" algn="tl">
                    <a:srgbClr val="000000">
                      <a:alpha val="43137"/>
                    </a:srgbClr>
                  </a:outerShdw>
                </a:effectLst>
              </a:rPr>
              <a:t>celostní přístupy</a:t>
            </a:r>
            <a:endParaRPr lang="en-US" sz="4000" dirty="0" smtClean="0">
              <a:solidFill>
                <a:srgbClr val="000000"/>
              </a:solidFill>
              <a:effectLst>
                <a:outerShdw blurRad="38100" dist="38100" dir="2700000" algn="tl">
                  <a:srgbClr val="000000">
                    <a:alpha val="43137"/>
                  </a:srgbClr>
                </a:outerShdw>
              </a:effectLst>
            </a:endParaRPr>
          </a:p>
        </p:txBody>
      </p:sp>
      <p:sp>
        <p:nvSpPr>
          <p:cNvPr id="4099" name="Rectangle 3"/>
          <p:cNvSpPr>
            <a:spLocks noGrp="1" noChangeArrowheads="1"/>
          </p:cNvSpPr>
          <p:nvPr>
            <p:ph idx="1"/>
          </p:nvPr>
        </p:nvSpPr>
        <p:spPr>
          <a:xfrm>
            <a:off x="1331640" y="2060848"/>
            <a:ext cx="7380312" cy="5805264"/>
          </a:xfrm>
        </p:spPr>
        <p:txBody>
          <a:bodyPr/>
          <a:lstStyle/>
          <a:p>
            <a:pPr algn="r" eaLnBrk="1" hangingPunct="1">
              <a:lnSpc>
                <a:spcPct val="80000"/>
              </a:lnSpc>
            </a:pPr>
            <a:r>
              <a:rPr lang="cs-CZ" sz="3200" dirty="0" err="1" smtClean="0">
                <a:solidFill>
                  <a:srgbClr val="292929"/>
                </a:solidFill>
              </a:rPr>
              <a:t>Ajurvéda</a:t>
            </a:r>
            <a:endParaRPr lang="cs-CZ" sz="3200" dirty="0" smtClean="0">
              <a:solidFill>
                <a:srgbClr val="292929"/>
              </a:solidFill>
            </a:endParaRPr>
          </a:p>
          <a:p>
            <a:pPr algn="r" eaLnBrk="1" hangingPunct="1">
              <a:lnSpc>
                <a:spcPct val="80000"/>
              </a:lnSpc>
            </a:pPr>
            <a:endParaRPr lang="cs-CZ" sz="3200" dirty="0" smtClean="0">
              <a:solidFill>
                <a:srgbClr val="292929"/>
              </a:solidFill>
            </a:endParaRPr>
          </a:p>
          <a:p>
            <a:pPr algn="r" eaLnBrk="1" hangingPunct="1">
              <a:lnSpc>
                <a:spcPct val="80000"/>
              </a:lnSpc>
            </a:pPr>
            <a:r>
              <a:rPr lang="cs-CZ" sz="3200" dirty="0" smtClean="0">
                <a:solidFill>
                  <a:srgbClr val="292929"/>
                </a:solidFill>
              </a:rPr>
              <a:t>Čínská medicína</a:t>
            </a:r>
          </a:p>
          <a:p>
            <a:pPr eaLnBrk="1" hangingPunct="1">
              <a:lnSpc>
                <a:spcPct val="80000"/>
              </a:lnSpc>
            </a:pPr>
            <a:endParaRPr lang="cs-CZ" sz="3200" dirty="0" smtClean="0">
              <a:solidFill>
                <a:srgbClr val="292929"/>
              </a:solidFill>
            </a:endParaRPr>
          </a:p>
          <a:p>
            <a:pPr algn="r" eaLnBrk="1" hangingPunct="1">
              <a:lnSpc>
                <a:spcPct val="80000"/>
              </a:lnSpc>
            </a:pPr>
            <a:r>
              <a:rPr lang="cs-CZ" sz="3200" dirty="0" err="1" smtClean="0">
                <a:solidFill>
                  <a:srgbClr val="292929"/>
                </a:solidFill>
              </a:rPr>
              <a:t>Feng</a:t>
            </a:r>
            <a:r>
              <a:rPr lang="cs-CZ" sz="3200" dirty="0" smtClean="0">
                <a:solidFill>
                  <a:srgbClr val="292929"/>
                </a:solidFill>
              </a:rPr>
              <a:t> </a:t>
            </a:r>
            <a:r>
              <a:rPr lang="cs-CZ" sz="3200" dirty="0" err="1" smtClean="0">
                <a:solidFill>
                  <a:srgbClr val="292929"/>
                </a:solidFill>
              </a:rPr>
              <a:t>shui</a:t>
            </a:r>
            <a:endParaRPr lang="cs-CZ" sz="3200" dirty="0" smtClean="0">
              <a:solidFill>
                <a:srgbClr val="292929"/>
              </a:solidFill>
            </a:endParaRPr>
          </a:p>
          <a:p>
            <a:pPr eaLnBrk="1" hangingPunct="1">
              <a:lnSpc>
                <a:spcPct val="80000"/>
              </a:lnSpc>
            </a:pPr>
            <a:endParaRPr lang="cs-CZ" sz="3200" dirty="0">
              <a:solidFill>
                <a:srgbClr val="292929"/>
              </a:solidFill>
            </a:endParaRPr>
          </a:p>
          <a:p>
            <a:pPr algn="r" eaLnBrk="1" hangingPunct="1">
              <a:lnSpc>
                <a:spcPct val="80000"/>
              </a:lnSpc>
            </a:pPr>
            <a:r>
              <a:rPr lang="cs-CZ" sz="3200" dirty="0" smtClean="0">
                <a:solidFill>
                  <a:srgbClr val="292929"/>
                </a:solidFill>
              </a:rPr>
              <a:t>Taoismus</a:t>
            </a:r>
          </a:p>
          <a:p>
            <a:pPr eaLnBrk="1" hangingPunct="1">
              <a:lnSpc>
                <a:spcPct val="80000"/>
              </a:lnSpc>
            </a:pPr>
            <a:endParaRPr lang="cs-CZ" sz="2800" dirty="0" smtClean="0">
              <a:solidFill>
                <a:srgbClr val="292929"/>
              </a:solidFill>
            </a:endParaRPr>
          </a:p>
          <a:p>
            <a:pPr marL="0" indent="0" eaLnBrk="1" hangingPunct="1">
              <a:lnSpc>
                <a:spcPct val="80000"/>
              </a:lnSpc>
              <a:buNone/>
            </a:pPr>
            <a:endParaRPr lang="cs-CZ" sz="1400" dirty="0">
              <a:solidFill>
                <a:srgbClr val="292929"/>
              </a:solidFill>
            </a:endParaRPr>
          </a:p>
          <a:p>
            <a:pPr eaLnBrk="1" hangingPunct="1">
              <a:lnSpc>
                <a:spcPct val="80000"/>
              </a:lnSpc>
            </a:pPr>
            <a:endParaRPr lang="en-US" sz="1800" dirty="0" smtClean="0">
              <a:solidFill>
                <a:srgbClr val="4D4D4D"/>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167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8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fade">
                                      <p:cBhvr>
                                        <p:cTn id="17" dur="500"/>
                                        <p:tgtEl>
                                          <p:spTgt spid="40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6" end="6"/>
                                            </p:txEl>
                                          </p:spTgt>
                                        </p:tgtEl>
                                        <p:attrNameLst>
                                          <p:attrName>style.visibility</p:attrName>
                                        </p:attrNameLst>
                                      </p:cBhvr>
                                      <p:to>
                                        <p:strVal val="visible"/>
                                      </p:to>
                                    </p:set>
                                    <p:animEffect transition="in" filter="fade">
                                      <p:cBhvr>
                                        <p:cTn id="22"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9672" y="260648"/>
            <a:ext cx="6965245" cy="1202485"/>
          </a:xfrm>
        </p:spPr>
        <p:txBody>
          <a:bodyPr>
            <a:normAutofit/>
          </a:bodyPr>
          <a:lstStyle/>
          <a:p>
            <a:pPr algn="ctr"/>
            <a:r>
              <a:rPr lang="cs-CZ" b="1" dirty="0" err="1" smtClean="0">
                <a:solidFill>
                  <a:schemeClr val="tx1"/>
                </a:solidFill>
                <a:effectLst>
                  <a:outerShdw blurRad="38100" dist="38100" dir="2700000" algn="tl">
                    <a:srgbClr val="000000">
                      <a:alpha val="43137"/>
                    </a:srgbClr>
                  </a:outerShdw>
                </a:effectLst>
              </a:rPr>
              <a:t>Salutogeneze</a:t>
            </a:r>
            <a:r>
              <a:rPr lang="cs-CZ" b="1" dirty="0">
                <a:solidFill>
                  <a:schemeClr val="tx1"/>
                </a:solidFill>
                <a:effectLst>
                  <a:outerShdw blurRad="38100" dist="38100" dir="2700000" algn="tl">
                    <a:srgbClr val="000000">
                      <a:alpha val="43137"/>
                    </a:srgbClr>
                  </a:outerShdw>
                </a:effectLst>
              </a:rPr>
              <a:t> </a:t>
            </a:r>
            <a:r>
              <a:rPr lang="cs-CZ" b="1" dirty="0" smtClean="0">
                <a:solidFill>
                  <a:schemeClr val="tx1"/>
                </a:solidFill>
                <a:effectLst>
                  <a:outerShdw blurRad="38100" dist="38100" dir="2700000" algn="tl">
                    <a:srgbClr val="000000">
                      <a:alpha val="43137"/>
                    </a:srgbClr>
                  </a:outerShdw>
                </a:effectLst>
              </a:rPr>
              <a:t> </a:t>
            </a:r>
            <a:br>
              <a:rPr lang="cs-CZ" b="1" dirty="0" smtClean="0">
                <a:solidFill>
                  <a:schemeClr val="tx1"/>
                </a:solidFill>
                <a:effectLst>
                  <a:outerShdw blurRad="38100" dist="38100" dir="2700000" algn="tl">
                    <a:srgbClr val="000000">
                      <a:alpha val="43137"/>
                    </a:srgbClr>
                  </a:outerShdw>
                </a:effectLst>
              </a:rPr>
            </a:br>
            <a:r>
              <a:rPr lang="cs-CZ" sz="2700" dirty="0" smtClean="0">
                <a:solidFill>
                  <a:schemeClr val="tx1"/>
                </a:solidFill>
                <a:effectLst>
                  <a:outerShdw blurRad="38100" dist="38100" dir="2700000" algn="tl">
                    <a:srgbClr val="000000">
                      <a:alpha val="43137"/>
                    </a:srgbClr>
                  </a:outerShdw>
                </a:effectLst>
              </a:rPr>
              <a:t>(</a:t>
            </a:r>
            <a:r>
              <a:rPr lang="cs-CZ" sz="2700" dirty="0" err="1">
                <a:solidFill>
                  <a:schemeClr val="tx1"/>
                </a:solidFill>
                <a:effectLst>
                  <a:outerShdw blurRad="38100" dist="38100" dir="2700000" algn="tl">
                    <a:srgbClr val="000000">
                      <a:alpha val="43137"/>
                    </a:srgbClr>
                  </a:outerShdw>
                </a:effectLst>
              </a:rPr>
              <a:t>health</a:t>
            </a:r>
            <a:r>
              <a:rPr lang="cs-CZ" sz="2700" dirty="0">
                <a:solidFill>
                  <a:schemeClr val="tx1"/>
                </a:solidFill>
                <a:effectLst>
                  <a:outerShdw blurRad="38100" dist="38100" dir="2700000" algn="tl">
                    <a:srgbClr val="000000">
                      <a:alpha val="43137"/>
                    </a:srgbClr>
                  </a:outerShdw>
                </a:effectLst>
              </a:rPr>
              <a:t> </a:t>
            </a:r>
            <a:r>
              <a:rPr lang="cs-CZ" sz="2700" dirty="0" err="1">
                <a:solidFill>
                  <a:schemeClr val="tx1"/>
                </a:solidFill>
                <a:effectLst>
                  <a:outerShdw blurRad="38100" dist="38100" dir="2700000" algn="tl">
                    <a:srgbClr val="000000">
                      <a:alpha val="43137"/>
                    </a:srgbClr>
                  </a:outerShdw>
                </a:effectLst>
              </a:rPr>
              <a:t>enhancement</a:t>
            </a:r>
            <a:r>
              <a:rPr lang="cs-CZ" sz="2700" dirty="0">
                <a:solidFill>
                  <a:schemeClr val="tx1"/>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xfrm>
            <a:off x="1799184" y="1721943"/>
            <a:ext cx="7344816" cy="5112568"/>
          </a:xfrm>
        </p:spPr>
        <p:txBody>
          <a:bodyPr>
            <a:normAutofit lnSpcReduction="10000"/>
          </a:bodyPr>
          <a:lstStyle/>
          <a:p>
            <a:pPr marL="0" indent="0">
              <a:buNone/>
            </a:pPr>
            <a:r>
              <a:rPr lang="cs-CZ" sz="2800" dirty="0" err="1" smtClean="0">
                <a:solidFill>
                  <a:schemeClr val="tx1"/>
                </a:solidFill>
              </a:rPr>
              <a:t>Salutogenetický</a:t>
            </a:r>
            <a:r>
              <a:rPr lang="cs-CZ" sz="2800" dirty="0" smtClean="0">
                <a:solidFill>
                  <a:schemeClr val="tx1"/>
                </a:solidFill>
              </a:rPr>
              <a:t> přístup ke zdraví a nemoci klade důraz na hledání cest jak eliminovat nebo zmírňovat vlivy nepříznivých životních událostí, podpora zdraví.</a:t>
            </a:r>
            <a:endParaRPr lang="cs-CZ" sz="100" dirty="0" smtClean="0">
              <a:solidFill>
                <a:schemeClr val="tx1"/>
              </a:solidFill>
            </a:endParaRPr>
          </a:p>
          <a:p>
            <a:pPr marL="0" indent="0">
              <a:buNone/>
            </a:pPr>
            <a:r>
              <a:rPr lang="cs-CZ" sz="2800" i="1" dirty="0">
                <a:solidFill>
                  <a:schemeClr val="tx1"/>
                </a:solidFill>
              </a:rPr>
              <a:t>SALUTOGENNÍ FAKTORY </a:t>
            </a:r>
            <a:r>
              <a:rPr lang="cs-CZ" sz="2800" i="1" dirty="0" smtClean="0">
                <a:solidFill>
                  <a:schemeClr val="tx1"/>
                </a:solidFill>
              </a:rPr>
              <a:t> - </a:t>
            </a:r>
            <a:r>
              <a:rPr lang="cs-CZ" sz="2800" dirty="0" smtClean="0">
                <a:solidFill>
                  <a:schemeClr val="tx1"/>
                </a:solidFill>
              </a:rPr>
              <a:t>faktory </a:t>
            </a:r>
            <a:r>
              <a:rPr lang="cs-CZ" sz="2800" dirty="0">
                <a:solidFill>
                  <a:schemeClr val="tx1"/>
                </a:solidFill>
              </a:rPr>
              <a:t>posilující </a:t>
            </a:r>
            <a:r>
              <a:rPr lang="cs-CZ" sz="2800" dirty="0" smtClean="0">
                <a:solidFill>
                  <a:schemeClr val="tx1"/>
                </a:solidFill>
              </a:rPr>
              <a:t>zdraví</a:t>
            </a:r>
            <a:r>
              <a:rPr lang="cs-CZ" sz="2800" dirty="0">
                <a:solidFill>
                  <a:schemeClr val="tx1"/>
                </a:solidFill>
              </a:rPr>
              <a:t> </a:t>
            </a:r>
            <a:r>
              <a:rPr lang="cs-CZ" sz="2800" dirty="0" smtClean="0">
                <a:solidFill>
                  <a:schemeClr val="tx1"/>
                </a:solidFill>
              </a:rPr>
              <a:t>(optimismus, houževnatost, sociální opora…)</a:t>
            </a:r>
          </a:p>
          <a:p>
            <a:pPr marL="0" indent="0">
              <a:buNone/>
            </a:pPr>
            <a:endParaRPr lang="cs-CZ" sz="100" dirty="0" smtClean="0">
              <a:solidFill>
                <a:schemeClr val="tx1"/>
              </a:solidFill>
            </a:endParaRPr>
          </a:p>
          <a:p>
            <a:pPr marL="0" indent="0">
              <a:buNone/>
            </a:pPr>
            <a:r>
              <a:rPr lang="cs-CZ" sz="2800" dirty="0" smtClean="0">
                <a:solidFill>
                  <a:schemeClr val="tx1"/>
                </a:solidFill>
              </a:rPr>
              <a:t>Patogenetický přístup - původce </a:t>
            </a:r>
            <a:r>
              <a:rPr lang="cs-CZ" sz="2800" dirty="0">
                <a:solidFill>
                  <a:schemeClr val="tx1"/>
                </a:solidFill>
              </a:rPr>
              <a:t>nemoci je virus či </a:t>
            </a:r>
            <a:r>
              <a:rPr lang="cs-CZ" sz="2800" dirty="0" smtClean="0">
                <a:solidFill>
                  <a:schemeClr val="tx1"/>
                </a:solidFill>
              </a:rPr>
              <a:t>bakterie, člověk nemá moc způsobů jak ovlivnit své zdraví.</a:t>
            </a:r>
            <a:endParaRPr lang="cs-CZ" sz="2800" i="1" dirty="0">
              <a:solidFill>
                <a:schemeClr val="tx1"/>
              </a:solidFill>
            </a:endParaRPr>
          </a:p>
          <a:p>
            <a:pPr marL="0" indent="0">
              <a:buNone/>
            </a:pPr>
            <a:endParaRPr lang="cs-CZ" sz="2600" dirty="0"/>
          </a:p>
        </p:txBody>
      </p:sp>
    </p:spTree>
    <p:extLst>
      <p:ext uri="{BB962C8B-B14F-4D97-AF65-F5344CB8AC3E}">
        <p14:creationId xmlns:p14="http://schemas.microsoft.com/office/powerpoint/2010/main" val="2817578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332656"/>
            <a:ext cx="7221393" cy="1202485"/>
          </a:xfrm>
        </p:spPr>
        <p:txBody>
          <a:bodyPr>
            <a:normAutofit fontScale="90000"/>
          </a:bodyPr>
          <a:lstStyle/>
          <a:p>
            <a:pPr algn="ctr"/>
            <a:r>
              <a:rPr lang="cs-CZ" b="1" dirty="0" smtClean="0">
                <a:solidFill>
                  <a:schemeClr val="tx1"/>
                </a:solidFill>
                <a:effectLst>
                  <a:outerShdw blurRad="38100" dist="38100" dir="2700000" algn="tl">
                    <a:srgbClr val="000000">
                      <a:alpha val="43137"/>
                    </a:srgbClr>
                  </a:outerShdw>
                </a:effectLst>
              </a:rPr>
              <a:t>Patogenetický x </a:t>
            </a:r>
            <a:r>
              <a:rPr lang="cs-CZ" b="1" dirty="0" err="1" smtClean="0">
                <a:solidFill>
                  <a:schemeClr val="tx1"/>
                </a:solidFill>
                <a:effectLst>
                  <a:outerShdw blurRad="38100" dist="38100" dir="2700000" algn="tl">
                    <a:srgbClr val="000000">
                      <a:alpha val="43137"/>
                    </a:srgbClr>
                  </a:outerShdw>
                </a:effectLst>
              </a:rPr>
              <a:t>Salutogenetický</a:t>
            </a:r>
            <a:r>
              <a:rPr lang="cs-CZ" b="1" dirty="0" smtClean="0">
                <a:solidFill>
                  <a:schemeClr val="tx1"/>
                </a:solidFill>
                <a:effectLst>
                  <a:outerShdw blurRad="38100" dist="38100" dir="2700000" algn="tl">
                    <a:srgbClr val="000000">
                      <a:alpha val="43137"/>
                    </a:srgbClr>
                  </a:outerShdw>
                </a:effectLst>
              </a:rPr>
              <a:t> model</a:t>
            </a:r>
            <a:endParaRPr lang="cs-CZ" b="1" dirty="0">
              <a:solidFill>
                <a:schemeClr val="tx1"/>
              </a:solidFill>
              <a:effectLst>
                <a:outerShdw blurRad="38100" dist="38100" dir="2700000" algn="tl">
                  <a:srgbClr val="000000">
                    <a:alpha val="43137"/>
                  </a:srgbClr>
                </a:outerShdw>
              </a:effectLst>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963808167"/>
              </p:ext>
            </p:extLst>
          </p:nvPr>
        </p:nvGraphicFramePr>
        <p:xfrm>
          <a:off x="107504" y="2276872"/>
          <a:ext cx="8928992" cy="4176466"/>
        </p:xfrm>
        <a:graphic>
          <a:graphicData uri="http://schemas.openxmlformats.org/drawingml/2006/table">
            <a:tbl>
              <a:tblPr/>
              <a:tblGrid>
                <a:gridCol w="2613362"/>
                <a:gridCol w="3248556"/>
                <a:gridCol w="3067074"/>
              </a:tblGrid>
              <a:tr h="596638">
                <a:tc>
                  <a:txBody>
                    <a:bodyPr/>
                    <a:lstStyle/>
                    <a:p>
                      <a:pPr algn="l" fontAlgn="ctr"/>
                      <a:r>
                        <a:rPr lang="cs-CZ" sz="2200" b="1" i="0" u="none" strike="noStrike" dirty="0" smtClean="0">
                          <a:solidFill>
                            <a:srgbClr val="000000"/>
                          </a:solidFill>
                          <a:effectLst/>
                          <a:latin typeface="Calibri"/>
                        </a:rPr>
                        <a:t> Charakteristiky</a:t>
                      </a:r>
                      <a:endParaRPr lang="cs-CZ" sz="2200" b="1" i="0" u="none" strike="noStrike" dirty="0">
                        <a:solidFill>
                          <a:srgbClr val="000000"/>
                        </a:solidFill>
                        <a:effectLst/>
                        <a:latin typeface="Calibri"/>
                      </a:endParaRP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1" i="0" u="none" strike="noStrike" dirty="0" smtClean="0">
                          <a:solidFill>
                            <a:srgbClr val="000000"/>
                          </a:solidFill>
                          <a:effectLst/>
                          <a:latin typeface="Calibri"/>
                        </a:rPr>
                        <a:t> Patogenetický </a:t>
                      </a:r>
                      <a:r>
                        <a:rPr lang="cs-CZ" sz="2200" b="1" i="0" u="none" strike="noStrike" dirty="0">
                          <a:solidFill>
                            <a:srgbClr val="000000"/>
                          </a:solidFill>
                          <a:effectLst/>
                          <a:latin typeface="Calibri"/>
                        </a:rPr>
                        <a:t>model</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1" i="0" u="none" strike="noStrike" dirty="0" smtClean="0">
                          <a:solidFill>
                            <a:srgbClr val="000000"/>
                          </a:solidFill>
                          <a:effectLst/>
                          <a:latin typeface="Calibri"/>
                        </a:rPr>
                        <a:t> </a:t>
                      </a:r>
                      <a:r>
                        <a:rPr lang="cs-CZ" sz="2200" b="1" i="0" u="none" strike="noStrike" dirty="0" err="1" smtClean="0">
                          <a:solidFill>
                            <a:srgbClr val="000000"/>
                          </a:solidFill>
                          <a:effectLst/>
                          <a:latin typeface="Calibri"/>
                        </a:rPr>
                        <a:t>Salutogenetický</a:t>
                      </a:r>
                      <a:r>
                        <a:rPr lang="cs-CZ" sz="2200" b="1" i="0" u="none" strike="noStrike" dirty="0" smtClean="0">
                          <a:solidFill>
                            <a:srgbClr val="000000"/>
                          </a:solidFill>
                          <a:effectLst/>
                          <a:latin typeface="Calibri"/>
                        </a:rPr>
                        <a:t> </a:t>
                      </a:r>
                      <a:r>
                        <a:rPr lang="cs-CZ" sz="2200" b="1" i="0" u="none" strike="noStrike" dirty="0">
                          <a:solidFill>
                            <a:srgbClr val="000000"/>
                          </a:solidFill>
                          <a:effectLst/>
                          <a:latin typeface="Calibri"/>
                        </a:rPr>
                        <a:t>model</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r>
              <a:tr h="596638">
                <a:tc>
                  <a:txBody>
                    <a:bodyPr/>
                    <a:lstStyle/>
                    <a:p>
                      <a:pPr algn="l" fontAlgn="ctr"/>
                      <a:r>
                        <a:rPr lang="cs-CZ" sz="2200" b="1" i="0" u="none" strike="noStrike" dirty="0" smtClean="0">
                          <a:solidFill>
                            <a:srgbClr val="000000"/>
                          </a:solidFill>
                          <a:effectLst/>
                          <a:latin typeface="Calibri"/>
                        </a:rPr>
                        <a:t> Pojetí </a:t>
                      </a:r>
                      <a:r>
                        <a:rPr lang="cs-CZ" sz="2200" b="1" i="0" u="none" strike="noStrike" dirty="0">
                          <a:solidFill>
                            <a:srgbClr val="000000"/>
                          </a:solidFill>
                          <a:effectLst/>
                          <a:latin typeface="Calibri"/>
                        </a:rPr>
                        <a:t>zdraví/nemoc</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Dichotomické</a:t>
                      </a:r>
                      <a:endParaRPr lang="cs-CZ" sz="2200" b="0" i="0" u="none" strike="noStrike" dirty="0">
                        <a:solidFill>
                          <a:srgbClr val="000000"/>
                        </a:solidFill>
                        <a:effectLst/>
                        <a:latin typeface="Calibri"/>
                      </a:endParaRP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Kontinuum</a:t>
                      </a:r>
                      <a:endParaRPr lang="cs-CZ" sz="2200" b="0" i="0" u="none" strike="noStrike" dirty="0">
                        <a:solidFill>
                          <a:srgbClr val="000000"/>
                        </a:solidFill>
                        <a:effectLst/>
                        <a:latin typeface="Calibri"/>
                      </a:endParaRP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r>
              <a:tr h="596638">
                <a:tc>
                  <a:txBody>
                    <a:bodyPr/>
                    <a:lstStyle/>
                    <a:p>
                      <a:pPr algn="l" fontAlgn="ctr"/>
                      <a:r>
                        <a:rPr lang="cs-CZ" sz="2200" b="1" i="0" u="none" strike="noStrike" dirty="0" smtClean="0">
                          <a:solidFill>
                            <a:srgbClr val="000000"/>
                          </a:solidFill>
                          <a:effectLst/>
                          <a:latin typeface="Calibri"/>
                        </a:rPr>
                        <a:t> Sledovaný </a:t>
                      </a:r>
                      <a:r>
                        <a:rPr lang="cs-CZ" sz="2200" b="1" i="0" u="none" strike="noStrike" dirty="0">
                          <a:solidFill>
                            <a:srgbClr val="000000"/>
                          </a:solidFill>
                          <a:effectLst/>
                          <a:latin typeface="Calibri"/>
                        </a:rPr>
                        <a:t>faktor</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Symptom – </a:t>
                      </a:r>
                      <a:r>
                        <a:rPr lang="cs-CZ" sz="2200" b="0" i="0" u="none" strike="noStrike" dirty="0">
                          <a:solidFill>
                            <a:srgbClr val="000000"/>
                          </a:solidFill>
                          <a:effectLst/>
                          <a:latin typeface="Calibri"/>
                        </a:rPr>
                        <a:t>nemoc</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Celkový </a:t>
                      </a:r>
                      <a:r>
                        <a:rPr lang="cs-CZ" sz="2200" b="0" i="0" u="none" strike="noStrike" dirty="0">
                          <a:solidFill>
                            <a:srgbClr val="000000"/>
                          </a:solidFill>
                          <a:effectLst/>
                          <a:latin typeface="Calibri"/>
                        </a:rPr>
                        <a:t>obraz nemoci</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r>
              <a:tr h="596638">
                <a:tc>
                  <a:txBody>
                    <a:bodyPr/>
                    <a:lstStyle/>
                    <a:p>
                      <a:pPr algn="l" fontAlgn="ctr"/>
                      <a:r>
                        <a:rPr lang="cs-CZ" sz="2200" b="1" i="0" u="none" strike="noStrike" dirty="0" smtClean="0">
                          <a:solidFill>
                            <a:srgbClr val="000000"/>
                          </a:solidFill>
                          <a:effectLst/>
                          <a:latin typeface="Calibri"/>
                        </a:rPr>
                        <a:t> Základní </a:t>
                      </a:r>
                      <a:r>
                        <a:rPr lang="cs-CZ" sz="2200" b="1" i="0" u="none" strike="noStrike" dirty="0">
                          <a:solidFill>
                            <a:srgbClr val="000000"/>
                          </a:solidFill>
                          <a:effectLst/>
                          <a:latin typeface="Calibri"/>
                        </a:rPr>
                        <a:t>otázka</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Proč </a:t>
                      </a:r>
                      <a:r>
                        <a:rPr lang="cs-CZ" sz="2200" b="0" i="0" u="none" strike="noStrike" dirty="0">
                          <a:solidFill>
                            <a:srgbClr val="000000"/>
                          </a:solidFill>
                          <a:effectLst/>
                          <a:latin typeface="Calibri"/>
                        </a:rPr>
                        <a:t>k nemoci došlo?</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Proč </a:t>
                      </a:r>
                      <a:r>
                        <a:rPr lang="cs-CZ" sz="2200" b="0" i="0" u="none" strike="noStrike" dirty="0">
                          <a:solidFill>
                            <a:srgbClr val="000000"/>
                          </a:solidFill>
                          <a:effectLst/>
                          <a:latin typeface="Calibri"/>
                        </a:rPr>
                        <a:t>k nemoci nedošlo?</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r>
              <a:tr h="596638">
                <a:tc>
                  <a:txBody>
                    <a:bodyPr/>
                    <a:lstStyle/>
                    <a:p>
                      <a:pPr algn="l" fontAlgn="ctr"/>
                      <a:r>
                        <a:rPr lang="cs-CZ" sz="2200" b="1" i="0" u="none" strike="noStrike" dirty="0" smtClean="0">
                          <a:solidFill>
                            <a:srgbClr val="000000"/>
                          </a:solidFill>
                          <a:effectLst/>
                          <a:latin typeface="Calibri"/>
                        </a:rPr>
                        <a:t> Příčina</a:t>
                      </a:r>
                      <a:endParaRPr lang="cs-CZ" sz="2200" b="1" i="0" u="none" strike="noStrike" dirty="0">
                        <a:solidFill>
                          <a:srgbClr val="000000"/>
                        </a:solidFill>
                        <a:effectLst/>
                        <a:latin typeface="Calibri"/>
                      </a:endParaRP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Patogenní </a:t>
                      </a:r>
                      <a:r>
                        <a:rPr lang="cs-CZ" sz="2200" b="0" i="0" u="none" strike="noStrike" dirty="0">
                          <a:solidFill>
                            <a:srgbClr val="000000"/>
                          </a:solidFill>
                          <a:effectLst/>
                          <a:latin typeface="Calibri"/>
                        </a:rPr>
                        <a:t>činitelé</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Protektivní </a:t>
                      </a:r>
                      <a:r>
                        <a:rPr lang="cs-CZ" sz="2200" b="0" i="0" u="none" strike="noStrike" dirty="0">
                          <a:solidFill>
                            <a:srgbClr val="000000"/>
                          </a:solidFill>
                          <a:effectLst/>
                          <a:latin typeface="Calibri"/>
                        </a:rPr>
                        <a:t>činitelé</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r>
              <a:tr h="596638">
                <a:tc>
                  <a:txBody>
                    <a:bodyPr/>
                    <a:lstStyle/>
                    <a:p>
                      <a:pPr algn="l" fontAlgn="ctr"/>
                      <a:r>
                        <a:rPr lang="cs-CZ" sz="2200" b="1" i="0" u="none" strike="noStrike" dirty="0" smtClean="0">
                          <a:solidFill>
                            <a:srgbClr val="000000"/>
                          </a:solidFill>
                          <a:effectLst/>
                          <a:latin typeface="Calibri"/>
                        </a:rPr>
                        <a:t> Terapie</a:t>
                      </a:r>
                      <a:endParaRPr lang="cs-CZ" sz="2200" b="1" i="0" u="none" strike="noStrike" dirty="0">
                        <a:solidFill>
                          <a:srgbClr val="000000"/>
                        </a:solidFill>
                        <a:effectLst/>
                        <a:latin typeface="Calibri"/>
                      </a:endParaRP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Léčba </a:t>
                      </a:r>
                      <a:r>
                        <a:rPr lang="cs-CZ" sz="2200" b="0" i="0" u="none" strike="noStrike" dirty="0">
                          <a:solidFill>
                            <a:srgbClr val="000000"/>
                          </a:solidFill>
                          <a:effectLst/>
                          <a:latin typeface="Calibri"/>
                        </a:rPr>
                        <a:t>postižené části těla</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Léčba </a:t>
                      </a:r>
                      <a:r>
                        <a:rPr lang="cs-CZ" sz="2200" b="0" i="0" u="none" strike="noStrike" dirty="0">
                          <a:solidFill>
                            <a:srgbClr val="000000"/>
                          </a:solidFill>
                          <a:effectLst/>
                          <a:latin typeface="Calibri"/>
                        </a:rPr>
                        <a:t>systému člověk</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r>
              <a:tr h="596638">
                <a:tc>
                  <a:txBody>
                    <a:bodyPr/>
                    <a:lstStyle/>
                    <a:p>
                      <a:pPr algn="l" fontAlgn="ctr"/>
                      <a:r>
                        <a:rPr lang="cs-CZ" sz="2200" b="1" i="0" u="none" strike="noStrike" dirty="0" smtClean="0">
                          <a:solidFill>
                            <a:srgbClr val="000000"/>
                          </a:solidFill>
                          <a:effectLst/>
                          <a:latin typeface="Calibri"/>
                        </a:rPr>
                        <a:t> Stres</a:t>
                      </a:r>
                      <a:endParaRPr lang="cs-CZ" sz="2200" b="1" i="0" u="none" strike="noStrike" dirty="0">
                        <a:solidFill>
                          <a:srgbClr val="000000"/>
                        </a:solidFill>
                        <a:effectLst/>
                        <a:latin typeface="Calibri"/>
                      </a:endParaRP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Odstranění </a:t>
                      </a:r>
                      <a:r>
                        <a:rPr lang="cs-CZ" sz="2200" b="0" i="0" u="none" strike="noStrike" dirty="0">
                          <a:solidFill>
                            <a:srgbClr val="000000"/>
                          </a:solidFill>
                          <a:effectLst/>
                          <a:latin typeface="Calibri"/>
                        </a:rPr>
                        <a:t>stresorů</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c>
                  <a:txBody>
                    <a:bodyPr/>
                    <a:lstStyle/>
                    <a:p>
                      <a:pPr algn="l" fontAlgn="ctr"/>
                      <a:r>
                        <a:rPr lang="cs-CZ" sz="2200" b="0" i="0" u="none" strike="noStrike" dirty="0" smtClean="0">
                          <a:solidFill>
                            <a:srgbClr val="000000"/>
                          </a:solidFill>
                          <a:effectLst/>
                          <a:latin typeface="Calibri"/>
                        </a:rPr>
                        <a:t> Zvládání </a:t>
                      </a:r>
                      <a:r>
                        <a:rPr lang="cs-CZ" sz="2200" b="0" i="0" u="none" strike="noStrike" dirty="0">
                          <a:solidFill>
                            <a:srgbClr val="000000"/>
                          </a:solidFill>
                          <a:effectLst/>
                          <a:latin typeface="Calibri"/>
                        </a:rPr>
                        <a:t>stresu</a:t>
                      </a:r>
                    </a:p>
                  </a:txBody>
                  <a:tcPr marL="9445" marR="9445" marT="9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CC7"/>
                    </a:solidFill>
                  </a:tcPr>
                </a:tc>
              </a:tr>
            </a:tbl>
          </a:graphicData>
        </a:graphic>
      </p:graphicFrame>
    </p:spTree>
    <p:extLst>
      <p:ext uri="{BB962C8B-B14F-4D97-AF65-F5344CB8AC3E}">
        <p14:creationId xmlns:p14="http://schemas.microsoft.com/office/powerpoint/2010/main" val="1776369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75656" y="0"/>
            <a:ext cx="6803679" cy="1371600"/>
          </a:xfrm>
        </p:spPr>
        <p:txBody>
          <a:bodyPr>
            <a:normAutofit/>
          </a:bodyPr>
          <a:lstStyle/>
          <a:p>
            <a:pPr algn="ctr"/>
            <a:r>
              <a:rPr lang="cs-CZ" sz="4000" b="1" dirty="0" smtClean="0">
                <a:solidFill>
                  <a:schemeClr val="tx1"/>
                </a:solidFill>
                <a:effectLst>
                  <a:outerShdw blurRad="38100" dist="38100" dir="2700000" algn="tl">
                    <a:srgbClr val="000000">
                      <a:alpha val="43137"/>
                    </a:srgbClr>
                  </a:outerShdw>
                </a:effectLst>
              </a:rPr>
              <a:t>Psychosomatika</a:t>
            </a:r>
            <a:endParaRPr lang="cs-CZ" sz="4000" b="1" dirty="0">
              <a:solidFill>
                <a:schemeClr val="tx1"/>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763688" y="1196752"/>
            <a:ext cx="7380312" cy="5256584"/>
          </a:xfrm>
        </p:spPr>
        <p:txBody>
          <a:bodyPr>
            <a:normAutofit/>
          </a:bodyPr>
          <a:lstStyle/>
          <a:p>
            <a:r>
              <a:rPr lang="cs-CZ" sz="2800" dirty="0">
                <a:solidFill>
                  <a:schemeClr val="tx1"/>
                </a:solidFill>
              </a:rPr>
              <a:t>psyché“ – duše a „</a:t>
            </a:r>
            <a:r>
              <a:rPr lang="cs-CZ" sz="2800" dirty="0" err="1">
                <a:solidFill>
                  <a:schemeClr val="tx1"/>
                </a:solidFill>
              </a:rPr>
              <a:t>soma</a:t>
            </a:r>
            <a:r>
              <a:rPr lang="cs-CZ" sz="2800" dirty="0">
                <a:solidFill>
                  <a:schemeClr val="tx1"/>
                </a:solidFill>
              </a:rPr>
              <a:t>“ – tělo</a:t>
            </a:r>
          </a:p>
          <a:p>
            <a:r>
              <a:rPr lang="cs-CZ" sz="2800" dirty="0" smtClean="0">
                <a:solidFill>
                  <a:schemeClr val="tx1"/>
                </a:solidFill>
              </a:rPr>
              <a:t>somatická </a:t>
            </a:r>
            <a:r>
              <a:rPr lang="cs-CZ" sz="2800" dirty="0">
                <a:solidFill>
                  <a:schemeClr val="tx1"/>
                </a:solidFill>
              </a:rPr>
              <a:t>nerovnováha vytváří psychickou nerovnováhu a </a:t>
            </a:r>
            <a:r>
              <a:rPr lang="cs-CZ" sz="2800" dirty="0" smtClean="0">
                <a:solidFill>
                  <a:schemeClr val="tx1"/>
                </a:solidFill>
              </a:rPr>
              <a:t>naopak</a:t>
            </a:r>
          </a:p>
          <a:p>
            <a:r>
              <a:rPr lang="cs-CZ" sz="2800" dirty="0" smtClean="0">
                <a:solidFill>
                  <a:schemeClr val="tx1"/>
                </a:solidFill>
              </a:rPr>
              <a:t> dnes již byl psychosomatický pohled integrován v řadě medicínských oblastí</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297" y="4090652"/>
            <a:ext cx="3672408" cy="275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725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9199" y="76200"/>
            <a:ext cx="7673281" cy="1371600"/>
          </a:xfrm>
        </p:spPr>
        <p:txBody>
          <a:bodyPr>
            <a:noAutofit/>
          </a:bodyPr>
          <a:lstStyle/>
          <a:p>
            <a:pPr algn="ctr"/>
            <a:r>
              <a:rPr lang="cs-CZ" dirty="0" smtClean="0">
                <a:solidFill>
                  <a:schemeClr val="tx1"/>
                </a:solidFill>
                <a:effectLst>
                  <a:outerShdw blurRad="38100" dist="38100" dir="2700000" algn="tl">
                    <a:srgbClr val="000000">
                      <a:alpha val="43137"/>
                    </a:srgbClr>
                  </a:outerShdw>
                </a:effectLst>
              </a:rPr>
              <a:t>Nejčastější psychosomatická onemocnění</a:t>
            </a:r>
            <a:endParaRPr lang="cs-CZ" dirty="0">
              <a:solidFill>
                <a:schemeClr val="tx1"/>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835696" y="1639537"/>
            <a:ext cx="7128792" cy="5184576"/>
          </a:xfrm>
        </p:spPr>
        <p:txBody>
          <a:bodyPr numCol="2">
            <a:noAutofit/>
          </a:bodyPr>
          <a:lstStyle/>
          <a:p>
            <a:pPr marL="0" indent="0" algn="ctr">
              <a:buNone/>
            </a:pPr>
            <a:r>
              <a:rPr lang="cs-CZ" sz="2400" b="1" dirty="0" smtClean="0">
                <a:solidFill>
                  <a:schemeClr val="tx1"/>
                </a:solidFill>
              </a:rPr>
              <a:t>Potíže projevující se v těle úzce související s psychickými procesy.</a:t>
            </a:r>
            <a:r>
              <a:rPr lang="cs-CZ" sz="2400" dirty="0" smtClean="0">
                <a:solidFill>
                  <a:schemeClr val="tx1"/>
                </a:solidFill>
              </a:rPr>
              <a:t> </a:t>
            </a:r>
          </a:p>
          <a:p>
            <a:r>
              <a:rPr lang="cs-CZ" sz="2400" dirty="0" smtClean="0">
                <a:solidFill>
                  <a:schemeClr val="tx1"/>
                </a:solidFill>
              </a:rPr>
              <a:t>bolesti zad</a:t>
            </a:r>
          </a:p>
          <a:p>
            <a:r>
              <a:rPr lang="cs-CZ" sz="2400" dirty="0" smtClean="0">
                <a:solidFill>
                  <a:schemeClr val="tx1"/>
                </a:solidFill>
              </a:rPr>
              <a:t>bolesti hlavy</a:t>
            </a:r>
          </a:p>
          <a:p>
            <a:r>
              <a:rPr lang="cs-CZ" sz="2400" dirty="0" smtClean="0">
                <a:solidFill>
                  <a:schemeClr val="tx1"/>
                </a:solidFill>
              </a:rPr>
              <a:t>častá únava</a:t>
            </a:r>
          </a:p>
          <a:p>
            <a:r>
              <a:rPr lang="cs-CZ" sz="2400" dirty="0" smtClean="0">
                <a:solidFill>
                  <a:schemeClr val="tx1"/>
                </a:solidFill>
              </a:rPr>
              <a:t>snížená </a:t>
            </a:r>
            <a:r>
              <a:rPr lang="cs-CZ" sz="2400" dirty="0">
                <a:solidFill>
                  <a:schemeClr val="tx1"/>
                </a:solidFill>
              </a:rPr>
              <a:t>a často selhávající </a:t>
            </a:r>
            <a:r>
              <a:rPr lang="cs-CZ" sz="2400" dirty="0" smtClean="0">
                <a:solidFill>
                  <a:schemeClr val="tx1"/>
                </a:solidFill>
              </a:rPr>
              <a:t>imunita</a:t>
            </a:r>
          </a:p>
          <a:p>
            <a:r>
              <a:rPr lang="cs-CZ" sz="2400" dirty="0" smtClean="0">
                <a:solidFill>
                  <a:schemeClr val="tx1"/>
                </a:solidFill>
              </a:rPr>
              <a:t>poruchy spánku</a:t>
            </a:r>
          </a:p>
          <a:p>
            <a:endParaRPr lang="cs-CZ" sz="2400" dirty="0" smtClean="0">
              <a:solidFill>
                <a:schemeClr val="tx1"/>
              </a:solidFill>
            </a:endParaRPr>
          </a:p>
          <a:p>
            <a:endParaRPr lang="cs-CZ" sz="2400" dirty="0">
              <a:solidFill>
                <a:schemeClr val="tx1"/>
              </a:solidFill>
            </a:endParaRPr>
          </a:p>
          <a:p>
            <a:r>
              <a:rPr lang="cs-CZ" sz="2400" dirty="0" smtClean="0">
                <a:solidFill>
                  <a:schemeClr val="tx1"/>
                </a:solidFill>
              </a:rPr>
              <a:t>trávící bolesti a obtíže</a:t>
            </a:r>
          </a:p>
          <a:p>
            <a:r>
              <a:rPr lang="cs-CZ" sz="2400" dirty="0" smtClean="0">
                <a:solidFill>
                  <a:schemeClr val="tx1"/>
                </a:solidFill>
              </a:rPr>
              <a:t>alergie </a:t>
            </a:r>
            <a:r>
              <a:rPr lang="cs-CZ" sz="2400" dirty="0">
                <a:solidFill>
                  <a:schemeClr val="tx1"/>
                </a:solidFill>
              </a:rPr>
              <a:t>a astma, dechové </a:t>
            </a:r>
            <a:r>
              <a:rPr lang="cs-CZ" sz="2400" dirty="0" smtClean="0">
                <a:solidFill>
                  <a:schemeClr val="tx1"/>
                </a:solidFill>
              </a:rPr>
              <a:t>obtíže</a:t>
            </a:r>
          </a:p>
          <a:p>
            <a:r>
              <a:rPr lang="cs-CZ" sz="2400" dirty="0" smtClean="0">
                <a:solidFill>
                  <a:schemeClr val="tx1"/>
                </a:solidFill>
              </a:rPr>
              <a:t>kardiovaskulární </a:t>
            </a:r>
            <a:r>
              <a:rPr lang="cs-CZ" sz="2400" dirty="0">
                <a:solidFill>
                  <a:schemeClr val="tx1"/>
                </a:solidFill>
              </a:rPr>
              <a:t>onemocnění (např. hypertenze a další</a:t>
            </a:r>
            <a:r>
              <a:rPr lang="cs-CZ" sz="2400" dirty="0" smtClean="0">
                <a:solidFill>
                  <a:schemeClr val="tx1"/>
                </a:solidFill>
              </a:rPr>
              <a:t>)</a:t>
            </a:r>
          </a:p>
          <a:p>
            <a:r>
              <a:rPr lang="cs-CZ" sz="2400" dirty="0" smtClean="0">
                <a:solidFill>
                  <a:schemeClr val="tx1"/>
                </a:solidFill>
              </a:rPr>
              <a:t>sexuální dysfunkce</a:t>
            </a:r>
            <a:endParaRPr lang="cs-CZ" sz="2400" dirty="0">
              <a:solidFill>
                <a:schemeClr val="tx1"/>
              </a:solidFill>
            </a:endParaRPr>
          </a:p>
        </p:txBody>
      </p:sp>
    </p:spTree>
    <p:extLst>
      <p:ext uri="{BB962C8B-B14F-4D97-AF65-F5344CB8AC3E}">
        <p14:creationId xmlns:p14="http://schemas.microsoft.com/office/powerpoint/2010/main" val="3275023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9712" y="260648"/>
            <a:ext cx="6803679" cy="1371600"/>
          </a:xfrm>
        </p:spPr>
        <p:txBody>
          <a:bodyPr>
            <a:normAutofit fontScale="90000"/>
          </a:bodyPr>
          <a:lstStyle/>
          <a:p>
            <a:r>
              <a:rPr lang="cs-CZ" sz="3600" b="1" dirty="0" err="1" smtClean="0">
                <a:solidFill>
                  <a:schemeClr val="tx1"/>
                </a:solidFill>
                <a:effectLst>
                  <a:outerShdw blurRad="38100" dist="38100" dir="2700000" algn="tl">
                    <a:srgbClr val="000000">
                      <a:alpha val="43137"/>
                    </a:srgbClr>
                  </a:outerShdw>
                </a:effectLst>
              </a:rPr>
              <a:t>Danzer</a:t>
            </a:r>
            <a:r>
              <a:rPr lang="cs-CZ" sz="3600" b="1" dirty="0" smtClean="0">
                <a:solidFill>
                  <a:schemeClr val="tx1"/>
                </a:solidFill>
                <a:effectLst>
                  <a:outerShdw blurRad="38100" dist="38100" dir="2700000" algn="tl">
                    <a:srgbClr val="000000">
                      <a:alpha val="43137"/>
                    </a:srgbClr>
                  </a:outerShdw>
                </a:effectLst>
              </a:rPr>
              <a:t> a Gerhard (2010). Portál.</a:t>
            </a:r>
            <a:r>
              <a:rPr lang="cs-CZ" dirty="0">
                <a:effectLst>
                  <a:outerShdw blurRad="38100" dist="38100" dir="2700000" algn="tl">
                    <a:srgbClr val="000000">
                      <a:alpha val="43137"/>
                    </a:srgbClr>
                  </a:outerShdw>
                </a:effectLst>
              </a:rPr>
              <a:t/>
            </a:r>
            <a:br>
              <a:rPr lang="cs-CZ" dirty="0">
                <a:effectLst>
                  <a:outerShdw blurRad="38100" dist="38100" dir="2700000" algn="tl">
                    <a:srgbClr val="000000">
                      <a:alpha val="43137"/>
                    </a:srgbClr>
                  </a:outerShdw>
                </a:effectLst>
              </a:rPr>
            </a:b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endParaRPr lang="cs-CZ"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494275"/>
            <a:ext cx="3366457" cy="504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527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1680" y="0"/>
            <a:ext cx="6803679" cy="1371600"/>
          </a:xfrm>
        </p:spPr>
        <p:txBody>
          <a:bodyPr>
            <a:normAutofit/>
          </a:bodyPr>
          <a:lstStyle/>
          <a:p>
            <a:pPr algn="ctr"/>
            <a:r>
              <a:rPr lang="cs-CZ" sz="3200" b="1" dirty="0" err="1" smtClean="0">
                <a:solidFill>
                  <a:schemeClr val="tx1"/>
                </a:solidFill>
                <a:effectLst>
                  <a:outerShdw blurRad="38100" dist="38100" dir="2700000" algn="tl">
                    <a:srgbClr val="000000">
                      <a:alpha val="43137"/>
                    </a:srgbClr>
                  </a:outerShdw>
                </a:effectLst>
              </a:rPr>
              <a:t>Poněšický</a:t>
            </a:r>
            <a:r>
              <a:rPr lang="cs-CZ" sz="3200" b="1" dirty="0" smtClean="0">
                <a:solidFill>
                  <a:schemeClr val="tx1"/>
                </a:solidFill>
                <a:effectLst>
                  <a:outerShdw blurRad="38100" dist="38100" dir="2700000" algn="tl">
                    <a:srgbClr val="000000">
                      <a:alpha val="43137"/>
                    </a:srgbClr>
                  </a:outerShdw>
                </a:effectLst>
              </a:rPr>
              <a:t> (2002). Triton.</a:t>
            </a:r>
            <a:endParaRPr lang="cs-CZ" sz="3200" b="1" dirty="0">
              <a:solidFill>
                <a:schemeClr val="tx1"/>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endParaRPr lang="cs-CZ"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504860"/>
            <a:ext cx="3312368" cy="5074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673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1680" y="47482"/>
            <a:ext cx="7025209" cy="1371600"/>
          </a:xfrm>
        </p:spPr>
        <p:txBody>
          <a:bodyPr>
            <a:normAutofit fontScale="90000"/>
          </a:bodyPr>
          <a:lstStyle/>
          <a:p>
            <a:r>
              <a:rPr lang="cs-CZ" dirty="0">
                <a:hlinkClick r:id="rId3" tooltip="Když duše mluví řečí těla - Hans Morschitzky, Sigrid Sator / Portál - detail titulu"/>
              </a:rPr>
              <a:t/>
            </a:r>
            <a:br>
              <a:rPr lang="cs-CZ" dirty="0">
                <a:hlinkClick r:id="rId3" tooltip="Když duše mluví řečí těla - Hans Morschitzky, Sigrid Sator / Portál - detail titulu"/>
              </a:rPr>
            </a:br>
            <a:r>
              <a:rPr lang="cs-CZ" sz="3600" b="1" dirty="0" err="1" smtClean="0">
                <a:solidFill>
                  <a:schemeClr val="tx1"/>
                </a:solidFill>
                <a:effectLst>
                  <a:outerShdw blurRad="38100" dist="38100" dir="2700000" algn="tl">
                    <a:srgbClr val="000000">
                      <a:alpha val="43137"/>
                    </a:srgbClr>
                  </a:outerShdw>
                </a:effectLst>
              </a:rPr>
              <a:t>Morschitzky</a:t>
            </a:r>
            <a:r>
              <a:rPr lang="cs-CZ" sz="3600" b="1" dirty="0" smtClean="0">
                <a:solidFill>
                  <a:schemeClr val="tx1"/>
                </a:solidFill>
                <a:effectLst>
                  <a:outerShdw blurRad="38100" dist="38100" dir="2700000" algn="tl">
                    <a:srgbClr val="000000">
                      <a:alpha val="43137"/>
                    </a:srgbClr>
                  </a:outerShdw>
                </a:effectLst>
              </a:rPr>
              <a:t> a </a:t>
            </a:r>
            <a:r>
              <a:rPr lang="cs-CZ" sz="3600" b="1" dirty="0" err="1" smtClean="0">
                <a:solidFill>
                  <a:schemeClr val="tx1"/>
                </a:solidFill>
                <a:effectLst>
                  <a:outerShdw blurRad="38100" dist="38100" dir="2700000" algn="tl">
                    <a:srgbClr val="000000">
                      <a:alpha val="43137"/>
                    </a:srgbClr>
                  </a:outerShdw>
                </a:effectLst>
              </a:rPr>
              <a:t>Sator</a:t>
            </a:r>
            <a:r>
              <a:rPr lang="cs-CZ" sz="3600" b="1" dirty="0" smtClean="0">
                <a:solidFill>
                  <a:schemeClr val="tx1"/>
                </a:solidFill>
                <a:effectLst>
                  <a:outerShdw blurRad="38100" dist="38100" dir="2700000" algn="tl">
                    <a:srgbClr val="000000">
                      <a:alpha val="43137"/>
                    </a:srgbClr>
                  </a:outerShdw>
                </a:effectLst>
              </a:rPr>
              <a:t> (2010</a:t>
            </a:r>
            <a:r>
              <a:rPr lang="cs-CZ" sz="3600" b="1" dirty="0" smtClean="0">
                <a:solidFill>
                  <a:schemeClr val="tx1"/>
                </a:solidFill>
              </a:rPr>
              <a:t>). Portál.</a:t>
            </a:r>
            <a:r>
              <a:rPr lang="cs-CZ" dirty="0"/>
              <a:t/>
            </a:r>
            <a:br>
              <a:rPr lang="cs-CZ" dirty="0"/>
            </a:br>
            <a:endParaRPr lang="cs-CZ" dirty="0"/>
          </a:p>
        </p:txBody>
      </p:sp>
      <p:sp>
        <p:nvSpPr>
          <p:cNvPr id="3" name="Zástupný symbol pro obsah 2"/>
          <p:cNvSpPr>
            <a:spLocks noGrp="1"/>
          </p:cNvSpPr>
          <p:nvPr>
            <p:ph idx="1"/>
          </p:nvPr>
        </p:nvSpPr>
        <p:spPr/>
        <p:txBody>
          <a:bodyPr/>
          <a:lstStyle/>
          <a:p>
            <a:endParaRPr lang="cs-CZ" dirty="0"/>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9313"/>
          <a:stretch/>
        </p:blipFill>
        <p:spPr bwMode="auto">
          <a:xfrm>
            <a:off x="3240111" y="1500969"/>
            <a:ext cx="3600400" cy="505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202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691680" y="0"/>
            <a:ext cx="6803679" cy="1371600"/>
          </a:xfrm>
        </p:spPr>
        <p:txBody>
          <a:bodyPr/>
          <a:lstStyle/>
          <a:p>
            <a:pPr algn="ctr" eaLnBrk="1" hangingPunct="1"/>
            <a:r>
              <a:rPr lang="cs-CZ" b="1" dirty="0" smtClean="0">
                <a:solidFill>
                  <a:schemeClr val="tx1"/>
                </a:solidFill>
                <a:effectLst>
                  <a:outerShdw blurRad="38100" dist="38100" dir="2700000" algn="tl">
                    <a:srgbClr val="000000">
                      <a:alpha val="43137"/>
                    </a:srgbClr>
                  </a:outerShdw>
                </a:effectLst>
              </a:rPr>
              <a:t>Teorie vzniku nemoci</a:t>
            </a:r>
          </a:p>
        </p:txBody>
      </p:sp>
      <p:sp>
        <p:nvSpPr>
          <p:cNvPr id="10243" name="Zástupný symbol pro obsah 2"/>
          <p:cNvSpPr>
            <a:spLocks noGrp="1"/>
          </p:cNvSpPr>
          <p:nvPr>
            <p:ph idx="1"/>
          </p:nvPr>
        </p:nvSpPr>
        <p:spPr>
          <a:xfrm>
            <a:off x="1583160" y="1412776"/>
            <a:ext cx="7560840" cy="5328592"/>
          </a:xfrm>
        </p:spPr>
        <p:txBody>
          <a:bodyPr>
            <a:noAutofit/>
          </a:bodyPr>
          <a:lstStyle/>
          <a:p>
            <a:pPr eaLnBrk="1" hangingPunct="1"/>
            <a:r>
              <a:rPr lang="cs-CZ" sz="3200" dirty="0" smtClean="0">
                <a:solidFill>
                  <a:schemeClr val="tx1"/>
                </a:solidFill>
              </a:rPr>
              <a:t>představy o vzniku nemoci ovlivněny vědeckým a kulturním myšlením doby (př. posedlost ďáblem, trest za hřích…)</a:t>
            </a:r>
            <a:endParaRPr lang="cs-CZ" sz="100" dirty="0" smtClean="0">
              <a:solidFill>
                <a:schemeClr val="tx1"/>
              </a:solidFill>
            </a:endParaRPr>
          </a:p>
          <a:p>
            <a:pPr eaLnBrk="1" hangingPunct="1"/>
            <a:r>
              <a:rPr lang="cs-CZ" sz="3200" dirty="0" smtClean="0">
                <a:solidFill>
                  <a:schemeClr val="tx1"/>
                </a:solidFill>
              </a:rPr>
              <a:t>19.stol – vědecké objevy (př. L. Pasteur)</a:t>
            </a:r>
            <a:endParaRPr lang="cs-CZ" sz="100" dirty="0" smtClean="0">
              <a:solidFill>
                <a:schemeClr val="tx1"/>
              </a:solidFill>
            </a:endParaRPr>
          </a:p>
          <a:p>
            <a:pPr eaLnBrk="1" hangingPunct="1"/>
            <a:r>
              <a:rPr lang="cs-CZ" sz="3200" b="1" dirty="0" smtClean="0">
                <a:solidFill>
                  <a:schemeClr val="tx1"/>
                </a:solidFill>
              </a:rPr>
              <a:t>biomedicínský model </a:t>
            </a:r>
            <a:r>
              <a:rPr lang="cs-CZ" sz="3200" dirty="0" smtClean="0">
                <a:solidFill>
                  <a:schemeClr val="tx1"/>
                </a:solidFill>
              </a:rPr>
              <a:t>- nemoc </a:t>
            </a:r>
            <a:r>
              <a:rPr lang="cs-CZ" sz="3200" dirty="0">
                <a:solidFill>
                  <a:schemeClr val="tx1"/>
                </a:solidFill>
              </a:rPr>
              <a:t>=</a:t>
            </a:r>
            <a:r>
              <a:rPr lang="cs-CZ" sz="3200" dirty="0" smtClean="0">
                <a:solidFill>
                  <a:schemeClr val="tx1"/>
                </a:solidFill>
              </a:rPr>
              <a:t> výsledek špatné funkce orgánu, buněk, napadení patogenem  </a:t>
            </a:r>
            <a:endParaRPr lang="cs-CZ" sz="100" dirty="0" smtClean="0">
              <a:solidFill>
                <a:schemeClr val="tx1"/>
              </a:solidFill>
            </a:endParaRPr>
          </a:p>
          <a:p>
            <a:pPr eaLnBrk="1" hangingPunct="1"/>
            <a:r>
              <a:rPr lang="cs-CZ" sz="3200" dirty="0" smtClean="0">
                <a:solidFill>
                  <a:schemeClr val="tx1"/>
                </a:solidFill>
              </a:rPr>
              <a:t>„člověk jako stroj, který lze opravit“ </a:t>
            </a:r>
            <a:r>
              <a:rPr lang="cs-CZ" sz="3200" i="1" dirty="0" smtClean="0">
                <a:solidFill>
                  <a:schemeClr val="tx1"/>
                </a:solidFill>
              </a:rPr>
              <a:t>Descartes</a:t>
            </a:r>
          </a:p>
          <a:p>
            <a:pPr marL="0" indent="0" eaLnBrk="1" hangingPunct="1">
              <a:buNone/>
            </a:pPr>
            <a:endParaRPr lang="cs-CZ" sz="3200" dirty="0" smtClean="0"/>
          </a:p>
        </p:txBody>
      </p:sp>
    </p:spTree>
    <p:extLst>
      <p:ext uri="{BB962C8B-B14F-4D97-AF65-F5344CB8AC3E}">
        <p14:creationId xmlns:p14="http://schemas.microsoft.com/office/powerpoint/2010/main" val="204313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p:cNvPicPr>
            <a:picLocks noGrp="1" noChangeAspect="1" noChangeArrowheads="1"/>
          </p:cNvPicPr>
          <p:nvPr>
            <p:ph idx="1"/>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79512" y="1700808"/>
            <a:ext cx="8839243" cy="4032448"/>
          </a:xfrm>
          <a:prstGeom prst="rect">
            <a:avLst/>
          </a:prstGeom>
          <a:solidFill>
            <a:schemeClr val="accent2">
              <a:lumMod val="60000"/>
              <a:lumOff val="40000"/>
              <a:alpha val="58000"/>
            </a:schemeClr>
          </a:solidFill>
          <a:ln>
            <a:noFill/>
          </a:ln>
          <a:effectLst/>
        </p:spPr>
      </p:pic>
    </p:spTree>
    <p:extLst>
      <p:ext uri="{BB962C8B-B14F-4D97-AF65-F5344CB8AC3E}">
        <p14:creationId xmlns:p14="http://schemas.microsoft.com/office/powerpoint/2010/main" val="3169166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tx1"/>
                </a:solidFill>
                <a:effectLst>
                  <a:outerShdw blurRad="38100" dist="38100" dir="2700000" algn="tl">
                    <a:srgbClr val="000000">
                      <a:alpha val="43137"/>
                    </a:srgbClr>
                  </a:outerShdw>
                </a:effectLst>
              </a:rPr>
              <a:t>Základní termíny</a:t>
            </a:r>
            <a:endParaRPr lang="cs-CZ" b="1" dirty="0">
              <a:solidFill>
                <a:schemeClr val="tx1"/>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979712" y="2052798"/>
            <a:ext cx="6911280" cy="4772744"/>
          </a:xfrm>
        </p:spPr>
        <p:txBody>
          <a:bodyPr>
            <a:normAutofit/>
          </a:bodyPr>
          <a:lstStyle/>
          <a:p>
            <a:r>
              <a:rPr lang="cs-CZ" sz="3600" dirty="0" smtClean="0">
                <a:solidFill>
                  <a:schemeClr val="tx1"/>
                </a:solidFill>
              </a:rPr>
              <a:t> Bio-psycho-</a:t>
            </a:r>
            <a:r>
              <a:rPr lang="cs-CZ" sz="3600" dirty="0" err="1" smtClean="0">
                <a:solidFill>
                  <a:schemeClr val="tx1"/>
                </a:solidFill>
              </a:rPr>
              <a:t>socio</a:t>
            </a:r>
            <a:r>
              <a:rPr lang="cs-CZ" sz="3600" dirty="0" smtClean="0">
                <a:solidFill>
                  <a:schemeClr val="tx1"/>
                </a:solidFill>
              </a:rPr>
              <a:t>-spirituální model</a:t>
            </a:r>
          </a:p>
          <a:p>
            <a:endParaRPr lang="cs-CZ" sz="200" dirty="0" smtClean="0">
              <a:solidFill>
                <a:schemeClr val="tx1"/>
              </a:solidFill>
            </a:endParaRPr>
          </a:p>
          <a:p>
            <a:r>
              <a:rPr lang="cs-CZ" sz="3600" dirty="0" smtClean="0">
                <a:solidFill>
                  <a:schemeClr val="tx1"/>
                </a:solidFill>
              </a:rPr>
              <a:t> Holismus</a:t>
            </a:r>
          </a:p>
          <a:p>
            <a:endParaRPr lang="cs-CZ" sz="200" dirty="0" smtClean="0">
              <a:solidFill>
                <a:schemeClr val="tx1"/>
              </a:solidFill>
            </a:endParaRPr>
          </a:p>
          <a:p>
            <a:r>
              <a:rPr lang="cs-CZ" sz="3600" dirty="0" smtClean="0">
                <a:solidFill>
                  <a:schemeClr val="tx1"/>
                </a:solidFill>
              </a:rPr>
              <a:t> </a:t>
            </a:r>
            <a:r>
              <a:rPr lang="cs-CZ" sz="3600" dirty="0" err="1" smtClean="0">
                <a:solidFill>
                  <a:schemeClr val="tx1"/>
                </a:solidFill>
              </a:rPr>
              <a:t>Salutogeneze</a:t>
            </a:r>
            <a:endParaRPr lang="cs-CZ" sz="3600" dirty="0" smtClean="0">
              <a:solidFill>
                <a:schemeClr val="tx1"/>
              </a:solidFill>
            </a:endParaRPr>
          </a:p>
          <a:p>
            <a:endParaRPr lang="cs-CZ" sz="200" dirty="0" smtClean="0">
              <a:solidFill>
                <a:schemeClr val="tx1"/>
              </a:solidFill>
            </a:endParaRPr>
          </a:p>
          <a:p>
            <a:r>
              <a:rPr lang="cs-CZ" sz="3600" dirty="0" smtClean="0">
                <a:solidFill>
                  <a:schemeClr val="tx1"/>
                </a:solidFill>
              </a:rPr>
              <a:t> Psychosomatika</a:t>
            </a:r>
            <a:endParaRPr lang="cs-CZ" sz="3600" dirty="0">
              <a:solidFill>
                <a:schemeClr val="tx1"/>
              </a:solidFill>
            </a:endParaRPr>
          </a:p>
        </p:txBody>
      </p:sp>
    </p:spTree>
    <p:extLst>
      <p:ext uri="{BB962C8B-B14F-4D97-AF65-F5344CB8AC3E}">
        <p14:creationId xmlns:p14="http://schemas.microsoft.com/office/powerpoint/2010/main" val="46884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3688" y="188640"/>
            <a:ext cx="6803679" cy="1371600"/>
          </a:xfrm>
        </p:spPr>
        <p:txBody>
          <a:bodyPr>
            <a:normAutofit fontScale="90000"/>
          </a:bodyPr>
          <a:lstStyle/>
          <a:p>
            <a:pPr algn="ctr"/>
            <a:r>
              <a:rPr lang="cs-CZ" dirty="0" smtClean="0">
                <a:solidFill>
                  <a:schemeClr val="tx1"/>
                </a:solidFill>
                <a:effectLst>
                  <a:outerShdw blurRad="38100" dist="38100" dir="2700000" algn="tl">
                    <a:srgbClr val="000000">
                      <a:alpha val="43137"/>
                    </a:srgbClr>
                  </a:outerShdw>
                </a:effectLst>
              </a:rPr>
              <a:t>Bio-psycho-</a:t>
            </a:r>
            <a:r>
              <a:rPr lang="cs-CZ" dirty="0" err="1" smtClean="0">
                <a:solidFill>
                  <a:schemeClr val="tx1"/>
                </a:solidFill>
                <a:effectLst>
                  <a:outerShdw blurRad="38100" dist="38100" dir="2700000" algn="tl">
                    <a:srgbClr val="000000">
                      <a:alpha val="43137"/>
                    </a:srgbClr>
                  </a:outerShdw>
                </a:effectLst>
              </a:rPr>
              <a:t>socio</a:t>
            </a:r>
            <a:r>
              <a:rPr lang="cs-CZ" dirty="0" smtClean="0">
                <a:solidFill>
                  <a:schemeClr val="tx1"/>
                </a:solidFill>
                <a:effectLst>
                  <a:outerShdw blurRad="38100" dist="38100" dir="2700000" algn="tl">
                    <a:srgbClr val="000000">
                      <a:alpha val="43137"/>
                    </a:srgbClr>
                  </a:outerShdw>
                </a:effectLst>
              </a:rPr>
              <a:t>-spirituální model člověka</a:t>
            </a:r>
            <a:endParaRPr lang="cs-CZ" dirty="0">
              <a:solidFill>
                <a:schemeClr val="tx1"/>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835696" y="1916832"/>
            <a:ext cx="7200800" cy="4680520"/>
          </a:xfrm>
        </p:spPr>
        <p:txBody>
          <a:bodyPr>
            <a:noAutofit/>
          </a:bodyPr>
          <a:lstStyle/>
          <a:p>
            <a:r>
              <a:rPr lang="cs-CZ" sz="3200" dirty="0">
                <a:solidFill>
                  <a:schemeClr val="tx1"/>
                </a:solidFill>
              </a:rPr>
              <a:t>americký lékař a psychoanalytik George </a:t>
            </a:r>
            <a:r>
              <a:rPr lang="cs-CZ" sz="3200" dirty="0" err="1">
                <a:solidFill>
                  <a:schemeClr val="tx1"/>
                </a:solidFill>
              </a:rPr>
              <a:t>Engel</a:t>
            </a:r>
            <a:r>
              <a:rPr lang="cs-CZ" sz="3200" dirty="0">
                <a:solidFill>
                  <a:schemeClr val="tx1"/>
                </a:solidFill>
              </a:rPr>
              <a:t> v roce </a:t>
            </a:r>
            <a:r>
              <a:rPr lang="cs-CZ" sz="3200" dirty="0" smtClean="0">
                <a:solidFill>
                  <a:schemeClr val="tx1"/>
                </a:solidFill>
              </a:rPr>
              <a:t>1977</a:t>
            </a:r>
          </a:p>
          <a:p>
            <a:r>
              <a:rPr lang="cs-CZ" sz="3200" dirty="0">
                <a:solidFill>
                  <a:schemeClr val="tx1"/>
                </a:solidFill>
              </a:rPr>
              <a:t>Poukazoval na skutečnost, že </a:t>
            </a:r>
            <a:r>
              <a:rPr lang="cs-CZ" sz="3200" dirty="0" smtClean="0">
                <a:solidFill>
                  <a:schemeClr val="tx1"/>
                </a:solidFill>
              </a:rPr>
              <a:t>biomedicínský </a:t>
            </a:r>
            <a:r>
              <a:rPr lang="cs-CZ" sz="3200" dirty="0">
                <a:solidFill>
                  <a:schemeClr val="tx1"/>
                </a:solidFill>
              </a:rPr>
              <a:t>model zanedbává celek, protože vylučuje vše, kromě biologických faktorů. Zabývá se tělem a chorobou na úkor pacienta jako </a:t>
            </a:r>
            <a:r>
              <a:rPr lang="cs-CZ" sz="3200" dirty="0" smtClean="0">
                <a:solidFill>
                  <a:schemeClr val="tx1"/>
                </a:solidFill>
              </a:rPr>
              <a:t>člověka.</a:t>
            </a:r>
            <a:endParaRPr lang="cs-CZ" sz="3200" dirty="0">
              <a:solidFill>
                <a:schemeClr val="tx1"/>
              </a:solidFill>
            </a:endParaRPr>
          </a:p>
          <a:p>
            <a:r>
              <a:rPr lang="cs-CZ" sz="3200" b="1" dirty="0" smtClean="0">
                <a:solidFill>
                  <a:schemeClr val="tx1"/>
                </a:solidFill>
              </a:rPr>
              <a:t>k </a:t>
            </a:r>
            <a:r>
              <a:rPr lang="cs-CZ" sz="3200" b="1" dirty="0">
                <a:solidFill>
                  <a:schemeClr val="tx1"/>
                </a:solidFill>
              </a:rPr>
              <a:t>nemoci není nutná organická </a:t>
            </a:r>
            <a:r>
              <a:rPr lang="cs-CZ" sz="3200" b="1" dirty="0" smtClean="0">
                <a:solidFill>
                  <a:schemeClr val="tx1"/>
                </a:solidFill>
              </a:rPr>
              <a:t>příčina</a:t>
            </a:r>
            <a:endParaRPr lang="cs-CZ" sz="3200" dirty="0">
              <a:solidFill>
                <a:schemeClr val="tx1"/>
              </a:solidFill>
            </a:endParaRPr>
          </a:p>
        </p:txBody>
      </p:sp>
    </p:spTree>
    <p:extLst>
      <p:ext uri="{BB962C8B-B14F-4D97-AF65-F5344CB8AC3E}">
        <p14:creationId xmlns:p14="http://schemas.microsoft.com/office/powerpoint/2010/main" val="1506182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63687" y="548680"/>
            <a:ext cx="7383045" cy="6597352"/>
          </a:xfrm>
        </p:spPr>
        <p:txBody>
          <a:bodyPr>
            <a:normAutofit/>
          </a:bodyPr>
          <a:lstStyle/>
          <a:p>
            <a:pPr marL="0" indent="0">
              <a:buNone/>
            </a:pPr>
            <a:r>
              <a:rPr lang="cs-CZ" sz="2800" b="1" dirty="0" smtClean="0">
                <a:solidFill>
                  <a:schemeClr val="tx1"/>
                </a:solidFill>
              </a:rPr>
              <a:t>BIOLOGICKÁ DIMENZE</a:t>
            </a:r>
          </a:p>
          <a:p>
            <a:pPr marL="0" indent="0">
              <a:buNone/>
            </a:pPr>
            <a:r>
              <a:rPr lang="cs-CZ" sz="2800" dirty="0" smtClean="0">
                <a:solidFill>
                  <a:schemeClr val="tx1"/>
                </a:solidFill>
              </a:rPr>
              <a:t>Popisuje </a:t>
            </a:r>
            <a:r>
              <a:rPr lang="cs-CZ" sz="2800" dirty="0">
                <a:solidFill>
                  <a:schemeClr val="tx1"/>
                </a:solidFill>
              </a:rPr>
              <a:t>především fyzickou stánku člověka, zabývá se jeho fyzickými možnostmi a omezeními, v současné době je především předmětem </a:t>
            </a:r>
            <a:r>
              <a:rPr lang="cs-CZ" sz="2800" b="1" dirty="0">
                <a:solidFill>
                  <a:schemeClr val="tx1"/>
                </a:solidFill>
              </a:rPr>
              <a:t>medicíny a přírodních věd</a:t>
            </a:r>
            <a:r>
              <a:rPr lang="cs-CZ" sz="2800" b="1" dirty="0" smtClean="0">
                <a:solidFill>
                  <a:schemeClr val="tx1"/>
                </a:solidFill>
              </a:rPr>
              <a:t>.</a:t>
            </a:r>
          </a:p>
          <a:p>
            <a:pPr marL="0" indent="0">
              <a:buNone/>
            </a:pPr>
            <a:endParaRPr lang="cs-CZ" sz="900" b="1" dirty="0" smtClean="0">
              <a:solidFill>
                <a:schemeClr val="tx1"/>
              </a:solidFill>
            </a:endParaRPr>
          </a:p>
          <a:p>
            <a:pPr marL="0" indent="0">
              <a:buNone/>
            </a:pPr>
            <a:r>
              <a:rPr lang="cs-CZ" sz="2800" b="1" dirty="0" smtClean="0">
                <a:solidFill>
                  <a:schemeClr val="tx1"/>
                </a:solidFill>
              </a:rPr>
              <a:t>PSYCHOLOGICKÁ DIMENZE</a:t>
            </a:r>
          </a:p>
          <a:p>
            <a:pPr marL="0" indent="0">
              <a:buNone/>
            </a:pPr>
            <a:r>
              <a:rPr lang="cs-CZ" sz="2800" dirty="0" smtClean="0">
                <a:solidFill>
                  <a:schemeClr val="tx1"/>
                </a:solidFill>
              </a:rPr>
              <a:t>Všímá </a:t>
            </a:r>
            <a:r>
              <a:rPr lang="cs-CZ" sz="2800" dirty="0">
                <a:solidFill>
                  <a:schemeClr val="tx1"/>
                </a:solidFill>
              </a:rPr>
              <a:t>si duševní stránky člověka, jeho prožívání věcí, emocí, motivací, zájmů, (sebe)hodnocení, poznávání. Možností a omezení z toho plynoucích. Je předmětem především </a:t>
            </a:r>
            <a:r>
              <a:rPr lang="cs-CZ" sz="2800" b="1" dirty="0">
                <a:solidFill>
                  <a:schemeClr val="tx1"/>
                </a:solidFill>
              </a:rPr>
              <a:t>psychologie, psychoterapie</a:t>
            </a:r>
            <a:r>
              <a:rPr lang="cs-CZ" sz="2800" b="1" dirty="0" smtClean="0">
                <a:solidFill>
                  <a:schemeClr val="tx1"/>
                </a:solidFill>
              </a:rPr>
              <a:t>.</a:t>
            </a:r>
            <a:endParaRPr lang="cs-CZ" sz="2800" b="1" dirty="0">
              <a:solidFill>
                <a:schemeClr val="tx1"/>
              </a:solidFill>
            </a:endParaRPr>
          </a:p>
          <a:p>
            <a:endParaRPr lang="cs-CZ" dirty="0"/>
          </a:p>
        </p:txBody>
      </p:sp>
    </p:spTree>
    <p:extLst>
      <p:ext uri="{BB962C8B-B14F-4D97-AF65-F5344CB8AC3E}">
        <p14:creationId xmlns:p14="http://schemas.microsoft.com/office/powerpoint/2010/main" val="92921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63688" y="692696"/>
            <a:ext cx="6983288" cy="5865515"/>
          </a:xfrm>
        </p:spPr>
        <p:txBody>
          <a:bodyPr>
            <a:normAutofit lnSpcReduction="10000"/>
          </a:bodyPr>
          <a:lstStyle/>
          <a:p>
            <a:pPr marL="0" indent="0">
              <a:buNone/>
            </a:pPr>
            <a:r>
              <a:rPr lang="cs-CZ" sz="2800" b="1" dirty="0" smtClean="0">
                <a:solidFill>
                  <a:schemeClr val="tx1"/>
                </a:solidFill>
              </a:rPr>
              <a:t>SOCIÁLNÍ DIMENZE</a:t>
            </a:r>
          </a:p>
          <a:p>
            <a:pPr marL="0" indent="0">
              <a:buNone/>
            </a:pPr>
            <a:r>
              <a:rPr lang="cs-CZ" sz="2800" dirty="0" smtClean="0">
                <a:solidFill>
                  <a:schemeClr val="tx1"/>
                </a:solidFill>
              </a:rPr>
              <a:t>Všímá </a:t>
            </a:r>
            <a:r>
              <a:rPr lang="cs-CZ" sz="2800" dirty="0">
                <a:solidFill>
                  <a:schemeClr val="tx1"/>
                </a:solidFill>
              </a:rPr>
              <a:t>si především vztahů mezi jedinci, mezi skupinami jedinců, procesů ve skupinách, </a:t>
            </a:r>
            <a:r>
              <a:rPr lang="cs-CZ" sz="2800" dirty="0" err="1">
                <a:solidFill>
                  <a:schemeClr val="tx1"/>
                </a:solidFill>
              </a:rPr>
              <a:t>institucionalizovanosti</a:t>
            </a:r>
            <a:r>
              <a:rPr lang="cs-CZ" sz="2800" dirty="0">
                <a:solidFill>
                  <a:schemeClr val="tx1"/>
                </a:solidFill>
              </a:rPr>
              <a:t> těchto vztahů. V současné době se uvedenými otázkami zabývá především </a:t>
            </a:r>
            <a:r>
              <a:rPr lang="cs-CZ" sz="2800" b="1" dirty="0">
                <a:solidFill>
                  <a:schemeClr val="tx1"/>
                </a:solidFill>
              </a:rPr>
              <a:t>sociologie a politologie</a:t>
            </a:r>
            <a:r>
              <a:rPr lang="cs-CZ" sz="2800" b="1" dirty="0" smtClean="0">
                <a:solidFill>
                  <a:schemeClr val="tx1"/>
                </a:solidFill>
              </a:rPr>
              <a:t>.</a:t>
            </a:r>
          </a:p>
          <a:p>
            <a:pPr marL="0" indent="0">
              <a:buNone/>
            </a:pPr>
            <a:endParaRPr lang="cs-CZ" sz="2000" b="1" dirty="0">
              <a:solidFill>
                <a:schemeClr val="tx1"/>
              </a:solidFill>
            </a:endParaRPr>
          </a:p>
          <a:p>
            <a:pPr marL="0" indent="0">
              <a:buNone/>
            </a:pPr>
            <a:r>
              <a:rPr lang="cs-CZ" sz="2800" b="1" dirty="0" smtClean="0">
                <a:solidFill>
                  <a:schemeClr val="tx1"/>
                </a:solidFill>
              </a:rPr>
              <a:t>SPIRITUÁLNÍ DIMENZE</a:t>
            </a:r>
          </a:p>
          <a:p>
            <a:pPr marL="0" indent="0">
              <a:buNone/>
            </a:pPr>
            <a:r>
              <a:rPr lang="cs-CZ" sz="2800" dirty="0" smtClean="0">
                <a:solidFill>
                  <a:schemeClr val="tx1"/>
                </a:solidFill>
              </a:rPr>
              <a:t>Zabývá </a:t>
            </a:r>
            <a:r>
              <a:rPr lang="cs-CZ" sz="2800" dirty="0">
                <a:solidFill>
                  <a:schemeClr val="tx1"/>
                </a:solidFill>
              </a:rPr>
              <a:t>se myšlením člověka v otázkách jeho smyslu, v otázkách které člověka přesahují (otázkách jeho původu, smyslu, vztahů). Je věcí přemýšlení </a:t>
            </a:r>
            <a:r>
              <a:rPr lang="cs-CZ" sz="2800" b="1" dirty="0">
                <a:solidFill>
                  <a:schemeClr val="tx1"/>
                </a:solidFill>
              </a:rPr>
              <a:t>filozofie, teologie. </a:t>
            </a:r>
          </a:p>
          <a:p>
            <a:endParaRPr lang="cs-CZ" dirty="0"/>
          </a:p>
        </p:txBody>
      </p:sp>
    </p:spTree>
    <p:extLst>
      <p:ext uri="{BB962C8B-B14F-4D97-AF65-F5344CB8AC3E}">
        <p14:creationId xmlns:p14="http://schemas.microsoft.com/office/powerpoint/2010/main" val="398134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a:r>
              <a:rPr lang="cs-CZ" b="1" dirty="0">
                <a:solidFill>
                  <a:schemeClr val="tx1"/>
                </a:solidFill>
                <a:effectLst>
                  <a:outerShdw blurRad="38100" dist="38100" dir="2700000" algn="tl">
                    <a:srgbClr val="000000">
                      <a:alpha val="43137"/>
                    </a:srgbClr>
                  </a:outerShdw>
                </a:effectLst>
              </a:rPr>
              <a:t>Holismus</a:t>
            </a:r>
            <a:endParaRPr lang="cs-CZ" b="1" i="1" dirty="0" smtClean="0">
              <a:solidFill>
                <a:schemeClr val="tx1"/>
              </a:solidFill>
              <a:effectLst>
                <a:outerShdw blurRad="38100" dist="38100" dir="2700000" algn="tl">
                  <a:srgbClr val="000000">
                    <a:alpha val="43137"/>
                  </a:srgbClr>
                </a:outerShdw>
              </a:effectLst>
            </a:endParaRPr>
          </a:p>
        </p:txBody>
      </p:sp>
      <p:sp>
        <p:nvSpPr>
          <p:cNvPr id="5123" name="Rectangle 3"/>
          <p:cNvSpPr>
            <a:spLocks noGrp="1" noChangeArrowheads="1"/>
          </p:cNvSpPr>
          <p:nvPr>
            <p:ph idx="1"/>
          </p:nvPr>
        </p:nvSpPr>
        <p:spPr>
          <a:xfrm>
            <a:off x="1853651" y="1484784"/>
            <a:ext cx="7272808" cy="5256584"/>
          </a:xfrm>
        </p:spPr>
        <p:txBody>
          <a:bodyPr>
            <a:normAutofit/>
          </a:bodyPr>
          <a:lstStyle/>
          <a:p>
            <a:pPr marL="0" indent="0" eaLnBrk="1" hangingPunct="1">
              <a:lnSpc>
                <a:spcPct val="90000"/>
              </a:lnSpc>
              <a:buNone/>
            </a:pPr>
            <a:r>
              <a:rPr lang="cs-CZ" sz="3200" dirty="0" smtClean="0">
                <a:solidFill>
                  <a:schemeClr val="tx1"/>
                </a:solidFill>
              </a:rPr>
              <a:t>= (z řeckého </a:t>
            </a:r>
            <a:r>
              <a:rPr lang="cs-CZ" sz="3200" i="1" dirty="0" err="1" smtClean="0">
                <a:solidFill>
                  <a:schemeClr val="tx1"/>
                </a:solidFill>
              </a:rPr>
              <a:t>holon</a:t>
            </a:r>
            <a:r>
              <a:rPr lang="cs-CZ" sz="3200" dirty="0" smtClean="0">
                <a:solidFill>
                  <a:schemeClr val="tx1"/>
                </a:solidFill>
              </a:rPr>
              <a:t>, celek) filosofický názor nebo směr, který zdůrazňuje, že všechny vlastnosti nějakého systému nelze určit nebo vysvětlit pouze zkoumáním jeho částí.</a:t>
            </a:r>
          </a:p>
          <a:p>
            <a:pPr eaLnBrk="1" hangingPunct="1">
              <a:lnSpc>
                <a:spcPct val="90000"/>
              </a:lnSpc>
            </a:pPr>
            <a:r>
              <a:rPr lang="cs-CZ" sz="3200" dirty="0" smtClean="0">
                <a:solidFill>
                  <a:schemeClr val="tx1"/>
                </a:solidFill>
              </a:rPr>
              <a:t>celek podstatně ovlivňuje i fungování nebo podobu svých částí</a:t>
            </a:r>
          </a:p>
          <a:p>
            <a:pPr eaLnBrk="1" hangingPunct="1">
              <a:lnSpc>
                <a:spcPct val="90000"/>
              </a:lnSpc>
            </a:pPr>
            <a:r>
              <a:rPr lang="cs-CZ" sz="3200" dirty="0" smtClean="0">
                <a:solidFill>
                  <a:schemeClr val="tx1"/>
                </a:solidFill>
              </a:rPr>
              <a:t>holismus jako směr vznikl ve 20.stol.</a:t>
            </a:r>
          </a:p>
          <a:p>
            <a:pPr eaLnBrk="1" hangingPunct="1">
              <a:lnSpc>
                <a:spcPct val="90000"/>
              </a:lnSpc>
            </a:pPr>
            <a:r>
              <a:rPr lang="cs-CZ" sz="3200" dirty="0">
                <a:solidFill>
                  <a:schemeClr val="tx1"/>
                </a:solidFill>
              </a:rPr>
              <a:t>v</a:t>
            </a:r>
            <a:r>
              <a:rPr lang="cs-CZ" sz="3200" dirty="0" smtClean="0">
                <a:solidFill>
                  <a:schemeClr val="tx1"/>
                </a:solidFill>
              </a:rPr>
              <a:t>e zdravotních oborech se zabývá celým člověkem a jeho potřebami</a:t>
            </a:r>
          </a:p>
        </p:txBody>
      </p:sp>
    </p:spTree>
    <p:extLst>
      <p:ext uri="{BB962C8B-B14F-4D97-AF65-F5344CB8AC3E}">
        <p14:creationId xmlns:p14="http://schemas.microsoft.com/office/powerpoint/2010/main" val="185076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35696" y="1196752"/>
            <a:ext cx="7056784" cy="4752528"/>
          </a:xfrm>
        </p:spPr>
        <p:txBody>
          <a:bodyPr>
            <a:normAutofit/>
          </a:bodyPr>
          <a:lstStyle/>
          <a:p>
            <a:pPr marL="0" indent="0">
              <a:buNone/>
            </a:pPr>
            <a:r>
              <a:rPr lang="cs-CZ" sz="2800" dirty="0">
                <a:solidFill>
                  <a:schemeClr val="tx1"/>
                </a:solidFill>
              </a:rPr>
              <a:t>„Neměli bychom se pokoušet o léčení žádné části, aniž bychom se pokusili vyléčit celek. Neměli bychom se snažit o léčení těla opomíjejíce duši. Pokud mají tělo a mysl být zdravými, musíš začít léčením duše….protože velkou chybou dneška v léčení lidského těla je, že lékaři jako prvou oddělují od těla duši</a:t>
            </a:r>
            <a:r>
              <a:rPr lang="cs-CZ" sz="2800" dirty="0" smtClean="0">
                <a:solidFill>
                  <a:schemeClr val="tx1"/>
                </a:solidFill>
              </a:rPr>
              <a:t>.“</a:t>
            </a:r>
          </a:p>
          <a:p>
            <a:pPr marL="0" indent="0">
              <a:buNone/>
            </a:pPr>
            <a:endParaRPr lang="cs-CZ" sz="2800" dirty="0">
              <a:solidFill>
                <a:schemeClr val="tx1"/>
              </a:solidFill>
            </a:endParaRPr>
          </a:p>
          <a:p>
            <a:pPr marL="0" indent="0">
              <a:buNone/>
            </a:pPr>
            <a:r>
              <a:rPr lang="cs-CZ" sz="2800" b="1" i="1" dirty="0">
                <a:solidFill>
                  <a:schemeClr val="tx1"/>
                </a:solidFill>
              </a:rPr>
              <a:t>Platón: Republika, 382 př. n. 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11" y="4149080"/>
            <a:ext cx="1812032" cy="245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41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Symphony">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amond"/>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ymphony">
      <a:fillStyleLst>
        <a:solidFill>
          <a:schemeClr val="phClr"/>
        </a:solidFill>
        <a:gradFill rotWithShape="1">
          <a:gsLst>
            <a:gs pos="0">
              <a:schemeClr val="phClr">
                <a:tint val="100000"/>
                <a:shade val="90000"/>
                <a:satMod val="175000"/>
              </a:schemeClr>
            </a:gs>
            <a:gs pos="100000">
              <a:schemeClr val="phClr">
                <a:tint val="75000"/>
                <a:satMod val="250000"/>
              </a:schemeClr>
            </a:gs>
          </a:gsLst>
          <a:lin ang="5400000" scaled="1"/>
        </a:gradFill>
        <a:gradFill rotWithShape="1">
          <a:gsLst>
            <a:gs pos="0">
              <a:schemeClr val="phClr">
                <a:shade val="50000"/>
                <a:satMod val="115000"/>
              </a:schemeClr>
            </a:gs>
            <a:gs pos="100000">
              <a:schemeClr val="phClr">
                <a:tint val="80000"/>
                <a:shade val="100000"/>
                <a:alpha val="85000"/>
                <a:satMod val="250000"/>
              </a:schemeClr>
            </a:gs>
          </a:gsLst>
          <a:lin ang="5400000" scaled="0"/>
        </a:gradFill>
      </a:fillStyleLst>
      <a:lnStyleLst>
        <a:ln w="6350" cap="flat" cmpd="sng" algn="ctr">
          <a:solidFill>
            <a:schemeClr val="phClr">
              <a:shade val="95000"/>
              <a:satMod val="115000"/>
            </a:schemeClr>
          </a:solidFill>
          <a:prstDash val="solid"/>
        </a:ln>
        <a:ln w="12700" cap="flat" cmpd="sng" algn="ctr">
          <a:solidFill>
            <a:schemeClr val="phClr">
              <a:shade val="90000"/>
              <a:satMod val="125000"/>
            </a:schemeClr>
          </a:solidFill>
          <a:prstDash val="solid"/>
        </a:ln>
        <a:ln w="25400" cap="flat" cmpd="sng" algn="ctr">
          <a:solidFill>
            <a:schemeClr val="phClr">
              <a:shade val="90000"/>
              <a:satMod val="135000"/>
            </a:schemeClr>
          </a:solidFill>
          <a:prstDash val="solid"/>
        </a:ln>
      </a:lnStyleLst>
      <a:effectStyleLst>
        <a:effectStyle>
          <a:effectLst/>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25400" h="0" prst="convex"/>
          </a:sp3d>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63500" h="25400" prst="convex"/>
          </a:sp3d>
        </a:effectStyle>
      </a:effectStyleLst>
      <a:bgFillStyleLst>
        <a:solidFill>
          <a:schemeClr val="phClr">
            <a:shade val="95000"/>
            <a:satMod val="115000"/>
          </a:schemeClr>
        </a:solidFill>
        <a:blipFill rotWithShape="1">
          <a:blip xmlns:r="http://schemas.openxmlformats.org/officeDocument/2006/relationships" r:embed="rId1">
            <a:duotone>
              <a:schemeClr val="phClr">
                <a:shade val="80000"/>
                <a:satMod val="250000"/>
              </a:schemeClr>
              <a:schemeClr val="phClr">
                <a:tint val="80000"/>
                <a:satMod val="200000"/>
              </a:schemeClr>
            </a:duotone>
          </a:blip>
          <a:stretch/>
        </a:blipFill>
        <a:blipFill rotWithShape="1">
          <a:blip xmlns:r="http://schemas.openxmlformats.org/officeDocument/2006/relationships" r:embed="rId2">
            <a:duotone>
              <a:schemeClr val="phClr">
                <a:shade val="50000"/>
                <a:satMod val="250000"/>
              </a:schemeClr>
              <a:schemeClr val="phClr">
                <a:tint val="80000"/>
                <a:satMod val="11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TC010264152[[fn=Motiv Symfonie]]</Template>
  <TotalTime>524</TotalTime>
  <Words>1049</Words>
  <Application>Microsoft Office PowerPoint</Application>
  <PresentationFormat>Předvádění na obrazovce (4:3)</PresentationFormat>
  <Paragraphs>119</Paragraphs>
  <Slides>19</Slides>
  <Notes>6</Notes>
  <HiddenSlides>0</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1</vt:lpstr>
      <vt:lpstr> </vt:lpstr>
      <vt:lpstr>Teorie vzniku nemoci</vt:lpstr>
      <vt:lpstr>Prezentace aplikace PowerPoint</vt:lpstr>
      <vt:lpstr>Základní termíny</vt:lpstr>
      <vt:lpstr>Bio-psycho-socio-spirituální model člověka</vt:lpstr>
      <vt:lpstr>Prezentace aplikace PowerPoint</vt:lpstr>
      <vt:lpstr>Prezentace aplikace PowerPoint</vt:lpstr>
      <vt:lpstr>Holismus</vt:lpstr>
      <vt:lpstr>Prezentace aplikace PowerPoint</vt:lpstr>
      <vt:lpstr>Východní x západní přístupy ke zdraví</vt:lpstr>
      <vt:lpstr>Holisticko - alternativní přístup </vt:lpstr>
      <vt:lpstr>Některé  celostní přístupy</vt:lpstr>
      <vt:lpstr>Salutogeneze   (health enhancement)</vt:lpstr>
      <vt:lpstr>Patogenetický x Salutogenetický model</vt:lpstr>
      <vt:lpstr>Psychosomatika</vt:lpstr>
      <vt:lpstr>Nejčastější psychosomatická onemocnění</vt:lpstr>
      <vt:lpstr>Danzer a Gerhard (2010). Portál. </vt:lpstr>
      <vt:lpstr>Poněšický (2002). Triton.</vt:lpstr>
      <vt:lpstr> Morschitzky a Sator (2010). Portál. </vt:lpstr>
    </vt:vector>
  </TitlesOfParts>
  <Company>upol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verushka</dc:creator>
  <cp:lastModifiedBy>fujitsu</cp:lastModifiedBy>
  <cp:revision>54</cp:revision>
  <cp:lastPrinted>2013-02-24T17:50:44Z</cp:lastPrinted>
  <dcterms:created xsi:type="dcterms:W3CDTF">2012-02-09T13:50:44Z</dcterms:created>
  <dcterms:modified xsi:type="dcterms:W3CDTF">2014-09-25T20:18:15Z</dcterms:modified>
</cp:coreProperties>
</file>