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6"/>
  </p:notesMasterIdLst>
  <p:sldIdLst>
    <p:sldId id="256" r:id="rId2"/>
    <p:sldId id="257" r:id="rId3"/>
    <p:sldId id="265" r:id="rId4"/>
    <p:sldId id="258" r:id="rId5"/>
    <p:sldId id="260" r:id="rId6"/>
    <p:sldId id="264" r:id="rId7"/>
    <p:sldId id="267" r:id="rId8"/>
    <p:sldId id="268" r:id="rId9"/>
    <p:sldId id="269" r:id="rId10"/>
    <p:sldId id="323" r:id="rId11"/>
    <p:sldId id="270" r:id="rId12"/>
    <p:sldId id="262" r:id="rId13"/>
    <p:sldId id="263" r:id="rId14"/>
    <p:sldId id="324" r:id="rId15"/>
    <p:sldId id="272" r:id="rId16"/>
    <p:sldId id="273" r:id="rId17"/>
    <p:sldId id="274" r:id="rId18"/>
    <p:sldId id="314" r:id="rId19"/>
    <p:sldId id="315" r:id="rId20"/>
    <p:sldId id="316" r:id="rId21"/>
    <p:sldId id="325" r:id="rId22"/>
    <p:sldId id="326" r:id="rId23"/>
    <p:sldId id="275" r:id="rId24"/>
    <p:sldId id="335" r:id="rId25"/>
    <p:sldId id="276" r:id="rId26"/>
    <p:sldId id="277" r:id="rId27"/>
    <p:sldId id="278" r:id="rId28"/>
    <p:sldId id="279" r:id="rId29"/>
    <p:sldId id="317" r:id="rId30"/>
    <p:sldId id="318" r:id="rId31"/>
    <p:sldId id="319" r:id="rId32"/>
    <p:sldId id="320" r:id="rId33"/>
    <p:sldId id="321" r:id="rId34"/>
    <p:sldId id="280" r:id="rId35"/>
    <p:sldId id="281" r:id="rId36"/>
    <p:sldId id="327" r:id="rId37"/>
    <p:sldId id="282" r:id="rId38"/>
    <p:sldId id="283" r:id="rId39"/>
    <p:sldId id="328" r:id="rId40"/>
    <p:sldId id="313" r:id="rId41"/>
    <p:sldId id="286" r:id="rId42"/>
    <p:sldId id="287" r:id="rId43"/>
    <p:sldId id="288" r:id="rId44"/>
    <p:sldId id="289" r:id="rId45"/>
    <p:sldId id="329" r:id="rId46"/>
    <p:sldId id="330" r:id="rId47"/>
    <p:sldId id="290" r:id="rId48"/>
    <p:sldId id="291" r:id="rId49"/>
    <p:sldId id="292" r:id="rId50"/>
    <p:sldId id="293" r:id="rId51"/>
    <p:sldId id="322" r:id="rId52"/>
    <p:sldId id="294" r:id="rId53"/>
    <p:sldId id="295" r:id="rId54"/>
    <p:sldId id="296" r:id="rId55"/>
    <p:sldId id="297" r:id="rId56"/>
    <p:sldId id="298" r:id="rId57"/>
    <p:sldId id="299" r:id="rId58"/>
    <p:sldId id="331" r:id="rId59"/>
    <p:sldId id="300" r:id="rId60"/>
    <p:sldId id="301" r:id="rId61"/>
    <p:sldId id="302" r:id="rId62"/>
    <p:sldId id="303" r:id="rId63"/>
    <p:sldId id="304" r:id="rId64"/>
    <p:sldId id="305" r:id="rId65"/>
    <p:sldId id="306" r:id="rId66"/>
    <p:sldId id="332" r:id="rId67"/>
    <p:sldId id="307" r:id="rId68"/>
    <p:sldId id="333" r:id="rId69"/>
    <p:sldId id="308" r:id="rId70"/>
    <p:sldId id="334" r:id="rId71"/>
    <p:sldId id="309" r:id="rId72"/>
    <p:sldId id="310" r:id="rId73"/>
    <p:sldId id="311" r:id="rId74"/>
    <p:sldId id="312" r:id="rId7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9D209F4-0ED8-4CCC-A01E-C995540D23E5}" type="datetimeFigureOut">
              <a:rPr lang="cs-CZ"/>
              <a:pPr>
                <a:defRPr/>
              </a:pPr>
              <a:t>31.12.2010</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7B193EB-E01C-4A83-9C4C-22D038ED921E}" type="slidenum">
              <a:rPr lang="cs-CZ"/>
              <a:pPr>
                <a:defRPr/>
              </a:pPr>
              <a:t>‹#›</a:t>
            </a:fld>
            <a:endParaRPr lang="cs-CZ"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E7B193EB-E01C-4A83-9C4C-22D038ED921E}" type="slidenum">
              <a:rPr lang="cs-CZ" smtClean="0"/>
              <a:pPr>
                <a:defRPr/>
              </a:pPr>
              <a:t>9</a:t>
            </a:fld>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696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smtClean="0"/>
          </a:p>
        </p:txBody>
      </p:sp>
      <p:sp>
        <p:nvSpPr>
          <p:cNvPr id="696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F3A0F8-A5F5-4302-8E00-E0591912B47E}" type="slidenum">
              <a:rPr lang="cs-CZ"/>
              <a:pPr fontAlgn="base">
                <a:spcBef>
                  <a:spcPct val="0"/>
                </a:spcBef>
                <a:spcAft>
                  <a:spcPct val="0"/>
                </a:spcAft>
              </a:pPr>
              <a:t>19</a:t>
            </a:fld>
            <a:endParaRPr lang="cs-CZ"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09A272-FBBD-465B-9095-E607FA3FA3C7}" type="slidenum">
              <a:rPr lang="cs-CZ"/>
              <a:pPr fontAlgn="base">
                <a:spcBef>
                  <a:spcPct val="0"/>
                </a:spcBef>
                <a:spcAft>
                  <a:spcPct val="0"/>
                </a:spcAft>
              </a:pPr>
              <a:t>26</a:t>
            </a:fld>
            <a:endParaRPr lang="cs-CZ" dirty="0"/>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cs-CZ" dirty="0" smtClean="0"/>
              <a:t/>
            </a:r>
            <a:br>
              <a:rPr lang="cs-CZ" dirty="0" smtClean="0"/>
            </a:br>
            <a:endParaRPr lang="cs-CZ" dirty="0" smtClean="0"/>
          </a:p>
          <a:p>
            <a:pPr lvl="1">
              <a:spcBef>
                <a:spcPct val="0"/>
              </a:spcBef>
            </a:pPr>
            <a:r>
              <a:rPr lang="cs-CZ" dirty="0" smtClean="0"/>
              <a:t>anabolické účinky IGF-1 možná  vyšší než u testosteronu</a:t>
            </a:r>
          </a:p>
          <a:p>
            <a:pPr lvl="1">
              <a:spcBef>
                <a:spcPct val="0"/>
              </a:spcBef>
            </a:pPr>
            <a:r>
              <a:rPr lang="cs-CZ" dirty="0" smtClean="0"/>
              <a:t>Při jeho dodávání – podporuje růst úplně všeho (nejen svalstvo, ale i jiné orgány)</a:t>
            </a:r>
          </a:p>
          <a:p>
            <a:pPr lvl="1">
              <a:spcBef>
                <a:spcPct val="0"/>
              </a:spcBef>
            </a:pPr>
            <a:r>
              <a:rPr lang="cs-CZ" dirty="0" smtClean="0"/>
              <a:t>Lepší je stimulovat přirozené vylučování tohoto hormonu – dostatek B ve stravě</a:t>
            </a:r>
          </a:p>
          <a:p>
            <a:pPr>
              <a:spcBef>
                <a:spcPct val="0"/>
              </a:spcBef>
            </a:pPr>
            <a:endParaRPr lang="cs-CZ"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E5D9F6-595A-46A7-9F9F-3F1228E54425}" type="slidenum">
              <a:rPr lang="cs-CZ"/>
              <a:pPr fontAlgn="base">
                <a:spcBef>
                  <a:spcPct val="0"/>
                </a:spcBef>
                <a:spcAft>
                  <a:spcPct val="0"/>
                </a:spcAft>
              </a:pPr>
              <a:t>63</a:t>
            </a:fld>
            <a:endParaRPr lang="cs-CZ" dirty="0"/>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ECABCD-6F55-48ED-A350-6541DFB99881}" type="slidenum">
              <a:rPr lang="cs-CZ"/>
              <a:pPr fontAlgn="base">
                <a:spcBef>
                  <a:spcPct val="0"/>
                </a:spcBef>
                <a:spcAft>
                  <a:spcPct val="0"/>
                </a:spcAft>
              </a:pPr>
              <a:t>67</a:t>
            </a:fld>
            <a:endParaRPr lang="cs-CZ" dirty="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cs-CZ"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E5728B-D327-4006-B136-8CA6597A74B6}" type="slidenum">
              <a:rPr lang="cs-CZ"/>
              <a:pPr fontAlgn="base">
                <a:spcBef>
                  <a:spcPct val="0"/>
                </a:spcBef>
                <a:spcAft>
                  <a:spcPct val="0"/>
                </a:spcAft>
              </a:pPr>
              <a:t>69</a:t>
            </a:fld>
            <a:endParaRPr lang="cs-CZ" dirty="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373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cs-CZ" dirty="0" smtClean="0"/>
              <a:t>Konjugovaný – dvě dvojné vazby oddělené  jednovazebným  uhlíkovým atomem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fld id="{E17AA22A-CA82-4BEC-86F4-7D830CC106F6}" type="datetimeFigureOut">
              <a:rPr lang="cs-CZ"/>
              <a:pPr>
                <a:defRPr/>
              </a:pPr>
              <a:t>31.12.2010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B0531AD0-6389-4D5C-BD09-9500A0540966}" type="slidenum">
              <a:rPr lang="cs-CZ"/>
              <a:pPr>
                <a:defRPr/>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41EEE89B-742E-47C3-8AD8-9D55A0327073}" type="datetimeFigureOut">
              <a:rPr lang="cs-CZ"/>
              <a:pPr>
                <a:defRPr/>
              </a:pPr>
              <a:t>31.12.2010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50ACA2C8-3A8B-4CA3-B3A0-0FE5F042AD49}" type="slidenum">
              <a:rPr lang="cs-CZ"/>
              <a:pPr>
                <a:defRPr/>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611EC618-4D56-49C4-B8A1-4593C47EA116}" type="datetimeFigureOut">
              <a:rPr lang="cs-CZ"/>
              <a:pPr>
                <a:defRPr/>
              </a:pPr>
              <a:t>31.12.2010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DC3348EE-38B5-47F7-A189-C66F81393745}" type="slidenum">
              <a:rPr lang="cs-CZ"/>
              <a:pPr>
                <a:defRPr/>
              </a:pPr>
              <a:t>‹#›</a:t>
            </a:fld>
            <a:endParaRPr lang="cs-CZ"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Klepnutím lze upravit styl předlohy nadpisů.</a:t>
            </a:r>
            <a:endParaRPr lang="cs-CZ"/>
          </a:p>
        </p:txBody>
      </p:sp>
      <p:sp>
        <p:nvSpPr>
          <p:cNvPr id="3" name="Zástupný symbol pro text 2"/>
          <p:cNvSpPr>
            <a:spLocks noGrp="1"/>
          </p:cNvSpPr>
          <p:nvPr>
            <p:ph type="body" sz="half" idx="1"/>
          </p:nvPr>
        </p:nvSpPr>
        <p:spPr>
          <a:xfrm>
            <a:off x="457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30725"/>
          </a:xfr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6248400"/>
            <a:ext cx="2133600" cy="457200"/>
          </a:xfrm>
        </p:spPr>
        <p:txBody>
          <a:bodyPr/>
          <a:lstStyle>
            <a:lvl1pPr>
              <a:defRPr/>
            </a:lvl1pPr>
          </a:lstStyle>
          <a:p>
            <a:pPr>
              <a:defRPr/>
            </a:pPr>
            <a:endParaRPr lang="cs-CZ" dirty="0"/>
          </a:p>
        </p:txBody>
      </p:sp>
      <p:sp>
        <p:nvSpPr>
          <p:cNvPr id="6" name="Zástupný symbol pro zápatí 5"/>
          <p:cNvSpPr>
            <a:spLocks noGrp="1"/>
          </p:cNvSpPr>
          <p:nvPr>
            <p:ph type="ftr" sz="quarter" idx="11"/>
          </p:nvPr>
        </p:nvSpPr>
        <p:spPr>
          <a:xfrm>
            <a:off x="3124200" y="6248400"/>
            <a:ext cx="2895600" cy="457200"/>
          </a:xfrm>
        </p:spPr>
        <p:txBody>
          <a:bodyPr/>
          <a:lstStyle>
            <a:lvl1pPr>
              <a:defRPr/>
            </a:lvl1pPr>
          </a:lstStyle>
          <a:p>
            <a:pPr>
              <a:defRPr/>
            </a:pPr>
            <a:endParaRPr lang="cs-CZ" dirty="0"/>
          </a:p>
        </p:txBody>
      </p:sp>
      <p:sp>
        <p:nvSpPr>
          <p:cNvPr id="7" name="Zástupný symbol pro číslo snímku 6"/>
          <p:cNvSpPr>
            <a:spLocks noGrp="1"/>
          </p:cNvSpPr>
          <p:nvPr>
            <p:ph type="sldNum" sz="quarter" idx="12"/>
          </p:nvPr>
        </p:nvSpPr>
        <p:spPr>
          <a:xfrm>
            <a:off x="6553200" y="6248400"/>
            <a:ext cx="2133600" cy="457200"/>
          </a:xfrm>
        </p:spPr>
        <p:txBody>
          <a:bodyPr/>
          <a:lstStyle>
            <a:lvl1pPr>
              <a:defRPr/>
            </a:lvl1pPr>
          </a:lstStyle>
          <a:p>
            <a:pPr>
              <a:defRPr/>
            </a:pPr>
            <a:fld id="{9BE5DFF1-E2AD-42C6-A0D6-7B5E61475EA3}" type="slidenum">
              <a:rPr lang="cs-CZ"/>
              <a:pPr>
                <a:defRPr/>
              </a:pPr>
              <a:t>‹#›</a:t>
            </a:fld>
            <a:endParaRPr lang="cs-CZ"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7813"/>
            <a:ext cx="82296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457200" y="1600200"/>
            <a:ext cx="8229600" cy="4530725"/>
          </a:xfrm>
        </p:spPr>
        <p:txBody>
          <a:bodyPr rtlCol="0">
            <a:normAutofit/>
          </a:bodyPr>
          <a:lstStyle/>
          <a:p>
            <a:pPr lvl="0"/>
            <a:endParaRPr lang="cs-CZ" noProof="0" dirty="0"/>
          </a:p>
        </p:txBody>
      </p:sp>
      <p:sp>
        <p:nvSpPr>
          <p:cNvPr id="4" name="Zástupný symbol pro datum 3"/>
          <p:cNvSpPr>
            <a:spLocks noGrp="1"/>
          </p:cNvSpPr>
          <p:nvPr>
            <p:ph type="dt" sz="half" idx="10"/>
          </p:nvPr>
        </p:nvSpPr>
        <p:spPr>
          <a:xfrm>
            <a:off x="457200" y="6248400"/>
            <a:ext cx="2133600" cy="457200"/>
          </a:xfrm>
        </p:spPr>
        <p:txBody>
          <a:bodyPr/>
          <a:lstStyle>
            <a:lvl1pPr>
              <a:defRPr/>
            </a:lvl1pPr>
          </a:lstStyle>
          <a:p>
            <a:pPr>
              <a:defRPr/>
            </a:pPr>
            <a:endParaRPr lang="cs-CZ" dirty="0"/>
          </a:p>
        </p:txBody>
      </p:sp>
      <p:sp>
        <p:nvSpPr>
          <p:cNvPr id="5" name="Zástupný symbol pro zápatí 4"/>
          <p:cNvSpPr>
            <a:spLocks noGrp="1"/>
          </p:cNvSpPr>
          <p:nvPr>
            <p:ph type="ftr" sz="quarter" idx="11"/>
          </p:nvPr>
        </p:nvSpPr>
        <p:spPr>
          <a:xfrm>
            <a:off x="3124200" y="6248400"/>
            <a:ext cx="2895600" cy="457200"/>
          </a:xfrm>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a:xfrm>
            <a:off x="6553200" y="6248400"/>
            <a:ext cx="2133600" cy="457200"/>
          </a:xfrm>
        </p:spPr>
        <p:txBody>
          <a:bodyPr/>
          <a:lstStyle>
            <a:lvl1pPr>
              <a:defRPr/>
            </a:lvl1pPr>
          </a:lstStyle>
          <a:p>
            <a:pPr>
              <a:defRPr/>
            </a:pPr>
            <a:fld id="{1977457F-9835-468D-9A97-13B47D1F4F8F}" type="slidenum">
              <a:rPr lang="cs-CZ"/>
              <a:pPr>
                <a:defRPr/>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DBBA28C5-A782-4ABC-ACCB-E74EF35DDA27}" type="datetimeFigureOut">
              <a:rPr lang="cs-CZ"/>
              <a:pPr>
                <a:defRPr/>
              </a:pPr>
              <a:t>31.12.2010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78F9E379-2A6F-496C-BC2B-1BFD0843FEDE}" type="slidenum">
              <a:rPr lang="cs-CZ"/>
              <a:pPr>
                <a:defRPr/>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B7CCA7B5-806C-4940-B95D-92067B480F9F}" type="datetimeFigureOut">
              <a:rPr lang="cs-CZ"/>
              <a:pPr>
                <a:defRPr/>
              </a:pPr>
              <a:t>31.12.2010</a:t>
            </a:fld>
            <a:endParaRPr lang="cs-CZ" dirty="0"/>
          </a:p>
        </p:txBody>
      </p:sp>
      <p:sp>
        <p:nvSpPr>
          <p:cNvPr id="5" name="Zástupný symbol pro zápatí 4"/>
          <p:cNvSpPr>
            <a:spLocks noGrp="1"/>
          </p:cNvSpPr>
          <p:nvPr>
            <p:ph type="ftr" sz="quarter" idx="11"/>
          </p:nvPr>
        </p:nvSpPr>
        <p:spPr/>
        <p:txBody>
          <a:bodyPr/>
          <a:lstStyle>
            <a:lvl1pPr>
              <a:defRPr/>
            </a:lvl1pPr>
          </a:lstStyle>
          <a:p>
            <a:pPr>
              <a:defRPr/>
            </a:pPr>
            <a:endParaRPr lang="cs-CZ" dirty="0"/>
          </a:p>
        </p:txBody>
      </p:sp>
      <p:sp>
        <p:nvSpPr>
          <p:cNvPr id="6" name="Zástupný symbol pro číslo snímku 5"/>
          <p:cNvSpPr>
            <a:spLocks noGrp="1"/>
          </p:cNvSpPr>
          <p:nvPr>
            <p:ph type="sldNum" sz="quarter" idx="12"/>
          </p:nvPr>
        </p:nvSpPr>
        <p:spPr/>
        <p:txBody>
          <a:bodyPr/>
          <a:lstStyle>
            <a:lvl1pPr>
              <a:defRPr/>
            </a:lvl1pPr>
          </a:lstStyle>
          <a:p>
            <a:pPr>
              <a:defRPr/>
            </a:pPr>
            <a:fld id="{585F1D96-5954-4616-9E42-9FA864BF61AC}" type="slidenum">
              <a:rPr lang="cs-CZ"/>
              <a:pPr>
                <a:defRPr/>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8D9AE600-46FB-4336-9CFB-AFDAC96ABCC8}" type="datetimeFigureOut">
              <a:rPr lang="cs-CZ"/>
              <a:pPr>
                <a:defRPr/>
              </a:pPr>
              <a:t>31.12.2010</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57902580-1B05-41C7-99F3-B0AAA0E85779}" type="slidenum">
              <a:rPr lang="cs-CZ"/>
              <a:pPr>
                <a:defRPr/>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A6124E68-63BD-49C1-AD3C-CA6931B2CC33}" type="datetimeFigureOut">
              <a:rPr lang="cs-CZ"/>
              <a:pPr>
                <a:defRPr/>
              </a:pPr>
              <a:t>31.12.2010</a:t>
            </a:fld>
            <a:endParaRPr lang="cs-CZ" dirty="0"/>
          </a:p>
        </p:txBody>
      </p:sp>
      <p:sp>
        <p:nvSpPr>
          <p:cNvPr id="8" name="Zástupný symbol pro zápatí 4"/>
          <p:cNvSpPr>
            <a:spLocks noGrp="1"/>
          </p:cNvSpPr>
          <p:nvPr>
            <p:ph type="ftr" sz="quarter" idx="11"/>
          </p:nvPr>
        </p:nvSpPr>
        <p:spPr/>
        <p:txBody>
          <a:bodyPr/>
          <a:lstStyle>
            <a:lvl1pPr>
              <a:defRPr/>
            </a:lvl1pPr>
          </a:lstStyle>
          <a:p>
            <a:pPr>
              <a:defRPr/>
            </a:pPr>
            <a:endParaRPr lang="cs-CZ" dirty="0"/>
          </a:p>
        </p:txBody>
      </p:sp>
      <p:sp>
        <p:nvSpPr>
          <p:cNvPr id="9" name="Zástupný symbol pro číslo snímku 5"/>
          <p:cNvSpPr>
            <a:spLocks noGrp="1"/>
          </p:cNvSpPr>
          <p:nvPr>
            <p:ph type="sldNum" sz="quarter" idx="12"/>
          </p:nvPr>
        </p:nvSpPr>
        <p:spPr/>
        <p:txBody>
          <a:bodyPr/>
          <a:lstStyle>
            <a:lvl1pPr>
              <a:defRPr/>
            </a:lvl1pPr>
          </a:lstStyle>
          <a:p>
            <a:pPr>
              <a:defRPr/>
            </a:pPr>
            <a:fld id="{E2D09EE6-FCC1-4DAF-A2A2-E4F8C87088E1}" type="slidenum">
              <a:rPr lang="cs-CZ"/>
              <a:pPr>
                <a:defRPr/>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fld id="{D3288A26-FE06-49BC-95A0-96687B548466}" type="datetimeFigureOut">
              <a:rPr lang="cs-CZ"/>
              <a:pPr>
                <a:defRPr/>
              </a:pPr>
              <a:t>31.12.2010</a:t>
            </a:fld>
            <a:endParaRPr lang="cs-CZ" dirty="0"/>
          </a:p>
        </p:txBody>
      </p:sp>
      <p:sp>
        <p:nvSpPr>
          <p:cNvPr id="4" name="Zástupný symbol pro zápatí 4"/>
          <p:cNvSpPr>
            <a:spLocks noGrp="1"/>
          </p:cNvSpPr>
          <p:nvPr>
            <p:ph type="ftr" sz="quarter" idx="11"/>
          </p:nvPr>
        </p:nvSpPr>
        <p:spPr/>
        <p:txBody>
          <a:bodyPr/>
          <a:lstStyle>
            <a:lvl1pPr>
              <a:defRPr/>
            </a:lvl1pPr>
          </a:lstStyle>
          <a:p>
            <a:pPr>
              <a:defRPr/>
            </a:pPr>
            <a:endParaRPr lang="cs-CZ" dirty="0"/>
          </a:p>
        </p:txBody>
      </p:sp>
      <p:sp>
        <p:nvSpPr>
          <p:cNvPr id="5" name="Zástupný symbol pro číslo snímku 5"/>
          <p:cNvSpPr>
            <a:spLocks noGrp="1"/>
          </p:cNvSpPr>
          <p:nvPr>
            <p:ph type="sldNum" sz="quarter" idx="12"/>
          </p:nvPr>
        </p:nvSpPr>
        <p:spPr/>
        <p:txBody>
          <a:bodyPr/>
          <a:lstStyle>
            <a:lvl1pPr>
              <a:defRPr/>
            </a:lvl1pPr>
          </a:lstStyle>
          <a:p>
            <a:pPr>
              <a:defRPr/>
            </a:pPr>
            <a:fld id="{87FF4120-76BE-49E6-AEB1-AB8CC5DBC5CF}" type="slidenum">
              <a:rPr lang="cs-CZ"/>
              <a:pPr>
                <a:defRPr/>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DFBABCB0-2387-4698-9F1C-F505082D655D}" type="datetimeFigureOut">
              <a:rPr lang="cs-CZ"/>
              <a:pPr>
                <a:defRPr/>
              </a:pPr>
              <a:t>31.12.2010</a:t>
            </a:fld>
            <a:endParaRPr lang="cs-CZ" dirty="0"/>
          </a:p>
        </p:txBody>
      </p:sp>
      <p:sp>
        <p:nvSpPr>
          <p:cNvPr id="3" name="Zástupný symbol pro zápatí 4"/>
          <p:cNvSpPr>
            <a:spLocks noGrp="1"/>
          </p:cNvSpPr>
          <p:nvPr>
            <p:ph type="ftr" sz="quarter" idx="11"/>
          </p:nvPr>
        </p:nvSpPr>
        <p:spPr/>
        <p:txBody>
          <a:bodyPr/>
          <a:lstStyle>
            <a:lvl1pPr>
              <a:defRPr/>
            </a:lvl1pPr>
          </a:lstStyle>
          <a:p>
            <a:pPr>
              <a:defRPr/>
            </a:pPr>
            <a:endParaRPr lang="cs-CZ" dirty="0"/>
          </a:p>
        </p:txBody>
      </p:sp>
      <p:sp>
        <p:nvSpPr>
          <p:cNvPr id="4" name="Zástupný symbol pro číslo snímku 5"/>
          <p:cNvSpPr>
            <a:spLocks noGrp="1"/>
          </p:cNvSpPr>
          <p:nvPr>
            <p:ph type="sldNum" sz="quarter" idx="12"/>
          </p:nvPr>
        </p:nvSpPr>
        <p:spPr/>
        <p:txBody>
          <a:bodyPr/>
          <a:lstStyle>
            <a:lvl1pPr>
              <a:defRPr/>
            </a:lvl1pPr>
          </a:lstStyle>
          <a:p>
            <a:pPr>
              <a:defRPr/>
            </a:pPr>
            <a:fld id="{73A398B0-7695-4618-A682-703F2370159C}" type="slidenum">
              <a:rPr lang="cs-CZ"/>
              <a:pPr>
                <a:defRPr/>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A34A462D-C100-4FB5-A6E8-9E7EEC5211DE}" type="datetimeFigureOut">
              <a:rPr lang="cs-CZ"/>
              <a:pPr>
                <a:defRPr/>
              </a:pPr>
              <a:t>31.12.2010</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D45C8F03-BA8F-4136-83B9-71BF69DD3202}" type="slidenum">
              <a:rPr lang="cs-CZ"/>
              <a:pPr>
                <a:defRPr/>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19B7F51-C165-4BFB-9D03-57E984C83A5E}" type="datetimeFigureOut">
              <a:rPr lang="cs-CZ"/>
              <a:pPr>
                <a:defRPr/>
              </a:pPr>
              <a:t>31.12.2010</a:t>
            </a:fld>
            <a:endParaRPr lang="cs-CZ" dirty="0"/>
          </a:p>
        </p:txBody>
      </p:sp>
      <p:sp>
        <p:nvSpPr>
          <p:cNvPr id="6" name="Zástupný symbol pro zápatí 4"/>
          <p:cNvSpPr>
            <a:spLocks noGrp="1"/>
          </p:cNvSpPr>
          <p:nvPr>
            <p:ph type="ftr" sz="quarter" idx="11"/>
          </p:nvPr>
        </p:nvSpPr>
        <p:spPr/>
        <p:txBody>
          <a:bodyPr/>
          <a:lstStyle>
            <a:lvl1pPr>
              <a:defRPr/>
            </a:lvl1pPr>
          </a:lstStyle>
          <a:p>
            <a:pPr>
              <a:defRPr/>
            </a:pPr>
            <a:endParaRPr lang="cs-CZ" dirty="0"/>
          </a:p>
        </p:txBody>
      </p:sp>
      <p:sp>
        <p:nvSpPr>
          <p:cNvPr id="7" name="Zástupný symbol pro číslo snímku 5"/>
          <p:cNvSpPr>
            <a:spLocks noGrp="1"/>
          </p:cNvSpPr>
          <p:nvPr>
            <p:ph type="sldNum" sz="quarter" idx="12"/>
          </p:nvPr>
        </p:nvSpPr>
        <p:spPr/>
        <p:txBody>
          <a:bodyPr/>
          <a:lstStyle>
            <a:lvl1pPr>
              <a:defRPr/>
            </a:lvl1pPr>
          </a:lstStyle>
          <a:p>
            <a:pPr>
              <a:defRPr/>
            </a:pPr>
            <a:fld id="{C9D49016-F08C-472F-BDE3-F91D82166CA6}" type="slidenum">
              <a:rPr lang="cs-CZ"/>
              <a:pPr>
                <a:defRPr/>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a:gra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16B4168-4802-404A-9580-076F0F756E93}" type="datetimeFigureOut">
              <a:rPr lang="cs-CZ"/>
              <a:pPr>
                <a:defRPr/>
              </a:pPr>
              <a:t>31.12.2010</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59AEECA-FE7A-487E-9D2D-D8DA251031B7}"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ctrTitle"/>
          </p:nvPr>
        </p:nvSpPr>
        <p:spPr/>
        <p:txBody>
          <a:bodyPr/>
          <a:lstStyle/>
          <a:p>
            <a:r>
              <a:rPr lang="cs-CZ" sz="6600" dirty="0" smtClean="0">
                <a:solidFill>
                  <a:srgbClr val="FFFF00"/>
                </a:solidFill>
              </a:rPr>
              <a:t>Doplňky stravy </a:t>
            </a:r>
          </a:p>
        </p:txBody>
      </p:sp>
      <p:sp>
        <p:nvSpPr>
          <p:cNvPr id="4099" name="Podnadpis 2"/>
          <p:cNvSpPr>
            <a:spLocks noGrp="1"/>
          </p:cNvSpPr>
          <p:nvPr>
            <p:ph type="subTitle" idx="1"/>
          </p:nvPr>
        </p:nvSpPr>
        <p:spPr/>
        <p:txBody>
          <a:bodyPr/>
          <a:lstStyle/>
          <a:p>
            <a:r>
              <a:rPr lang="cs-CZ" dirty="0" smtClean="0">
                <a:solidFill>
                  <a:schemeClr val="bg1"/>
                </a:solidFill>
              </a:rPr>
              <a:t>Ing. Iva Hrnčiříková, </a:t>
            </a:r>
            <a:r>
              <a:rPr lang="cs-CZ" dirty="0" smtClean="0">
                <a:solidFill>
                  <a:schemeClr val="bg1"/>
                </a:solidFill>
              </a:rPr>
              <a:t>Ph.D.</a:t>
            </a:r>
          </a:p>
          <a:p>
            <a:r>
              <a:rPr lang="cs-CZ" dirty="0" smtClean="0">
                <a:solidFill>
                  <a:schemeClr val="bg1"/>
                </a:solidFill>
              </a:rPr>
              <a:t>Mgr. Ondřej Smolka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rPr>
              <a:t>Legislativa hraniční přípravky</a:t>
            </a:r>
            <a:endParaRPr lang="cs-CZ" dirty="0">
              <a:solidFill>
                <a:schemeClr val="bg1"/>
              </a:solidFill>
            </a:endParaRPr>
          </a:p>
        </p:txBody>
      </p:sp>
      <p:sp>
        <p:nvSpPr>
          <p:cNvPr id="3" name="Zástupný symbol pro obsah 2"/>
          <p:cNvSpPr>
            <a:spLocks noGrp="1"/>
          </p:cNvSpPr>
          <p:nvPr>
            <p:ph idx="1"/>
          </p:nvPr>
        </p:nvSpPr>
        <p:spPr/>
        <p:txBody>
          <a:bodyPr/>
          <a:lstStyle/>
          <a:p>
            <a:pPr algn="ctr">
              <a:lnSpc>
                <a:spcPct val="110000"/>
              </a:lnSpc>
              <a:buNone/>
            </a:pPr>
            <a:r>
              <a:rPr lang="cs-CZ" sz="2800" dirty="0" smtClean="0">
                <a:solidFill>
                  <a:schemeClr val="bg1"/>
                </a:solidFill>
              </a:rPr>
              <a:t>	</a:t>
            </a:r>
          </a:p>
          <a:p>
            <a:pPr algn="ctr">
              <a:lnSpc>
                <a:spcPct val="110000"/>
              </a:lnSpc>
              <a:buNone/>
            </a:pPr>
            <a:r>
              <a:rPr lang="cs-CZ" sz="2800" dirty="0" smtClean="0">
                <a:solidFill>
                  <a:schemeClr val="bg1"/>
                </a:solidFill>
              </a:rPr>
              <a:t>(typicky např. u multivitaminů, glukosamin sulfátu, chondroitin sulfátu atd.). Způsob registrace, resp. schválení je v takových případech obvykle dán rozhodnutím výrobce. Orgánem, který je kompetentní rozhodnout, zda se ve sporném případě jedná o léčivo, či nikoliv, je dle zákona č. 378/2007 Sb., o léčivech, Státní ústav pro kontrolu léčiv (SÚKL).</a:t>
            </a:r>
          </a:p>
          <a:p>
            <a:pPr algn="ctr">
              <a:lnSpc>
                <a:spcPct val="110000"/>
              </a:lnSpc>
            </a:pPr>
            <a:endParaRPr lang="cs-CZ" sz="28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r>
              <a:rPr lang="cs-CZ" dirty="0" smtClean="0">
                <a:solidFill>
                  <a:schemeClr val="bg1"/>
                </a:solidFill>
              </a:rPr>
              <a:t>Nová („unijní“) legislativa 2011</a:t>
            </a:r>
            <a:endParaRPr lang="cs-CZ" dirty="0" smtClean="0"/>
          </a:p>
        </p:txBody>
      </p:sp>
      <p:sp>
        <p:nvSpPr>
          <p:cNvPr id="3" name="Zástupný symbol pro obsah 2"/>
          <p:cNvSpPr>
            <a:spLocks noGrp="1"/>
          </p:cNvSpPr>
          <p:nvPr>
            <p:ph idx="1"/>
          </p:nvPr>
        </p:nvSpPr>
        <p:spPr/>
        <p:txBody>
          <a:bodyPr rtlCol="0">
            <a:normAutofit/>
          </a:bodyPr>
          <a:lstStyle/>
          <a:p>
            <a:pPr indent="342900" fontAlgn="auto">
              <a:spcAft>
                <a:spcPts val="1200"/>
              </a:spcAft>
              <a:defRPr/>
            </a:pPr>
            <a:r>
              <a:rPr lang="cs-CZ" sz="3000" dirty="0" smtClean="0">
                <a:solidFill>
                  <a:schemeClr val="bg1"/>
                </a:solidFill>
              </a:rPr>
              <a:t>Doplňky stravy nesmějí být na obalu označeny léčebnou indikací (ani nesmějí vyléčení či prevenci chorob naznačovat), což je vyhrazeno pouze pro léčiva. Smějí být ale uváděny příznivé účinky na zdravotní stav uživatele – tzv. zdravotní tvrzení. Totéž platí i pro reklamu.</a:t>
            </a:r>
          </a:p>
          <a:p>
            <a:pPr indent="342900" fontAlgn="auto">
              <a:spcAft>
                <a:spcPts val="0"/>
              </a:spcAft>
              <a:defRPr/>
            </a:pPr>
            <a:r>
              <a:rPr lang="cs-CZ" sz="3000" dirty="0" smtClean="0">
                <a:solidFill>
                  <a:schemeClr val="bg1"/>
                </a:solidFill>
              </a:rPr>
              <a:t>Rovněž se nesmí uvádět ani naznačovat, že vyvážená a různorodá strava nemůže poskytnout dostatečné množství živin.</a:t>
            </a:r>
          </a:p>
          <a:p>
            <a:pPr fontAlgn="auto">
              <a:spcAft>
                <a:spcPts val="0"/>
              </a:spcAft>
              <a:defRPr/>
            </a:pPr>
            <a:endParaRPr lang="cs-CZ"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r>
              <a:rPr lang="cs-CZ" dirty="0" smtClean="0">
                <a:solidFill>
                  <a:schemeClr val="bg1"/>
                </a:solidFill>
              </a:rPr>
              <a:t>Nová („unijní“) legislativa 2011</a:t>
            </a:r>
          </a:p>
        </p:txBody>
      </p:sp>
      <p:sp>
        <p:nvSpPr>
          <p:cNvPr id="3" name="Zástupný symbol pro obsah 2"/>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cs-CZ" dirty="0" smtClean="0">
                <a:solidFill>
                  <a:schemeClr val="bg1"/>
                </a:solidFill>
              </a:rPr>
              <a:t>	Podle formulace zákona o reklamě doplňků stravy, které jsou považovány za potravinu, nesmí zadavatel uvádět zákazníky v omyl zejména „přisuzováním potravině vlastností prevence, ošetřování, léčby nebo vyléčení lidských onemocnění nebo takové vlastnosti naznačovat". Jinak řečeno, inzerent nesmí například tvrdit, že jeho vitamín C pomáhá proti chřipce</a:t>
            </a:r>
            <a:r>
              <a:rPr lang="cs-CZ" i="1" dirty="0" smtClean="0">
                <a:solidFill>
                  <a:schemeClr val="bg1"/>
                </a:solidFill>
              </a:rPr>
              <a:t>. </a:t>
            </a:r>
            <a:r>
              <a:rPr lang="cs-CZ" dirty="0" smtClean="0">
                <a:solidFill>
                  <a:schemeClr val="bg1"/>
                </a:solidFill>
              </a:rPr>
              <a:t>Naopak tvrzení „příznivě působí proti stárnutí" může projít, neboť zde se jedná o přirozený proces.</a:t>
            </a:r>
            <a:endParaRPr lang="cs-CZ"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r>
              <a:rPr lang="cs-CZ" dirty="0" smtClean="0">
                <a:solidFill>
                  <a:schemeClr val="bg1"/>
                </a:solidFill>
              </a:rPr>
              <a:t>Označování doplňků stravy</a:t>
            </a:r>
            <a:endParaRPr lang="cs-CZ" dirty="0" smtClean="0">
              <a:solidFill>
                <a:schemeClr val="bg1"/>
              </a:solidFill>
            </a:endParaRPr>
          </a:p>
        </p:txBody>
      </p:sp>
      <p:sp>
        <p:nvSpPr>
          <p:cNvPr id="3" name="Zástupný symbol pro obsah 2"/>
          <p:cNvSpPr>
            <a:spLocks noGrp="1"/>
          </p:cNvSpPr>
          <p:nvPr>
            <p:ph idx="1"/>
          </p:nvPr>
        </p:nvSpPr>
        <p:spPr>
          <a:xfrm>
            <a:off x="457200" y="1357298"/>
            <a:ext cx="8229600" cy="4525963"/>
          </a:xfrm>
        </p:spPr>
        <p:txBody>
          <a:bodyPr rtlCol="0">
            <a:noAutofit/>
          </a:bodyPr>
          <a:lstStyle/>
          <a:p>
            <a:pPr fontAlgn="auto">
              <a:lnSpc>
                <a:spcPct val="120000"/>
              </a:lnSpc>
              <a:spcBef>
                <a:spcPts val="500"/>
              </a:spcBef>
              <a:spcAft>
                <a:spcPts val="0"/>
              </a:spcAft>
              <a:defRPr/>
            </a:pPr>
            <a:r>
              <a:rPr lang="cs-CZ" sz="2300" dirty="0" smtClean="0">
                <a:solidFill>
                  <a:schemeClr val="bg1"/>
                </a:solidFill>
              </a:rPr>
              <a:t>Registrovaný obchodní název a stručná charakteristika doplňku</a:t>
            </a:r>
          </a:p>
          <a:p>
            <a:pPr fontAlgn="auto">
              <a:lnSpc>
                <a:spcPct val="120000"/>
              </a:lnSpc>
              <a:spcBef>
                <a:spcPts val="500"/>
              </a:spcBef>
              <a:spcAft>
                <a:spcPts val="0"/>
              </a:spcAft>
              <a:defRPr/>
            </a:pPr>
            <a:r>
              <a:rPr lang="cs-CZ" sz="2300" dirty="0" smtClean="0">
                <a:solidFill>
                  <a:schemeClr val="bg1"/>
                </a:solidFill>
              </a:rPr>
              <a:t>Označení, že jde o doplněk </a:t>
            </a:r>
            <a:r>
              <a:rPr lang="cs-CZ" sz="2300" dirty="0" smtClean="0">
                <a:solidFill>
                  <a:schemeClr val="bg1"/>
                </a:solidFill>
              </a:rPr>
              <a:t>stravy</a:t>
            </a:r>
            <a:endParaRPr lang="cs-CZ" sz="2300" dirty="0" smtClean="0">
              <a:solidFill>
                <a:schemeClr val="bg1"/>
              </a:solidFill>
            </a:endParaRPr>
          </a:p>
          <a:p>
            <a:pPr fontAlgn="auto">
              <a:lnSpc>
                <a:spcPct val="120000"/>
              </a:lnSpc>
              <a:spcBef>
                <a:spcPts val="500"/>
              </a:spcBef>
              <a:spcAft>
                <a:spcPts val="0"/>
              </a:spcAft>
              <a:defRPr/>
            </a:pPr>
            <a:r>
              <a:rPr lang="cs-CZ" sz="2300" dirty="0" smtClean="0">
                <a:solidFill>
                  <a:schemeClr val="bg1"/>
                </a:solidFill>
              </a:rPr>
              <a:t>Velikost balení  a forma</a:t>
            </a:r>
          </a:p>
          <a:p>
            <a:pPr fontAlgn="auto">
              <a:lnSpc>
                <a:spcPct val="120000"/>
              </a:lnSpc>
              <a:spcBef>
                <a:spcPts val="500"/>
              </a:spcBef>
              <a:spcAft>
                <a:spcPts val="0"/>
              </a:spcAft>
              <a:defRPr/>
            </a:pPr>
            <a:r>
              <a:rPr lang="cs-CZ" sz="2300" dirty="0" smtClean="0">
                <a:solidFill>
                  <a:schemeClr val="bg1"/>
                </a:solidFill>
              </a:rPr>
              <a:t>Název, adresa výrobce</a:t>
            </a:r>
          </a:p>
          <a:p>
            <a:pPr fontAlgn="auto">
              <a:lnSpc>
                <a:spcPct val="120000"/>
              </a:lnSpc>
              <a:spcBef>
                <a:spcPts val="500"/>
              </a:spcBef>
              <a:spcAft>
                <a:spcPts val="0"/>
              </a:spcAft>
              <a:defRPr/>
            </a:pPr>
            <a:r>
              <a:rPr lang="cs-CZ" sz="2300" dirty="0" smtClean="0">
                <a:solidFill>
                  <a:schemeClr val="bg1"/>
                </a:solidFill>
              </a:rPr>
              <a:t>Obsah hlavních účinných látek v jednotce balení ve 100 g a v DDD</a:t>
            </a:r>
          </a:p>
          <a:p>
            <a:pPr fontAlgn="auto">
              <a:lnSpc>
                <a:spcPct val="120000"/>
              </a:lnSpc>
              <a:spcBef>
                <a:spcPts val="500"/>
              </a:spcBef>
              <a:spcAft>
                <a:spcPts val="0"/>
              </a:spcAft>
              <a:defRPr/>
            </a:pPr>
            <a:r>
              <a:rPr lang="cs-CZ" sz="2300" dirty="0" smtClean="0">
                <a:solidFill>
                  <a:schemeClr val="bg1"/>
                </a:solidFill>
              </a:rPr>
              <a:t>Doporučená denní dávka (DDD )</a:t>
            </a:r>
            <a:endParaRPr lang="cs-CZ" sz="2300" dirty="0" smtClean="0">
              <a:solidFill>
                <a:schemeClr val="bg1"/>
              </a:solidFill>
            </a:endParaRPr>
          </a:p>
          <a:p>
            <a:pPr fontAlgn="auto">
              <a:lnSpc>
                <a:spcPct val="120000"/>
              </a:lnSpc>
              <a:spcBef>
                <a:spcPts val="500"/>
              </a:spcBef>
              <a:spcAft>
                <a:spcPts val="0"/>
              </a:spcAft>
              <a:defRPr/>
            </a:pPr>
            <a:r>
              <a:rPr lang="cs-CZ" sz="2300" dirty="0" smtClean="0">
                <a:solidFill>
                  <a:schemeClr val="bg1"/>
                </a:solidFill>
              </a:rPr>
              <a:t>Údaje o energetické hodnotě (kJ a kcal) živin</a:t>
            </a:r>
          </a:p>
          <a:p>
            <a:pPr fontAlgn="auto">
              <a:lnSpc>
                <a:spcPct val="120000"/>
              </a:lnSpc>
              <a:spcBef>
                <a:spcPts val="500"/>
              </a:spcBef>
              <a:spcAft>
                <a:spcPts val="0"/>
              </a:spcAft>
              <a:defRPr/>
            </a:pPr>
            <a:r>
              <a:rPr lang="cs-CZ" sz="2300" dirty="0" smtClean="0">
                <a:solidFill>
                  <a:schemeClr val="bg1"/>
                </a:solidFill>
              </a:rPr>
              <a:t>Je-li bílkovina – původ</a:t>
            </a:r>
          </a:p>
          <a:p>
            <a:pPr fontAlgn="auto">
              <a:lnSpc>
                <a:spcPct val="120000"/>
              </a:lnSpc>
              <a:spcBef>
                <a:spcPts val="500"/>
              </a:spcBef>
              <a:spcAft>
                <a:spcPts val="0"/>
              </a:spcAft>
              <a:defRPr/>
            </a:pPr>
            <a:r>
              <a:rPr lang="cs-CZ" sz="2300" dirty="0" smtClean="0">
                <a:solidFill>
                  <a:schemeClr val="bg1"/>
                </a:solidFill>
              </a:rPr>
              <a:t>Je-li mléko – obsah </a:t>
            </a:r>
            <a:r>
              <a:rPr lang="cs-CZ" sz="2300" dirty="0" smtClean="0">
                <a:solidFill>
                  <a:schemeClr val="bg1"/>
                </a:solidFill>
              </a:rPr>
              <a:t>laktózy</a:t>
            </a:r>
          </a:p>
          <a:p>
            <a:pPr fontAlgn="auto">
              <a:lnSpc>
                <a:spcPct val="120000"/>
              </a:lnSpc>
              <a:spcBef>
                <a:spcPts val="500"/>
              </a:spcBef>
              <a:spcAft>
                <a:spcPts val="0"/>
              </a:spcAft>
              <a:defRPr/>
            </a:pPr>
            <a:r>
              <a:rPr lang="cs-CZ" sz="2300" dirty="0" smtClean="0">
                <a:solidFill>
                  <a:schemeClr val="bg1"/>
                </a:solidFill>
              </a:rPr>
              <a:t>Údaje o složení (včetně stabilizátorů, barviv apod.)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rPr>
              <a:t>Označování doplňků stravy</a:t>
            </a:r>
            <a:endParaRPr lang="cs-CZ" dirty="0">
              <a:solidFill>
                <a:schemeClr val="bg1"/>
              </a:solidFill>
            </a:endParaRPr>
          </a:p>
        </p:txBody>
      </p:sp>
      <p:sp>
        <p:nvSpPr>
          <p:cNvPr id="3" name="Zástupný symbol pro obsah 2"/>
          <p:cNvSpPr>
            <a:spLocks noGrp="1"/>
          </p:cNvSpPr>
          <p:nvPr>
            <p:ph idx="1"/>
          </p:nvPr>
        </p:nvSpPr>
        <p:spPr/>
        <p:txBody>
          <a:bodyPr/>
          <a:lstStyle/>
          <a:p>
            <a:pPr fontAlgn="auto">
              <a:lnSpc>
                <a:spcPct val="120000"/>
              </a:lnSpc>
              <a:spcBef>
                <a:spcPts val="500"/>
              </a:spcBef>
              <a:spcAft>
                <a:spcPts val="0"/>
              </a:spcAft>
              <a:defRPr/>
            </a:pPr>
            <a:r>
              <a:rPr lang="cs-CZ" sz="2300" dirty="0" smtClean="0">
                <a:solidFill>
                  <a:schemeClr val="bg1"/>
                </a:solidFill>
              </a:rPr>
              <a:t>Údaj </a:t>
            </a:r>
            <a:r>
              <a:rPr lang="cs-CZ" sz="2300" dirty="0" smtClean="0">
                <a:solidFill>
                  <a:schemeClr val="bg1"/>
                </a:solidFill>
              </a:rPr>
              <a:t>o obsahu případných alergenů (lepek)</a:t>
            </a:r>
          </a:p>
          <a:p>
            <a:r>
              <a:rPr lang="pl-PL" sz="2300" dirty="0" smtClean="0">
                <a:solidFill>
                  <a:schemeClr val="bg1"/>
                </a:solidFill>
              </a:rPr>
              <a:t>Upozornění</a:t>
            </a:r>
            <a:r>
              <a:rPr lang="pl-PL" sz="2300" dirty="0" smtClean="0">
                <a:solidFill>
                  <a:schemeClr val="bg1"/>
                </a:solidFill>
              </a:rPr>
              <a:t>, aby byly výrobky uloženy mimo </a:t>
            </a:r>
            <a:r>
              <a:rPr lang="pl-PL" sz="2300" dirty="0" smtClean="0">
                <a:solidFill>
                  <a:schemeClr val="bg1"/>
                </a:solidFill>
              </a:rPr>
              <a:t>dosah </a:t>
            </a:r>
            <a:r>
              <a:rPr lang="cs-CZ" sz="2300" dirty="0" smtClean="0">
                <a:solidFill>
                  <a:schemeClr val="bg1"/>
                </a:solidFill>
              </a:rPr>
              <a:t>dětí</a:t>
            </a:r>
          </a:p>
          <a:p>
            <a:r>
              <a:rPr lang="cs-CZ" sz="2300" dirty="0" smtClean="0">
                <a:solidFill>
                  <a:schemeClr val="bg1"/>
                </a:solidFill>
              </a:rPr>
              <a:t>upozornění „Nevhodné pro těhotné ženy“ u doplňků</a:t>
            </a:r>
          </a:p>
          <a:p>
            <a:pPr>
              <a:buNone/>
            </a:pPr>
            <a:r>
              <a:rPr lang="cs-CZ" sz="2300" dirty="0" smtClean="0">
                <a:solidFill>
                  <a:schemeClr val="bg1"/>
                </a:solidFill>
              </a:rPr>
              <a:t>	stravy </a:t>
            </a:r>
            <a:r>
              <a:rPr lang="cs-CZ" sz="2300" dirty="0" smtClean="0">
                <a:solidFill>
                  <a:schemeClr val="bg1"/>
                </a:solidFill>
              </a:rPr>
              <a:t>obsahujících více než 800 </a:t>
            </a:r>
            <a:r>
              <a:rPr lang="el-GR" sz="2300" dirty="0" smtClean="0">
                <a:solidFill>
                  <a:schemeClr val="bg1"/>
                </a:solidFill>
              </a:rPr>
              <a:t>μ</a:t>
            </a:r>
            <a:r>
              <a:rPr lang="cs-CZ" sz="2300" dirty="0" smtClean="0">
                <a:solidFill>
                  <a:schemeClr val="bg1"/>
                </a:solidFill>
              </a:rPr>
              <a:t>g (</a:t>
            </a:r>
            <a:r>
              <a:rPr lang="cs-CZ" sz="2300" dirty="0" smtClean="0">
                <a:solidFill>
                  <a:schemeClr val="bg1"/>
                </a:solidFill>
              </a:rPr>
              <a:t>RE) vitaminu </a:t>
            </a:r>
            <a:r>
              <a:rPr lang="cs-CZ" sz="2300" dirty="0" smtClean="0">
                <a:solidFill>
                  <a:schemeClr val="bg1"/>
                </a:solidFill>
              </a:rPr>
              <a:t>A v denní dávce</a:t>
            </a:r>
            <a:endParaRPr lang="cs-CZ" sz="2300" dirty="0" smtClean="0">
              <a:solidFill>
                <a:schemeClr val="bg1"/>
              </a:solidFill>
            </a:endParaRPr>
          </a:p>
          <a:p>
            <a:r>
              <a:rPr lang="cs-CZ" sz="2300" dirty="0" smtClean="0">
                <a:solidFill>
                  <a:schemeClr val="bg1"/>
                </a:solidFill>
              </a:rPr>
              <a:t>Návod </a:t>
            </a:r>
            <a:r>
              <a:rPr lang="cs-CZ" sz="2300" dirty="0" smtClean="0">
                <a:solidFill>
                  <a:schemeClr val="bg1"/>
                </a:solidFill>
              </a:rPr>
              <a:t>na uskladnění</a:t>
            </a:r>
          </a:p>
          <a:p>
            <a:pPr fontAlgn="auto">
              <a:lnSpc>
                <a:spcPct val="120000"/>
              </a:lnSpc>
              <a:spcBef>
                <a:spcPts val="500"/>
              </a:spcBef>
              <a:spcAft>
                <a:spcPts val="0"/>
              </a:spcAft>
              <a:defRPr/>
            </a:pPr>
            <a:r>
              <a:rPr lang="cs-CZ" sz="2300" dirty="0" smtClean="0">
                <a:solidFill>
                  <a:schemeClr val="bg1"/>
                </a:solidFill>
              </a:rPr>
              <a:t>Celková hmotnost výrobku</a:t>
            </a:r>
          </a:p>
          <a:p>
            <a:pPr fontAlgn="auto">
              <a:lnSpc>
                <a:spcPct val="120000"/>
              </a:lnSpc>
              <a:spcBef>
                <a:spcPts val="500"/>
              </a:spcBef>
              <a:spcAft>
                <a:spcPts val="0"/>
              </a:spcAft>
              <a:defRPr/>
            </a:pPr>
            <a:r>
              <a:rPr lang="cs-CZ" sz="2300" dirty="0" smtClean="0">
                <a:solidFill>
                  <a:schemeClr val="bg1"/>
                </a:solidFill>
              </a:rPr>
              <a:t>Doba použitelnosti</a:t>
            </a:r>
          </a:p>
          <a:p>
            <a:pPr fontAlgn="auto">
              <a:lnSpc>
                <a:spcPct val="120000"/>
              </a:lnSpc>
              <a:spcBef>
                <a:spcPts val="500"/>
              </a:spcBef>
              <a:spcAft>
                <a:spcPts val="0"/>
              </a:spcAft>
              <a:defRPr/>
            </a:pPr>
            <a:r>
              <a:rPr lang="cs-CZ" sz="2300" dirty="0" smtClean="0">
                <a:solidFill>
                  <a:schemeClr val="bg1"/>
                </a:solidFill>
              </a:rPr>
              <a:t>Čárový kód a jeho číslo</a:t>
            </a:r>
          </a:p>
          <a:p>
            <a:pPr fontAlgn="auto">
              <a:lnSpc>
                <a:spcPct val="120000"/>
              </a:lnSpc>
              <a:spcBef>
                <a:spcPts val="500"/>
              </a:spcBef>
              <a:spcAft>
                <a:spcPts val="0"/>
              </a:spcAft>
              <a:defRPr/>
            </a:pPr>
            <a:r>
              <a:rPr lang="cs-CZ" sz="2300" dirty="0" smtClean="0">
                <a:solidFill>
                  <a:schemeClr val="bg1"/>
                </a:solidFill>
              </a:rPr>
              <a:t>Informace o recyklovatelnosti obalu</a:t>
            </a:r>
          </a:p>
          <a:p>
            <a:pPr fontAlgn="auto">
              <a:lnSpc>
                <a:spcPct val="120000"/>
              </a:lnSpc>
              <a:spcBef>
                <a:spcPts val="500"/>
              </a:spcBef>
              <a:spcAft>
                <a:spcPts val="0"/>
              </a:spcAft>
              <a:defRPr/>
            </a:pPr>
            <a:r>
              <a:rPr lang="cs-CZ" sz="2300" dirty="0" smtClean="0">
                <a:solidFill>
                  <a:schemeClr val="bg1"/>
                </a:solidFill>
              </a:rPr>
              <a:t>Údaj o kvalitě výrobku</a:t>
            </a:r>
          </a:p>
          <a:p>
            <a:pPr>
              <a:lnSpc>
                <a:spcPct val="120000"/>
              </a:lnSpc>
            </a:pPr>
            <a:endParaRPr lang="cs-CZ" sz="2300" dirty="0"/>
          </a:p>
        </p:txBody>
      </p:sp>
      <p:pic>
        <p:nvPicPr>
          <p:cNvPr id="91138" name="Picture 2" descr="C:\Documents and Settings\Ondra_S\Plocha\FSpS výuka\Obrázky k prezentacím\ds-savv2.gif"/>
          <p:cNvPicPr>
            <a:picLocks noChangeAspect="1" noChangeArrowheads="1"/>
          </p:cNvPicPr>
          <p:nvPr/>
        </p:nvPicPr>
        <p:blipFill>
          <a:blip r:embed="rId2"/>
          <a:srcRect/>
          <a:stretch>
            <a:fillRect/>
          </a:stretch>
        </p:blipFill>
        <p:spPr bwMode="auto">
          <a:xfrm>
            <a:off x="5715008" y="3571876"/>
            <a:ext cx="2386019" cy="29006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r>
              <a:rPr lang="cs-CZ" dirty="0" smtClean="0">
                <a:solidFill>
                  <a:schemeClr val="bg1"/>
                </a:solidFill>
              </a:rPr>
              <a:t>Komu jsou suplementy určeny</a:t>
            </a:r>
          </a:p>
        </p:txBody>
      </p:sp>
      <p:sp>
        <p:nvSpPr>
          <p:cNvPr id="16387" name="Zástupný symbol pro obsah 2"/>
          <p:cNvSpPr>
            <a:spLocks noGrp="1"/>
          </p:cNvSpPr>
          <p:nvPr>
            <p:ph idx="1"/>
          </p:nvPr>
        </p:nvSpPr>
        <p:spPr/>
        <p:txBody>
          <a:bodyPr/>
          <a:lstStyle/>
          <a:p>
            <a:endParaRPr lang="cs-CZ" dirty="0" smtClean="0">
              <a:solidFill>
                <a:schemeClr val="bg1"/>
              </a:solidFill>
            </a:endParaRPr>
          </a:p>
          <a:p>
            <a:r>
              <a:rPr lang="cs-CZ" dirty="0" smtClean="0">
                <a:solidFill>
                  <a:schemeClr val="bg1"/>
                </a:solidFill>
              </a:rPr>
              <a:t>hlavními konzumenty doplňků stravy jsou sportovci, jenž tyto přípravky užívají mnohem častěji (asi v 50%), než je tomu u běžné populace (35-40%)</a:t>
            </a:r>
          </a:p>
          <a:p>
            <a:endParaRPr lang="cs-CZ" dirty="0" smtClean="0">
              <a:solidFill>
                <a:schemeClr val="bg1"/>
              </a:solidFill>
            </a:endParaRPr>
          </a:p>
          <a:p>
            <a:r>
              <a:rPr lang="cs-CZ" dirty="0" smtClean="0">
                <a:solidFill>
                  <a:schemeClr val="bg1"/>
                </a:solidFill>
              </a:rPr>
              <a:t>extrémní fyzickému zatížení (15000-20000 kJ denně)</a:t>
            </a:r>
          </a:p>
          <a:p>
            <a:endParaRPr lang="cs-CZ" dirty="0" smtClean="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r>
              <a:rPr lang="cs-CZ" dirty="0" smtClean="0">
                <a:solidFill>
                  <a:schemeClr val="bg1"/>
                </a:solidFill>
              </a:rPr>
              <a:t>Kdy mohou sportovci DS využít</a:t>
            </a:r>
          </a:p>
        </p:txBody>
      </p:sp>
      <p:sp>
        <p:nvSpPr>
          <p:cNvPr id="3" name="Zástupný symbol pro obsah 2"/>
          <p:cNvSpPr>
            <a:spLocks noGrp="1"/>
          </p:cNvSpPr>
          <p:nvPr>
            <p:ph idx="1"/>
          </p:nvPr>
        </p:nvSpPr>
        <p:spPr/>
        <p:txBody>
          <a:bodyPr rtlCol="0">
            <a:normAutofit fontScale="85000" lnSpcReduction="10000"/>
          </a:bodyPr>
          <a:lstStyle/>
          <a:p>
            <a:pPr fontAlgn="auto">
              <a:spcAft>
                <a:spcPts val="0"/>
              </a:spcAft>
              <a:defRPr/>
            </a:pPr>
            <a:r>
              <a:rPr lang="cs-CZ" dirty="0" smtClean="0">
                <a:solidFill>
                  <a:schemeClr val="bg1"/>
                </a:solidFill>
              </a:rPr>
              <a:t> </a:t>
            </a:r>
            <a:r>
              <a:rPr lang="cs-CZ" dirty="0">
                <a:solidFill>
                  <a:schemeClr val="bg1"/>
                </a:solidFill>
              </a:rPr>
              <a:t>Jestliže nejsou schopni dostatečně pokrýt příjem živin normální stravou. Doplňky stravy by v tomto případě neměly pokrývat více jak 50% denního energetického příjmu. </a:t>
            </a:r>
            <a:endParaRPr lang="cs-CZ" dirty="0" smtClean="0">
              <a:solidFill>
                <a:schemeClr val="bg1"/>
              </a:solidFill>
            </a:endParaRPr>
          </a:p>
          <a:p>
            <a:pPr fontAlgn="auto">
              <a:spcAft>
                <a:spcPts val="0"/>
              </a:spcAft>
              <a:buFont typeface="Arial" pitchFamily="34" charset="0"/>
              <a:buNone/>
              <a:defRPr/>
            </a:pPr>
            <a:endParaRPr lang="cs-CZ" dirty="0">
              <a:solidFill>
                <a:schemeClr val="bg1"/>
              </a:solidFill>
            </a:endParaRPr>
          </a:p>
          <a:p>
            <a:pPr fontAlgn="auto">
              <a:spcAft>
                <a:spcPts val="0"/>
              </a:spcAft>
              <a:defRPr/>
            </a:pPr>
            <a:r>
              <a:rPr lang="cs-CZ" dirty="0" smtClean="0">
                <a:solidFill>
                  <a:schemeClr val="bg1"/>
                </a:solidFill>
              </a:rPr>
              <a:t>Žijí-li </a:t>
            </a:r>
            <a:r>
              <a:rPr lang="cs-CZ" dirty="0">
                <a:solidFill>
                  <a:schemeClr val="bg1"/>
                </a:solidFill>
              </a:rPr>
              <a:t>v oblasti, o níž je známo, že je extrémně chudá na např. na jod, selen, nebo </a:t>
            </a:r>
            <a:r>
              <a:rPr lang="cs-CZ" dirty="0" smtClean="0">
                <a:solidFill>
                  <a:schemeClr val="bg1"/>
                </a:solidFill>
              </a:rPr>
              <a:t>další </a:t>
            </a:r>
            <a:r>
              <a:rPr lang="cs-CZ" dirty="0">
                <a:solidFill>
                  <a:schemeClr val="bg1"/>
                </a:solidFill>
              </a:rPr>
              <a:t>stopové prvky. </a:t>
            </a:r>
            <a:endParaRPr lang="cs-CZ" dirty="0" smtClean="0">
              <a:solidFill>
                <a:schemeClr val="bg1"/>
              </a:solidFill>
            </a:endParaRPr>
          </a:p>
          <a:p>
            <a:pPr fontAlgn="auto">
              <a:spcAft>
                <a:spcPts val="0"/>
              </a:spcAft>
              <a:defRPr/>
            </a:pPr>
            <a:endParaRPr lang="cs-CZ" dirty="0">
              <a:solidFill>
                <a:schemeClr val="bg1"/>
              </a:solidFill>
            </a:endParaRPr>
          </a:p>
          <a:p>
            <a:pPr fontAlgn="auto">
              <a:spcAft>
                <a:spcPts val="0"/>
              </a:spcAft>
              <a:defRPr/>
            </a:pPr>
            <a:r>
              <a:rPr lang="cs-CZ" dirty="0" smtClean="0">
                <a:solidFill>
                  <a:schemeClr val="bg1"/>
                </a:solidFill>
              </a:rPr>
              <a:t>Jestliže </a:t>
            </a:r>
            <a:r>
              <a:rPr lang="cs-CZ" dirty="0">
                <a:solidFill>
                  <a:schemeClr val="bg1"/>
                </a:solidFill>
              </a:rPr>
              <a:t>sami nebo se svým dietologem strategicky plánují jídelníček a suplementaci v návaznosti na nějaký sportovní, či osobní cíl</a:t>
            </a:r>
            <a:r>
              <a:rPr lang="cs-CZ" dirty="0" smtClean="0">
                <a:solidFill>
                  <a:schemeClr val="bg1"/>
                </a:solidFill>
              </a:rPr>
              <a:t>.</a:t>
            </a:r>
          </a:p>
          <a:p>
            <a:pPr fontAlgn="auto">
              <a:spcAft>
                <a:spcPts val="0"/>
              </a:spcAft>
              <a:buFont typeface="Arial" pitchFamily="34" charset="0"/>
              <a:buNone/>
              <a:defRPr/>
            </a:pPr>
            <a:endParaRPr lang="cs-CZ"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r>
              <a:rPr lang="cs-CZ" dirty="0" smtClean="0">
                <a:solidFill>
                  <a:schemeClr val="bg1"/>
                </a:solidFill>
              </a:rPr>
              <a:t>Kdy mohou sportovci DS využít</a:t>
            </a:r>
            <a:endParaRPr lang="cs-CZ" dirty="0" smtClean="0"/>
          </a:p>
        </p:txBody>
      </p:sp>
      <p:sp>
        <p:nvSpPr>
          <p:cNvPr id="18435" name="Zástupný symbol pro obsah 2"/>
          <p:cNvSpPr>
            <a:spLocks noGrp="1"/>
          </p:cNvSpPr>
          <p:nvPr>
            <p:ph idx="1"/>
          </p:nvPr>
        </p:nvSpPr>
        <p:spPr/>
        <p:txBody>
          <a:bodyPr/>
          <a:lstStyle/>
          <a:p>
            <a:r>
              <a:rPr lang="cs-CZ" dirty="0" smtClean="0">
                <a:solidFill>
                  <a:schemeClr val="bg1"/>
                </a:solidFill>
              </a:rPr>
              <a:t>Jestliže sportovci užívají několik suplementů s významným obsahem lipofilních vitamínů (A, D, E, K) nebo stopových prvků (měď, zinek, vanad, chrom, mangan, selen, nikl, molybden aj.) najednou, kdy hrozí riziko předávkování.</a:t>
            </a:r>
          </a:p>
          <a:p>
            <a:pPr>
              <a:buFont typeface="Arial" pitchFamily="34" charset="0"/>
              <a:buNone/>
            </a:pPr>
            <a:endParaRPr lang="cs-CZ" dirty="0" smtClean="0">
              <a:solidFill>
                <a:schemeClr val="bg1"/>
              </a:solidFill>
            </a:endParaRPr>
          </a:p>
          <a:p>
            <a:r>
              <a:rPr lang="cs-CZ" dirty="0" smtClean="0">
                <a:solidFill>
                  <a:schemeClr val="bg1"/>
                </a:solidFill>
              </a:rPr>
              <a:t>Antidopingový kodex!!! </a:t>
            </a:r>
          </a:p>
          <a:p>
            <a:endParaRPr lang="cs-CZ"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dirty="0" smtClean="0">
                <a:solidFill>
                  <a:schemeClr val="bg1"/>
                </a:solidFill>
              </a:rPr>
              <a:t>Formy DS</a:t>
            </a:r>
          </a:p>
        </p:txBody>
      </p:sp>
      <p:sp>
        <p:nvSpPr>
          <p:cNvPr id="3" name="Zástupný symbol pro obsah 2"/>
          <p:cNvSpPr>
            <a:spLocks noGrp="1"/>
          </p:cNvSpPr>
          <p:nvPr>
            <p:ph idx="1"/>
          </p:nvPr>
        </p:nvSpPr>
        <p:spPr/>
        <p:txBody>
          <a:bodyPr rtlCol="0">
            <a:normAutofit fontScale="85000" lnSpcReduction="10000"/>
          </a:bodyPr>
          <a:lstStyle/>
          <a:p>
            <a:pPr fontAlgn="auto">
              <a:spcAft>
                <a:spcPts val="1200"/>
              </a:spcAft>
              <a:buFont typeface="Arial" pitchFamily="34" charset="0"/>
              <a:buNone/>
              <a:defRPr/>
            </a:pPr>
            <a:r>
              <a:rPr lang="cs-CZ" dirty="0" smtClean="0">
                <a:solidFill>
                  <a:srgbClr val="FFC000"/>
                </a:solidFill>
              </a:rPr>
              <a:t>	</a:t>
            </a:r>
            <a:r>
              <a:rPr lang="cs-CZ" sz="3500" dirty="0" smtClean="0">
                <a:solidFill>
                  <a:srgbClr val="FFC000"/>
                </a:solidFill>
              </a:rPr>
              <a:t>Biologická využitelnost</a:t>
            </a:r>
            <a:r>
              <a:rPr lang="cs-CZ" sz="3500" dirty="0" smtClean="0">
                <a:solidFill>
                  <a:schemeClr val="bg1"/>
                </a:solidFill>
              </a:rPr>
              <a:t> </a:t>
            </a:r>
            <a:endParaRPr lang="cs-CZ" sz="3500" dirty="0" smtClean="0">
              <a:solidFill>
                <a:schemeClr val="bg1"/>
              </a:solidFill>
            </a:endParaRPr>
          </a:p>
          <a:p>
            <a:pPr algn="just" fontAlgn="auto">
              <a:lnSpc>
                <a:spcPct val="120000"/>
              </a:lnSpc>
              <a:spcAft>
                <a:spcPts val="0"/>
              </a:spcAft>
              <a:buFont typeface="Arial" pitchFamily="34" charset="0"/>
              <a:buNone/>
              <a:defRPr/>
            </a:pPr>
            <a:r>
              <a:rPr lang="cs-CZ" sz="3000" dirty="0" smtClean="0">
                <a:solidFill>
                  <a:schemeClr val="bg1"/>
                </a:solidFill>
              </a:rPr>
              <a:t>		Vyjadřuje </a:t>
            </a:r>
            <a:r>
              <a:rPr lang="cs-CZ" sz="3000" dirty="0">
                <a:solidFill>
                  <a:schemeClr val="bg1"/>
                </a:solidFill>
              </a:rPr>
              <a:t>jaké množství je schopno naše tělo přijmout a jaké množství se bez užitku vyloučí – vstřebatelnost obsahu doplňku. </a:t>
            </a:r>
            <a:r>
              <a:rPr lang="cs-CZ" sz="3000" dirty="0">
                <a:solidFill>
                  <a:schemeClr val="bg1"/>
                </a:solidFill>
              </a:rPr>
              <a:t>U většiny suplementů většinou neplatí, že vyšší dávka znamená vyšší vstřebání, pomineme-li zdravotní rizika z nadměrného dávkování. </a:t>
            </a:r>
            <a:r>
              <a:rPr lang="cs-CZ" sz="3000" dirty="0">
                <a:solidFill>
                  <a:schemeClr val="bg1"/>
                </a:solidFill>
              </a:rPr>
              <a:t>Nejlépe vstřebatelné jsou retardované tablety, ze kterých se obsah pozvolna vyplavuje či kapsle, granule a tablety s postupným </a:t>
            </a:r>
            <a:r>
              <a:rPr lang="cs-CZ" sz="3000" dirty="0" smtClean="0">
                <a:solidFill>
                  <a:schemeClr val="bg1"/>
                </a:solidFill>
              </a:rPr>
              <a:t>uvolňováním</a:t>
            </a:r>
            <a:r>
              <a:rPr lang="cs-CZ" sz="3000" dirty="0">
                <a:solidFill>
                  <a:schemeClr val="bg1"/>
                </a:solidFill>
              </a:rPr>
              <a:t> </a:t>
            </a:r>
            <a:r>
              <a:rPr lang="cs-CZ" sz="3000" dirty="0" smtClean="0">
                <a:solidFill>
                  <a:schemeClr val="bg1"/>
                </a:solidFill>
              </a:rPr>
              <a:t>– dražší </a:t>
            </a:r>
            <a:r>
              <a:rPr lang="cs-CZ" sz="3000" dirty="0" smtClean="0">
                <a:solidFill>
                  <a:schemeClr val="bg1"/>
                </a:solidFill>
              </a:rPr>
              <a:t>technologie.</a:t>
            </a:r>
            <a:endParaRPr lang="cs-CZ" sz="30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dirty="0" smtClean="0">
                <a:solidFill>
                  <a:schemeClr val="bg1"/>
                </a:solidFill>
              </a:rPr>
              <a:t>Formy DS</a:t>
            </a:r>
          </a:p>
        </p:txBody>
      </p:sp>
      <p:sp>
        <p:nvSpPr>
          <p:cNvPr id="3" name="Zástupný symbol pro obsah 2"/>
          <p:cNvSpPr>
            <a:spLocks noGrp="1"/>
          </p:cNvSpPr>
          <p:nvPr>
            <p:ph idx="1"/>
          </p:nvPr>
        </p:nvSpPr>
        <p:spPr/>
        <p:txBody>
          <a:bodyPr rtlCol="0">
            <a:noAutofit/>
          </a:bodyPr>
          <a:lstStyle/>
          <a:p>
            <a:pPr fontAlgn="auto">
              <a:spcAft>
                <a:spcPts val="0"/>
              </a:spcAft>
              <a:defRPr/>
            </a:pPr>
            <a:r>
              <a:rPr lang="cs-CZ" sz="2800" b="1" dirty="0">
                <a:solidFill>
                  <a:srgbClr val="FFC000"/>
                </a:solidFill>
              </a:rPr>
              <a:t>Tobolky </a:t>
            </a:r>
            <a:r>
              <a:rPr lang="cs-CZ" sz="2800" b="1" dirty="0">
                <a:solidFill>
                  <a:schemeClr val="bg1"/>
                </a:solidFill>
              </a:rPr>
              <a:t>(</a:t>
            </a:r>
            <a:r>
              <a:rPr lang="cs-CZ" sz="2800" b="1" dirty="0" smtClean="0">
                <a:solidFill>
                  <a:schemeClr val="bg1"/>
                </a:solidFill>
              </a:rPr>
              <a:t>kapsle</a:t>
            </a:r>
            <a:r>
              <a:rPr lang="cs-CZ" sz="2800" b="1" dirty="0">
                <a:solidFill>
                  <a:schemeClr val="bg1"/>
                </a:solidFill>
              </a:rPr>
              <a:t> </a:t>
            </a:r>
            <a:r>
              <a:rPr lang="cs-CZ" sz="2800" b="1" dirty="0" smtClean="0">
                <a:solidFill>
                  <a:schemeClr val="bg1"/>
                </a:solidFill>
              </a:rPr>
              <a:t>– tvrdé, měkké)</a:t>
            </a:r>
          </a:p>
          <a:p>
            <a:pPr fontAlgn="auto">
              <a:spcAft>
                <a:spcPts val="0"/>
              </a:spcAft>
              <a:defRPr/>
            </a:pPr>
            <a:endParaRPr lang="cs-CZ" sz="2800" b="1" dirty="0">
              <a:solidFill>
                <a:srgbClr val="FFC000"/>
              </a:solidFill>
            </a:endParaRPr>
          </a:p>
          <a:p>
            <a:pPr fontAlgn="auto">
              <a:spcAft>
                <a:spcPts val="0"/>
              </a:spcAft>
              <a:defRPr/>
            </a:pPr>
            <a:r>
              <a:rPr lang="cs-CZ" sz="2800" b="1" dirty="0" smtClean="0">
                <a:solidFill>
                  <a:srgbClr val="FFC000"/>
                </a:solidFill>
              </a:rPr>
              <a:t>Tablety </a:t>
            </a:r>
            <a:r>
              <a:rPr lang="cs-CZ" sz="2800" b="1" dirty="0" smtClean="0">
                <a:solidFill>
                  <a:schemeClr val="bg1"/>
                </a:solidFill>
              </a:rPr>
              <a:t>(ochrana před žaludečními </a:t>
            </a:r>
            <a:r>
              <a:rPr lang="cs-CZ" sz="2800" b="1" dirty="0" smtClean="0">
                <a:solidFill>
                  <a:schemeClr val="bg1"/>
                </a:solidFill>
              </a:rPr>
              <a:t>šťávami)</a:t>
            </a:r>
            <a:endParaRPr lang="cs-CZ" sz="2800" b="1" dirty="0" smtClean="0">
              <a:solidFill>
                <a:schemeClr val="bg1"/>
              </a:solidFill>
            </a:endParaRPr>
          </a:p>
          <a:p>
            <a:pPr fontAlgn="auto">
              <a:spcAft>
                <a:spcPts val="0"/>
              </a:spcAft>
              <a:defRPr/>
            </a:pPr>
            <a:endParaRPr lang="cs-CZ" sz="2800" b="1" dirty="0">
              <a:solidFill>
                <a:srgbClr val="FFC000"/>
              </a:solidFill>
            </a:endParaRPr>
          </a:p>
          <a:p>
            <a:pPr fontAlgn="auto">
              <a:spcAft>
                <a:spcPts val="0"/>
              </a:spcAft>
              <a:defRPr/>
            </a:pPr>
            <a:r>
              <a:rPr lang="cs-CZ" sz="2800" b="1" dirty="0">
                <a:solidFill>
                  <a:srgbClr val="FFC000"/>
                </a:solidFill>
              </a:rPr>
              <a:t>Žvýkací </a:t>
            </a:r>
            <a:r>
              <a:rPr lang="cs-CZ" sz="2800" b="1" dirty="0" smtClean="0">
                <a:solidFill>
                  <a:srgbClr val="FFC000"/>
                </a:solidFill>
              </a:rPr>
              <a:t>plátky </a:t>
            </a:r>
            <a:r>
              <a:rPr lang="cs-CZ" sz="2800" b="1" dirty="0" smtClean="0">
                <a:solidFill>
                  <a:schemeClr val="bg1"/>
                </a:solidFill>
              </a:rPr>
              <a:t>(sliznice úst)</a:t>
            </a:r>
          </a:p>
          <a:p>
            <a:pPr fontAlgn="auto">
              <a:spcAft>
                <a:spcPts val="0"/>
              </a:spcAft>
              <a:defRPr/>
            </a:pPr>
            <a:endParaRPr lang="cs-CZ" sz="2800" b="1" dirty="0" smtClean="0">
              <a:solidFill>
                <a:srgbClr val="FFC000"/>
              </a:solidFill>
            </a:endParaRPr>
          </a:p>
          <a:p>
            <a:pPr fontAlgn="auto">
              <a:spcAft>
                <a:spcPts val="0"/>
              </a:spcAft>
              <a:defRPr/>
            </a:pPr>
            <a:r>
              <a:rPr lang="cs-CZ" sz="2800" b="1" dirty="0">
                <a:solidFill>
                  <a:srgbClr val="FFC000"/>
                </a:solidFill>
              </a:rPr>
              <a:t>Pastilky </a:t>
            </a:r>
            <a:r>
              <a:rPr lang="cs-CZ" sz="2800" b="1" dirty="0">
                <a:solidFill>
                  <a:schemeClr val="bg1"/>
                </a:solidFill>
              </a:rPr>
              <a:t>(žvýkací </a:t>
            </a:r>
            <a:r>
              <a:rPr lang="cs-CZ" sz="2800" b="1" dirty="0" smtClean="0">
                <a:solidFill>
                  <a:schemeClr val="bg1"/>
                </a:solidFill>
              </a:rPr>
              <a:t>tablety – zejména pro děti)</a:t>
            </a:r>
          </a:p>
          <a:p>
            <a:pPr fontAlgn="auto">
              <a:spcAft>
                <a:spcPts val="0"/>
              </a:spcAft>
              <a:defRPr/>
            </a:pPr>
            <a:endParaRPr lang="cs-CZ" sz="2800" b="1" dirty="0" smtClean="0">
              <a:solidFill>
                <a:srgbClr val="FFC000"/>
              </a:solidFill>
            </a:endParaRPr>
          </a:p>
          <a:p>
            <a:pPr fontAlgn="auto">
              <a:spcAft>
                <a:spcPts val="0"/>
              </a:spcAft>
              <a:defRPr/>
            </a:pPr>
            <a:r>
              <a:rPr lang="cs-CZ" sz="2800" b="1" dirty="0">
                <a:solidFill>
                  <a:srgbClr val="FFC000"/>
                </a:solidFill>
              </a:rPr>
              <a:t>Tablety a kapsle s prodlouženým </a:t>
            </a:r>
            <a:r>
              <a:rPr lang="cs-CZ" sz="2800" b="1" dirty="0" smtClean="0">
                <a:solidFill>
                  <a:srgbClr val="FFC000"/>
                </a:solidFill>
              </a:rPr>
              <a:t>vstřebáváním</a:t>
            </a:r>
          </a:p>
          <a:p>
            <a:pPr fontAlgn="auto">
              <a:spcAft>
                <a:spcPts val="0"/>
              </a:spcAft>
              <a:defRPr/>
            </a:pPr>
            <a:endParaRPr lang="cs-CZ" sz="2800" b="1" dirty="0">
              <a:solidFill>
                <a:srgbClr val="FFC000"/>
              </a:solidFill>
            </a:endParaRPr>
          </a:p>
          <a:p>
            <a:pPr fontAlgn="auto">
              <a:spcAft>
                <a:spcPts val="0"/>
              </a:spcAft>
              <a:defRPr/>
            </a:pPr>
            <a:endParaRPr lang="cs-CZ" sz="2800" b="1"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sah 2"/>
          <p:cNvSpPr>
            <a:spLocks noGrp="1"/>
          </p:cNvSpPr>
          <p:nvPr>
            <p:ph idx="1"/>
          </p:nvPr>
        </p:nvSpPr>
        <p:spPr>
          <a:xfrm>
            <a:off x="457200" y="500063"/>
            <a:ext cx="8229600" cy="5626100"/>
          </a:xfrm>
        </p:spPr>
        <p:txBody>
          <a:bodyPr/>
          <a:lstStyle/>
          <a:p>
            <a:pPr algn="just">
              <a:buFont typeface="Arial" pitchFamily="34" charset="0"/>
              <a:buNone/>
            </a:pPr>
            <a:r>
              <a:rPr lang="cs-CZ" sz="3000" b="1" i="1" dirty="0" smtClean="0">
                <a:solidFill>
                  <a:schemeClr val="bg1"/>
                </a:solidFill>
              </a:rPr>
              <a:t>	</a:t>
            </a:r>
            <a:endParaRPr lang="cs-CZ" sz="3000" b="1" i="1" dirty="0" smtClean="0">
              <a:solidFill>
                <a:schemeClr val="bg1"/>
              </a:solidFill>
            </a:endParaRPr>
          </a:p>
          <a:p>
            <a:pPr algn="just">
              <a:buFont typeface="Arial" pitchFamily="34" charset="0"/>
              <a:buNone/>
            </a:pPr>
            <a:r>
              <a:rPr lang="cs-CZ" sz="3000" b="1" i="1" dirty="0" smtClean="0">
                <a:solidFill>
                  <a:schemeClr val="bg1"/>
                </a:solidFill>
              </a:rPr>
              <a:t>	</a:t>
            </a:r>
            <a:r>
              <a:rPr lang="cs-CZ" sz="3000" b="1" i="1" dirty="0" smtClean="0">
                <a:solidFill>
                  <a:schemeClr val="bg1"/>
                </a:solidFill>
              </a:rPr>
              <a:t>„</a:t>
            </a:r>
            <a:r>
              <a:rPr lang="cs-CZ" sz="3000" i="1" dirty="0" smtClean="0">
                <a:solidFill>
                  <a:schemeClr val="bg1"/>
                </a:solidFill>
              </a:rPr>
              <a:t>Ve světě moderního sportu je k podání nejlepších výkonů potřeba odevzdat se svému cíli v mnoha oblastech. Dnes již dávno nestačí spoléhat se na přirozený talent. Stejný význam je mezi vrcholovými sportovci přisuzován tvrdému tréninku, kvalitnímu vybavení a vůli zvítězit. V této situaci může způsob stravování znamenat rozdíl mezi vítězstvím a prohrou nebo podáním nejlepšího výkonu a pouhým dokončením závodu.“</a:t>
            </a:r>
            <a:r>
              <a:rPr lang="cs-CZ" sz="3000" dirty="0" smtClean="0">
                <a:solidFill>
                  <a:schemeClr val="bg1"/>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r>
              <a:rPr lang="cs-CZ" dirty="0" smtClean="0">
                <a:solidFill>
                  <a:schemeClr val="bg1"/>
                </a:solidFill>
              </a:rPr>
              <a:t>Formy DS</a:t>
            </a:r>
          </a:p>
        </p:txBody>
      </p:sp>
      <p:sp>
        <p:nvSpPr>
          <p:cNvPr id="23555" name="Zástupný symbol pro obsah 2"/>
          <p:cNvSpPr>
            <a:spLocks noGrp="1"/>
          </p:cNvSpPr>
          <p:nvPr>
            <p:ph idx="1"/>
          </p:nvPr>
        </p:nvSpPr>
        <p:spPr/>
        <p:txBody>
          <a:bodyPr/>
          <a:lstStyle/>
          <a:p>
            <a:r>
              <a:rPr lang="cs-CZ" b="1" dirty="0" smtClean="0">
                <a:solidFill>
                  <a:srgbClr val="FFC000"/>
                </a:solidFill>
              </a:rPr>
              <a:t>Prášková forma – nejjednodušší výroba</a:t>
            </a:r>
          </a:p>
          <a:p>
            <a:endParaRPr lang="cs-CZ" b="1" dirty="0" smtClean="0">
              <a:solidFill>
                <a:srgbClr val="FFC000"/>
              </a:solidFill>
            </a:endParaRPr>
          </a:p>
          <a:p>
            <a:r>
              <a:rPr lang="cs-CZ" b="1" dirty="0" smtClean="0">
                <a:solidFill>
                  <a:srgbClr val="FFC000"/>
                </a:solidFill>
              </a:rPr>
              <a:t>Tekutiny – snadná vstřebatelnost</a:t>
            </a:r>
          </a:p>
          <a:p>
            <a:endParaRPr lang="cs-CZ" b="1" dirty="0" smtClean="0">
              <a:solidFill>
                <a:srgbClr val="FFC000"/>
              </a:solidFill>
            </a:endParaRPr>
          </a:p>
          <a:p>
            <a:r>
              <a:rPr lang="cs-CZ" b="1" dirty="0" smtClean="0">
                <a:solidFill>
                  <a:srgbClr val="FFC000"/>
                </a:solidFill>
              </a:rPr>
              <a:t>Koloidy  - hudba nejbližší budoucnosti</a:t>
            </a:r>
          </a:p>
          <a:p>
            <a:endParaRPr lang="cs-CZ" b="1" dirty="0" smtClean="0">
              <a:solidFill>
                <a:srgbClr val="FFC000"/>
              </a:solidFill>
            </a:endParaRPr>
          </a:p>
          <a:p>
            <a:r>
              <a:rPr lang="cs-CZ" b="1" dirty="0" smtClean="0">
                <a:solidFill>
                  <a:srgbClr val="FFC000"/>
                </a:solidFill>
              </a:rPr>
              <a:t>Bioaktivní přípravky – založeny na BV</a:t>
            </a:r>
          </a:p>
          <a:p>
            <a:endParaRPr lang="cs-CZ" b="1" dirty="0" smtClean="0">
              <a:solidFill>
                <a:srgbClr val="FFC000"/>
              </a:solidFill>
            </a:endParaRPr>
          </a:p>
          <a:p>
            <a:endParaRPr lang="cs-CZ" dirty="0" smtClean="0">
              <a:solidFill>
                <a:srgbClr val="FFC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r>
              <a:rPr lang="cs-CZ" dirty="0" smtClean="0">
                <a:solidFill>
                  <a:schemeClr val="bg1"/>
                </a:solidFill>
              </a:rPr>
              <a:t>Dělení </a:t>
            </a:r>
            <a:r>
              <a:rPr lang="cs-CZ" dirty="0" smtClean="0">
                <a:solidFill>
                  <a:schemeClr val="bg1"/>
                </a:solidFill>
              </a:rPr>
              <a:t>doplňků stravy</a:t>
            </a:r>
            <a:endParaRPr lang="cs-CZ" dirty="0" smtClean="0">
              <a:solidFill>
                <a:schemeClr val="bg1"/>
              </a:solidFill>
            </a:endParaRPr>
          </a:p>
        </p:txBody>
      </p:sp>
      <p:sp>
        <p:nvSpPr>
          <p:cNvPr id="3" name="Zástupný symbol pro obsah 2"/>
          <p:cNvSpPr>
            <a:spLocks noGrp="1"/>
          </p:cNvSpPr>
          <p:nvPr>
            <p:ph idx="1"/>
          </p:nvPr>
        </p:nvSpPr>
        <p:spPr/>
        <p:txBody>
          <a:bodyPr rtlCol="0">
            <a:noAutofit/>
          </a:bodyPr>
          <a:lstStyle/>
          <a:p>
            <a:pPr fontAlgn="auto">
              <a:lnSpc>
                <a:spcPct val="120000"/>
              </a:lnSpc>
              <a:spcAft>
                <a:spcPts val="600"/>
              </a:spcAft>
              <a:defRPr/>
            </a:pPr>
            <a:r>
              <a:rPr lang="cs-CZ" sz="1800" dirty="0" smtClean="0">
                <a:solidFill>
                  <a:schemeClr val="bg1"/>
                </a:solidFill>
                <a:latin typeface="Comic Sans MS" pitchFamily="66" charset="0"/>
              </a:rPr>
              <a:t>Prostředky pro </a:t>
            </a:r>
            <a:r>
              <a:rPr lang="cs-CZ" sz="1800" b="1" dirty="0" smtClean="0">
                <a:solidFill>
                  <a:schemeClr val="bg1"/>
                </a:solidFill>
                <a:latin typeface="Comic Sans MS" pitchFamily="66" charset="0"/>
              </a:rPr>
              <a:t>svalový růst</a:t>
            </a:r>
            <a:r>
              <a:rPr lang="cs-CZ" sz="1800" dirty="0" smtClean="0">
                <a:solidFill>
                  <a:schemeClr val="bg1"/>
                </a:solidFill>
                <a:latin typeface="Comic Sans MS" pitchFamily="66" charset="0"/>
              </a:rPr>
              <a:t>, sílu a regeneraci  (proteiny a AMK, </a:t>
            </a:r>
            <a:r>
              <a:rPr lang="cs-CZ" sz="1800" dirty="0" smtClean="0">
                <a:solidFill>
                  <a:schemeClr val="bg1"/>
                </a:solidFill>
                <a:latin typeface="Comic Sans MS" pitchFamily="66" charset="0"/>
              </a:rPr>
              <a:t>kreatin, …)</a:t>
            </a:r>
            <a:endParaRPr lang="cs-CZ" sz="1800" dirty="0" smtClean="0">
              <a:solidFill>
                <a:schemeClr val="bg1"/>
              </a:solidFill>
              <a:latin typeface="Comic Sans MS" pitchFamily="66" charset="0"/>
            </a:endParaRPr>
          </a:p>
          <a:p>
            <a:pPr fontAlgn="auto">
              <a:lnSpc>
                <a:spcPct val="120000"/>
              </a:lnSpc>
              <a:spcAft>
                <a:spcPts val="600"/>
              </a:spcAft>
              <a:defRPr/>
            </a:pPr>
            <a:r>
              <a:rPr lang="cs-CZ" sz="1800" dirty="0" smtClean="0">
                <a:solidFill>
                  <a:schemeClr val="bg1"/>
                </a:solidFill>
                <a:latin typeface="Comic Sans MS" pitchFamily="66" charset="0"/>
              </a:rPr>
              <a:t>Zdroje </a:t>
            </a:r>
            <a:r>
              <a:rPr lang="cs-CZ" sz="1800" b="1" dirty="0" smtClean="0">
                <a:solidFill>
                  <a:schemeClr val="bg1"/>
                </a:solidFill>
                <a:latin typeface="Comic Sans MS" pitchFamily="66" charset="0"/>
              </a:rPr>
              <a:t>energie</a:t>
            </a:r>
            <a:r>
              <a:rPr lang="cs-CZ" sz="1800" dirty="0" smtClean="0">
                <a:solidFill>
                  <a:schemeClr val="bg1"/>
                </a:solidFill>
                <a:latin typeface="Comic Sans MS" pitchFamily="66" charset="0"/>
              </a:rPr>
              <a:t> – sacharidy, </a:t>
            </a:r>
            <a:r>
              <a:rPr lang="cs-CZ" sz="1800" dirty="0" smtClean="0">
                <a:solidFill>
                  <a:schemeClr val="bg1"/>
                </a:solidFill>
                <a:latin typeface="Comic Sans MS" pitchFamily="66" charset="0"/>
              </a:rPr>
              <a:t>kreatin</a:t>
            </a:r>
            <a:endParaRPr lang="cs-CZ" sz="1800" dirty="0" smtClean="0">
              <a:solidFill>
                <a:schemeClr val="bg1"/>
              </a:solidFill>
              <a:latin typeface="Comic Sans MS" pitchFamily="66" charset="0"/>
            </a:endParaRPr>
          </a:p>
          <a:p>
            <a:pPr fontAlgn="auto">
              <a:lnSpc>
                <a:spcPct val="120000"/>
              </a:lnSpc>
              <a:spcAft>
                <a:spcPts val="600"/>
              </a:spcAft>
              <a:defRPr/>
            </a:pPr>
            <a:r>
              <a:rPr lang="cs-CZ" sz="1800" dirty="0" smtClean="0">
                <a:solidFill>
                  <a:schemeClr val="bg1"/>
                </a:solidFill>
                <a:latin typeface="Comic Sans MS" pitchFamily="66" charset="0"/>
              </a:rPr>
              <a:t>Pro </a:t>
            </a:r>
            <a:r>
              <a:rPr lang="cs-CZ" sz="1800" b="1" dirty="0" smtClean="0">
                <a:solidFill>
                  <a:schemeClr val="bg1"/>
                </a:solidFill>
                <a:latin typeface="Comic Sans MS" pitchFamily="66" charset="0"/>
              </a:rPr>
              <a:t>hubnutí</a:t>
            </a:r>
            <a:r>
              <a:rPr lang="cs-CZ" sz="1800" dirty="0" smtClean="0">
                <a:solidFill>
                  <a:schemeClr val="bg1"/>
                </a:solidFill>
                <a:latin typeface="Comic Sans MS" pitchFamily="66" charset="0"/>
              </a:rPr>
              <a:t>, podporující </a:t>
            </a:r>
            <a:r>
              <a:rPr lang="cs-CZ" sz="1800" b="1" dirty="0" smtClean="0">
                <a:solidFill>
                  <a:schemeClr val="bg1"/>
                </a:solidFill>
                <a:latin typeface="Comic Sans MS" pitchFamily="66" charset="0"/>
              </a:rPr>
              <a:t>vytrvalost</a:t>
            </a:r>
            <a:r>
              <a:rPr lang="cs-CZ" sz="1800" dirty="0" smtClean="0">
                <a:solidFill>
                  <a:schemeClr val="bg1"/>
                </a:solidFill>
                <a:latin typeface="Comic Sans MS" pitchFamily="66" charset="0"/>
              </a:rPr>
              <a:t> a </a:t>
            </a:r>
            <a:r>
              <a:rPr lang="cs-CZ" sz="1800" b="1" dirty="0" smtClean="0">
                <a:solidFill>
                  <a:schemeClr val="bg1"/>
                </a:solidFill>
                <a:latin typeface="Comic Sans MS" pitchFamily="66" charset="0"/>
              </a:rPr>
              <a:t>uvolňování energie</a:t>
            </a:r>
            <a:r>
              <a:rPr lang="cs-CZ" sz="1800" dirty="0" smtClean="0">
                <a:solidFill>
                  <a:schemeClr val="bg1"/>
                </a:solidFill>
                <a:latin typeface="Comic Sans MS" pitchFamily="66" charset="0"/>
              </a:rPr>
              <a:t> (kofein, efedrin, CLA, karnitin, koenzym Q10</a:t>
            </a:r>
            <a:r>
              <a:rPr lang="cs-CZ" sz="1800" dirty="0" smtClean="0">
                <a:solidFill>
                  <a:schemeClr val="bg1"/>
                </a:solidFill>
                <a:latin typeface="Comic Sans MS" pitchFamily="66" charset="0"/>
              </a:rPr>
              <a:t>…)</a:t>
            </a:r>
            <a:endParaRPr lang="cs-CZ" sz="1800" dirty="0" smtClean="0">
              <a:solidFill>
                <a:schemeClr val="bg1"/>
              </a:solidFill>
              <a:latin typeface="Comic Sans MS" pitchFamily="66" charset="0"/>
            </a:endParaRPr>
          </a:p>
          <a:p>
            <a:pPr fontAlgn="auto">
              <a:lnSpc>
                <a:spcPct val="120000"/>
              </a:lnSpc>
              <a:spcAft>
                <a:spcPts val="600"/>
              </a:spcAft>
              <a:defRPr/>
            </a:pPr>
            <a:r>
              <a:rPr lang="cs-CZ" sz="1800" dirty="0" smtClean="0">
                <a:solidFill>
                  <a:schemeClr val="bg1"/>
                </a:solidFill>
                <a:latin typeface="Comic Sans MS" pitchFamily="66" charset="0"/>
              </a:rPr>
              <a:t>Přípravky k </a:t>
            </a:r>
            <a:r>
              <a:rPr lang="cs-CZ" sz="1800" b="1" dirty="0" smtClean="0">
                <a:solidFill>
                  <a:schemeClr val="bg1"/>
                </a:solidFill>
                <a:latin typeface="Comic Sans MS" pitchFamily="66" charset="0"/>
              </a:rPr>
              <a:t>posílení imunity</a:t>
            </a:r>
            <a:r>
              <a:rPr lang="cs-CZ" sz="1800" dirty="0" smtClean="0">
                <a:solidFill>
                  <a:schemeClr val="bg1"/>
                </a:solidFill>
                <a:latin typeface="Comic Sans MS" pitchFamily="66" charset="0"/>
              </a:rPr>
              <a:t>, s cílem zdravotní prevence, pro podporu duševní činnosti… (Chondroitin, vláknina, lněný olej, echinacea, melatonin, ginko biloba</a:t>
            </a:r>
            <a:r>
              <a:rPr lang="cs-CZ" sz="1800" dirty="0" smtClean="0">
                <a:solidFill>
                  <a:schemeClr val="bg1"/>
                </a:solidFill>
                <a:latin typeface="Comic Sans MS" pitchFamily="66" charset="0"/>
              </a:rPr>
              <a:t>…)</a:t>
            </a:r>
            <a:endParaRPr lang="cs-CZ" sz="1800" dirty="0" smtClean="0">
              <a:solidFill>
                <a:schemeClr val="bg1"/>
              </a:solidFill>
              <a:latin typeface="Comic Sans MS" pitchFamily="66" charset="0"/>
            </a:endParaRPr>
          </a:p>
          <a:p>
            <a:pPr fontAlgn="auto">
              <a:lnSpc>
                <a:spcPct val="120000"/>
              </a:lnSpc>
              <a:spcAft>
                <a:spcPts val="600"/>
              </a:spcAft>
              <a:defRPr/>
            </a:pPr>
            <a:r>
              <a:rPr lang="cs-CZ" sz="1800" b="1" dirty="0" smtClean="0">
                <a:solidFill>
                  <a:schemeClr val="bg1"/>
                </a:solidFill>
                <a:latin typeface="Comic Sans MS" pitchFamily="66" charset="0"/>
              </a:rPr>
              <a:t>Vitaminy, minerály a stopové </a:t>
            </a:r>
            <a:r>
              <a:rPr lang="cs-CZ" sz="1800" b="1" dirty="0" smtClean="0">
                <a:solidFill>
                  <a:schemeClr val="bg1"/>
                </a:solidFill>
                <a:latin typeface="Comic Sans MS" pitchFamily="66" charset="0"/>
              </a:rPr>
              <a:t>prvky</a:t>
            </a:r>
            <a:endParaRPr lang="cs-CZ" sz="1800" b="1" dirty="0" smtClean="0">
              <a:solidFill>
                <a:schemeClr val="bg1"/>
              </a:solidFill>
              <a:latin typeface="Comic Sans MS" pitchFamily="66" charset="0"/>
            </a:endParaRPr>
          </a:p>
          <a:p>
            <a:pPr fontAlgn="auto">
              <a:lnSpc>
                <a:spcPct val="120000"/>
              </a:lnSpc>
              <a:spcAft>
                <a:spcPts val="0"/>
              </a:spcAft>
              <a:defRPr/>
            </a:pPr>
            <a:r>
              <a:rPr lang="cs-CZ" sz="1800" b="1" dirty="0" smtClean="0">
                <a:solidFill>
                  <a:schemeClr val="bg1"/>
                </a:solidFill>
                <a:latin typeface="Comic Sans MS" pitchFamily="66" charset="0"/>
              </a:rPr>
              <a:t>Sportovní nápoje</a:t>
            </a:r>
          </a:p>
          <a:p>
            <a:pPr fontAlgn="auto">
              <a:lnSpc>
                <a:spcPct val="120000"/>
              </a:lnSpc>
              <a:spcAft>
                <a:spcPts val="0"/>
              </a:spcAft>
              <a:buFont typeface="Wingdings" pitchFamily="2" charset="2"/>
              <a:buNone/>
              <a:defRPr/>
            </a:pPr>
            <a:endParaRPr lang="cs-CZ" sz="1800" b="1" dirty="0" smtClean="0">
              <a:solidFill>
                <a:schemeClr val="bg1"/>
              </a:solidFill>
              <a:latin typeface="Comic Sans MS" pitchFamily="66" charset="0"/>
            </a:endParaRPr>
          </a:p>
          <a:p>
            <a:pPr fontAlgn="auto">
              <a:lnSpc>
                <a:spcPct val="120000"/>
              </a:lnSpc>
              <a:spcAft>
                <a:spcPts val="0"/>
              </a:spcAft>
              <a:defRPr/>
            </a:pPr>
            <a:endParaRPr lang="cs-CZ" sz="1800"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dirty="0" smtClean="0">
                <a:solidFill>
                  <a:schemeClr val="bg1"/>
                </a:solidFill>
                <a:latin typeface="Comic Sans MS" pitchFamily="66" charset="0"/>
              </a:rPr>
              <a:t>Doplňky sportovní výživy</a:t>
            </a:r>
            <a:endParaRPr lang="cs-CZ" dirty="0" smtClean="0">
              <a:solidFill>
                <a:schemeClr val="bg1"/>
              </a:solidFill>
            </a:endParaRPr>
          </a:p>
        </p:txBody>
      </p:sp>
      <p:sp>
        <p:nvSpPr>
          <p:cNvPr id="3" name="Zástupný symbol pro obsah 2"/>
          <p:cNvSpPr>
            <a:spLocks noGrp="1"/>
          </p:cNvSpPr>
          <p:nvPr>
            <p:ph idx="1"/>
          </p:nvPr>
        </p:nvSpPr>
        <p:spPr/>
        <p:txBody>
          <a:bodyPr rtlCol="0">
            <a:normAutofit fontScale="70000" lnSpcReduction="20000"/>
          </a:bodyPr>
          <a:lstStyle/>
          <a:p>
            <a:pPr fontAlgn="auto">
              <a:lnSpc>
                <a:spcPct val="120000"/>
              </a:lnSpc>
              <a:spcAft>
                <a:spcPts val="0"/>
              </a:spcAft>
              <a:defRPr/>
            </a:pPr>
            <a:r>
              <a:rPr lang="cs-CZ" dirty="0" smtClean="0">
                <a:solidFill>
                  <a:schemeClr val="bg1"/>
                </a:solidFill>
                <a:latin typeface="Comic Sans MS" pitchFamily="66" charset="0"/>
              </a:rPr>
              <a:t>Sacharidovo-proteinové přípravky </a:t>
            </a:r>
          </a:p>
          <a:p>
            <a:pPr fontAlgn="auto">
              <a:lnSpc>
                <a:spcPct val="120000"/>
              </a:lnSpc>
              <a:spcAft>
                <a:spcPts val="0"/>
              </a:spcAft>
              <a:defRPr/>
            </a:pPr>
            <a:r>
              <a:rPr lang="cs-CZ" dirty="0" smtClean="0">
                <a:solidFill>
                  <a:schemeClr val="bg1"/>
                </a:solidFill>
                <a:latin typeface="Comic Sans MS" pitchFamily="66" charset="0"/>
              </a:rPr>
              <a:t>Sportovní cereální směsi</a:t>
            </a:r>
          </a:p>
          <a:p>
            <a:pPr fontAlgn="auto">
              <a:lnSpc>
                <a:spcPct val="120000"/>
              </a:lnSpc>
              <a:spcAft>
                <a:spcPts val="0"/>
              </a:spcAft>
              <a:defRPr/>
            </a:pPr>
            <a:r>
              <a:rPr lang="cs-CZ" dirty="0" smtClean="0">
                <a:solidFill>
                  <a:schemeClr val="bg1"/>
                </a:solidFill>
                <a:latin typeface="Comic Sans MS" pitchFamily="66" charset="0"/>
              </a:rPr>
              <a:t>Proteinové přípravky  </a:t>
            </a:r>
          </a:p>
          <a:p>
            <a:pPr fontAlgn="auto">
              <a:lnSpc>
                <a:spcPct val="120000"/>
              </a:lnSpc>
              <a:spcAft>
                <a:spcPts val="0"/>
              </a:spcAft>
              <a:defRPr/>
            </a:pPr>
            <a:r>
              <a:rPr lang="cs-CZ" dirty="0" smtClean="0">
                <a:solidFill>
                  <a:schemeClr val="bg1"/>
                </a:solidFill>
                <a:latin typeface="Comic Sans MS" pitchFamily="66" charset="0"/>
              </a:rPr>
              <a:t>Aminokyseliny </a:t>
            </a:r>
          </a:p>
          <a:p>
            <a:pPr fontAlgn="auto">
              <a:lnSpc>
                <a:spcPct val="120000"/>
              </a:lnSpc>
              <a:spcAft>
                <a:spcPts val="0"/>
              </a:spcAft>
              <a:defRPr/>
            </a:pPr>
            <a:r>
              <a:rPr lang="cs-CZ" dirty="0" smtClean="0">
                <a:solidFill>
                  <a:schemeClr val="bg1"/>
                </a:solidFill>
                <a:latin typeface="Comic Sans MS" pitchFamily="66" charset="0"/>
              </a:rPr>
              <a:t>Spalovače tuku, stimulanty metabolismu</a:t>
            </a:r>
          </a:p>
          <a:p>
            <a:pPr fontAlgn="auto">
              <a:lnSpc>
                <a:spcPct val="120000"/>
              </a:lnSpc>
              <a:spcAft>
                <a:spcPts val="0"/>
              </a:spcAft>
              <a:defRPr/>
            </a:pPr>
            <a:r>
              <a:rPr lang="cs-CZ" dirty="0" smtClean="0">
                <a:solidFill>
                  <a:schemeClr val="bg1"/>
                </a:solidFill>
                <a:latin typeface="Comic Sans MS" pitchFamily="66" charset="0"/>
              </a:rPr>
              <a:t>Prekurzory testosteronu</a:t>
            </a:r>
          </a:p>
          <a:p>
            <a:pPr fontAlgn="auto">
              <a:lnSpc>
                <a:spcPct val="120000"/>
              </a:lnSpc>
              <a:spcAft>
                <a:spcPts val="0"/>
              </a:spcAft>
              <a:defRPr/>
            </a:pPr>
            <a:r>
              <a:rPr lang="cs-CZ" dirty="0" smtClean="0">
                <a:solidFill>
                  <a:schemeClr val="bg1"/>
                </a:solidFill>
                <a:latin typeface="Comic Sans MS" pitchFamily="66" charset="0"/>
              </a:rPr>
              <a:t>Kloubní sportovní výživa</a:t>
            </a:r>
          </a:p>
          <a:p>
            <a:pPr fontAlgn="auto">
              <a:lnSpc>
                <a:spcPct val="120000"/>
              </a:lnSpc>
              <a:spcAft>
                <a:spcPts val="0"/>
              </a:spcAft>
              <a:defRPr/>
            </a:pPr>
            <a:r>
              <a:rPr lang="cs-CZ" dirty="0" smtClean="0">
                <a:solidFill>
                  <a:schemeClr val="bg1"/>
                </a:solidFill>
                <a:latin typeface="Comic Sans MS" pitchFamily="66" charset="0"/>
              </a:rPr>
              <a:t>Diuretika</a:t>
            </a:r>
          </a:p>
          <a:p>
            <a:pPr fontAlgn="auto">
              <a:lnSpc>
                <a:spcPct val="120000"/>
              </a:lnSpc>
              <a:spcAft>
                <a:spcPts val="0"/>
              </a:spcAft>
              <a:defRPr/>
            </a:pPr>
            <a:r>
              <a:rPr lang="cs-CZ" dirty="0" smtClean="0">
                <a:solidFill>
                  <a:schemeClr val="bg1"/>
                </a:solidFill>
                <a:latin typeface="Comic Sans MS" pitchFamily="66" charset="0"/>
              </a:rPr>
              <a:t>Sportovní nápoje</a:t>
            </a:r>
          </a:p>
          <a:p>
            <a:pPr fontAlgn="auto">
              <a:lnSpc>
                <a:spcPct val="120000"/>
              </a:lnSpc>
              <a:spcAft>
                <a:spcPts val="0"/>
              </a:spcAft>
              <a:defRPr/>
            </a:pPr>
            <a:r>
              <a:rPr lang="cs-CZ" dirty="0" smtClean="0">
                <a:solidFill>
                  <a:schemeClr val="bg1"/>
                </a:solidFill>
                <a:latin typeface="Comic Sans MS" pitchFamily="66" charset="0"/>
              </a:rPr>
              <a:t>Rehydratační nápoje </a:t>
            </a:r>
          </a:p>
          <a:p>
            <a:pPr fontAlgn="auto">
              <a:lnSpc>
                <a:spcPct val="120000"/>
              </a:lnSpc>
              <a:spcAft>
                <a:spcPts val="0"/>
              </a:spcAft>
              <a:defRPr/>
            </a:pPr>
            <a:r>
              <a:rPr lang="cs-CZ" dirty="0" smtClean="0">
                <a:solidFill>
                  <a:schemeClr val="bg1"/>
                </a:solidFill>
                <a:latin typeface="Comic Sans MS" pitchFamily="66" charset="0"/>
              </a:rPr>
              <a:t>Přípravky na prohloubení regenerace</a:t>
            </a:r>
          </a:p>
          <a:p>
            <a:pPr fontAlgn="auto">
              <a:spcAft>
                <a:spcPts val="0"/>
              </a:spcAft>
              <a:defRPr/>
            </a:pPr>
            <a:endParaRPr lang="cs-CZ" dirty="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r>
              <a:rPr lang="cs-CZ" dirty="0" smtClean="0">
                <a:solidFill>
                  <a:schemeClr val="bg1"/>
                </a:solidFill>
                <a:latin typeface="Comic Sans MS" pitchFamily="66" charset="0"/>
              </a:rPr>
              <a:t>Proteiny a aminokyseliny</a:t>
            </a:r>
          </a:p>
        </p:txBody>
      </p:sp>
      <p:sp>
        <p:nvSpPr>
          <p:cNvPr id="3" name="Zástupný symbol pro obsah 2"/>
          <p:cNvSpPr>
            <a:spLocks noGrp="1"/>
          </p:cNvSpPr>
          <p:nvPr>
            <p:ph idx="1"/>
          </p:nvPr>
        </p:nvSpPr>
        <p:spPr/>
        <p:txBody>
          <a:bodyPr rtlCol="0">
            <a:noAutofit/>
          </a:bodyPr>
          <a:lstStyle/>
          <a:p>
            <a:pPr marL="381000" indent="-381000" fontAlgn="auto">
              <a:lnSpc>
                <a:spcPct val="110000"/>
              </a:lnSpc>
              <a:spcAft>
                <a:spcPts val="0"/>
              </a:spcAft>
              <a:defRPr/>
            </a:pPr>
            <a:r>
              <a:rPr lang="cs-CZ" sz="2400" dirty="0" smtClean="0">
                <a:solidFill>
                  <a:schemeClr val="bg1"/>
                </a:solidFill>
              </a:rPr>
              <a:t>Kulturisti pokládají za nezbytný </a:t>
            </a:r>
            <a:r>
              <a:rPr lang="cs-CZ" sz="2400" dirty="0" smtClean="0">
                <a:solidFill>
                  <a:schemeClr val="bg1"/>
                </a:solidFill>
              </a:rPr>
              <a:t>doplněk výživy</a:t>
            </a:r>
            <a:endParaRPr lang="cs-CZ" sz="2400" dirty="0" smtClean="0">
              <a:solidFill>
                <a:schemeClr val="bg1"/>
              </a:solidFill>
            </a:endParaRPr>
          </a:p>
          <a:p>
            <a:pPr marL="381000" indent="-381000" fontAlgn="auto">
              <a:lnSpc>
                <a:spcPct val="110000"/>
              </a:lnSpc>
              <a:spcAft>
                <a:spcPts val="0"/>
              </a:spcAft>
              <a:defRPr/>
            </a:pPr>
            <a:r>
              <a:rPr lang="cs-CZ" sz="2400" dirty="0" smtClean="0">
                <a:solidFill>
                  <a:srgbClr val="FFFF00"/>
                </a:solidFill>
              </a:rPr>
              <a:t>Proteiny</a:t>
            </a:r>
            <a:r>
              <a:rPr lang="cs-CZ" sz="2400" dirty="0" smtClean="0">
                <a:solidFill>
                  <a:schemeClr val="bg1"/>
                </a:solidFill>
              </a:rPr>
              <a:t> nelze skladovat – </a:t>
            </a:r>
            <a:r>
              <a:rPr lang="cs-CZ" sz="2400" dirty="0" smtClean="0">
                <a:solidFill>
                  <a:srgbClr val="FFFF00"/>
                </a:solidFill>
              </a:rPr>
              <a:t>denně přijímat</a:t>
            </a:r>
          </a:p>
          <a:p>
            <a:pPr marL="381000" indent="-381000" fontAlgn="auto">
              <a:lnSpc>
                <a:spcPct val="110000"/>
              </a:lnSpc>
              <a:spcAft>
                <a:spcPts val="0"/>
              </a:spcAft>
              <a:defRPr/>
            </a:pPr>
            <a:r>
              <a:rPr lang="cs-CZ" sz="2400" dirty="0" smtClean="0">
                <a:solidFill>
                  <a:srgbClr val="FFFF00"/>
                </a:solidFill>
              </a:rPr>
              <a:t>Nadbytek</a:t>
            </a:r>
            <a:r>
              <a:rPr lang="cs-CZ" sz="2400" dirty="0" smtClean="0">
                <a:solidFill>
                  <a:schemeClr val="bg1"/>
                </a:solidFill>
              </a:rPr>
              <a:t> proteinů </a:t>
            </a:r>
            <a:r>
              <a:rPr lang="en-US" sz="2400" dirty="0" smtClean="0">
                <a:solidFill>
                  <a:schemeClr val="bg1"/>
                </a:solidFill>
                <a:cs typeface="Times New Roman" pitchFamily="18" charset="0"/>
              </a:rPr>
              <a:t>=&gt;</a:t>
            </a:r>
            <a:r>
              <a:rPr lang="cs-CZ" sz="2400" dirty="0" smtClean="0">
                <a:solidFill>
                  <a:schemeClr val="bg1"/>
                </a:solidFill>
                <a:cs typeface="Times New Roman" pitchFamily="18" charset="0"/>
              </a:rPr>
              <a:t> přeměna na </a:t>
            </a:r>
            <a:r>
              <a:rPr lang="cs-CZ" sz="2400" dirty="0" smtClean="0">
                <a:solidFill>
                  <a:srgbClr val="FFFF00"/>
                </a:solidFill>
                <a:cs typeface="Times New Roman" pitchFamily="18" charset="0"/>
              </a:rPr>
              <a:t>tuk</a:t>
            </a:r>
            <a:r>
              <a:rPr lang="cs-CZ" sz="2400" dirty="0" smtClean="0">
                <a:solidFill>
                  <a:schemeClr val="bg1"/>
                </a:solidFill>
                <a:cs typeface="Times New Roman" pitchFamily="18" charset="0"/>
              </a:rPr>
              <a:t>, zdroje energie,vyloučeny močí</a:t>
            </a:r>
          </a:p>
          <a:p>
            <a:pPr marL="381000" indent="-381000" fontAlgn="auto">
              <a:lnSpc>
                <a:spcPct val="110000"/>
              </a:lnSpc>
              <a:spcAft>
                <a:spcPts val="0"/>
              </a:spcAft>
              <a:defRPr/>
            </a:pPr>
            <a:r>
              <a:rPr lang="cs-CZ" sz="2400" dirty="0" smtClean="0">
                <a:solidFill>
                  <a:schemeClr val="bg1"/>
                </a:solidFill>
                <a:cs typeface="Times New Roman" pitchFamily="18" charset="0"/>
              </a:rPr>
              <a:t>AMK – L a D forma – rotace doprava či leva, člověk využívá pouze </a:t>
            </a:r>
            <a:r>
              <a:rPr lang="cs-CZ" sz="2400" dirty="0" smtClean="0">
                <a:solidFill>
                  <a:srgbClr val="FFFF00"/>
                </a:solidFill>
                <a:cs typeface="Times New Roman" pitchFamily="18" charset="0"/>
              </a:rPr>
              <a:t>L formu</a:t>
            </a:r>
          </a:p>
          <a:p>
            <a:pPr marL="800100" lvl="1" indent="-342900" fontAlgn="auto">
              <a:lnSpc>
                <a:spcPct val="110000"/>
              </a:lnSpc>
              <a:spcAft>
                <a:spcPts val="0"/>
              </a:spcAft>
              <a:defRPr/>
            </a:pPr>
            <a:r>
              <a:rPr lang="cs-CZ" sz="2400" dirty="0" smtClean="0">
                <a:solidFill>
                  <a:schemeClr val="bg1"/>
                </a:solidFill>
                <a:cs typeface="Times New Roman" pitchFamily="18" charset="0"/>
              </a:rPr>
              <a:t>Levnější preparáty mohou obsahovat L i D formu</a:t>
            </a:r>
          </a:p>
          <a:p>
            <a:pPr marL="381000" indent="-381000" fontAlgn="auto">
              <a:lnSpc>
                <a:spcPct val="110000"/>
              </a:lnSpc>
              <a:spcAft>
                <a:spcPts val="0"/>
              </a:spcAft>
              <a:defRPr/>
            </a:pPr>
            <a:r>
              <a:rPr lang="cs-CZ" sz="2400" dirty="0" smtClean="0">
                <a:solidFill>
                  <a:srgbClr val="FFFF00"/>
                </a:solidFill>
                <a:cs typeface="Times New Roman" pitchFamily="18" charset="0"/>
              </a:rPr>
              <a:t>Kompletní B</a:t>
            </a:r>
            <a:r>
              <a:rPr lang="cs-CZ" sz="2400" dirty="0" smtClean="0">
                <a:solidFill>
                  <a:schemeClr val="bg1"/>
                </a:solidFill>
                <a:cs typeface="Times New Roman" pitchFamily="18" charset="0"/>
              </a:rPr>
              <a:t> – ovalbumin (vejce) a kasein (mléko)</a:t>
            </a:r>
            <a:endParaRPr lang="cs-CZ" sz="2400" dirty="0" smtClean="0">
              <a:solidFill>
                <a:srgbClr val="FFFF00"/>
              </a:solidFill>
              <a:cs typeface="Times New Roman" pitchFamily="18" charset="0"/>
            </a:endParaRPr>
          </a:p>
          <a:p>
            <a:pPr marL="381000" indent="-381000" fontAlgn="auto">
              <a:lnSpc>
                <a:spcPct val="110000"/>
              </a:lnSpc>
              <a:spcAft>
                <a:spcPts val="0"/>
              </a:spcAft>
              <a:defRPr/>
            </a:pPr>
            <a:r>
              <a:rPr lang="cs-CZ" sz="2400" dirty="0" smtClean="0">
                <a:solidFill>
                  <a:srgbClr val="FFFF00"/>
                </a:solidFill>
                <a:cs typeface="Times New Roman" pitchFamily="18" charset="0"/>
              </a:rPr>
              <a:t>EAMK</a:t>
            </a:r>
            <a:r>
              <a:rPr lang="cs-CZ" sz="2400" dirty="0" smtClean="0">
                <a:solidFill>
                  <a:schemeClr val="bg1"/>
                </a:solidFill>
                <a:cs typeface="Times New Roman" pitchFamily="18" charset="0"/>
              </a:rPr>
              <a:t> – správný poměr a dávka – </a:t>
            </a:r>
            <a:r>
              <a:rPr lang="cs-CZ" sz="2400" dirty="0" smtClean="0">
                <a:solidFill>
                  <a:srgbClr val="FFFF00"/>
                </a:solidFill>
                <a:cs typeface="Times New Roman" pitchFamily="18" charset="0"/>
              </a:rPr>
              <a:t>deficit jedné ohrožuje </a:t>
            </a:r>
            <a:r>
              <a:rPr lang="cs-CZ" sz="2400" dirty="0" smtClean="0">
                <a:solidFill>
                  <a:srgbClr val="FFFF00"/>
                </a:solidFill>
                <a:cs typeface="Times New Roman" pitchFamily="18" charset="0"/>
              </a:rPr>
              <a:t>proteosyntézu</a:t>
            </a:r>
            <a:endParaRPr lang="cs-CZ" sz="2400" dirty="0" smtClean="0">
              <a:solidFill>
                <a:srgbClr val="FFFF00"/>
              </a:solidFill>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latin typeface="Comic Sans MS" pitchFamily="66" charset="0"/>
              </a:rPr>
              <a:t>Proteiny a aminokyseliny</a:t>
            </a:r>
            <a:endParaRPr lang="cs-CZ" dirty="0"/>
          </a:p>
        </p:txBody>
      </p:sp>
      <p:sp>
        <p:nvSpPr>
          <p:cNvPr id="3" name="Zástupný symbol pro obsah 2"/>
          <p:cNvSpPr>
            <a:spLocks noGrp="1"/>
          </p:cNvSpPr>
          <p:nvPr>
            <p:ph idx="1"/>
          </p:nvPr>
        </p:nvSpPr>
        <p:spPr/>
        <p:txBody>
          <a:bodyPr/>
          <a:lstStyle/>
          <a:p>
            <a:pPr marL="360000" lvl="2" indent="0" fontAlgn="auto">
              <a:lnSpc>
                <a:spcPct val="110000"/>
              </a:lnSpc>
              <a:spcAft>
                <a:spcPts val="0"/>
              </a:spcAft>
              <a:buNone/>
              <a:defRPr/>
            </a:pPr>
            <a:endParaRPr lang="cs-CZ" dirty="0" smtClean="0">
              <a:solidFill>
                <a:schemeClr val="bg1"/>
              </a:solidFill>
              <a:cs typeface="Times New Roman" pitchFamily="18" charset="0"/>
            </a:endParaRPr>
          </a:p>
          <a:p>
            <a:pPr marL="360000" lvl="2" indent="0" fontAlgn="auto">
              <a:lnSpc>
                <a:spcPct val="110000"/>
              </a:lnSpc>
              <a:spcAft>
                <a:spcPts val="600"/>
              </a:spcAft>
              <a:buNone/>
              <a:defRPr/>
            </a:pPr>
            <a:r>
              <a:rPr lang="cs-CZ" dirty="0" smtClean="0">
                <a:solidFill>
                  <a:schemeClr val="bg1"/>
                </a:solidFill>
                <a:cs typeface="Times New Roman" pitchFamily="18" charset="0"/>
              </a:rPr>
              <a:t>   Nutno </a:t>
            </a:r>
            <a:r>
              <a:rPr lang="cs-CZ" dirty="0" smtClean="0">
                <a:solidFill>
                  <a:schemeClr val="bg1"/>
                </a:solidFill>
                <a:cs typeface="Times New Roman" pitchFamily="18" charset="0"/>
              </a:rPr>
              <a:t>přijímat všechny EAMK – stejné množství, </a:t>
            </a:r>
            <a:r>
              <a:rPr lang="cs-CZ" dirty="0" smtClean="0">
                <a:solidFill>
                  <a:schemeClr val="bg1"/>
                </a:solidFill>
              </a:rPr>
              <a:t>důležité </a:t>
            </a:r>
            <a:r>
              <a:rPr lang="cs-CZ" dirty="0" smtClean="0">
                <a:solidFill>
                  <a:schemeClr val="bg1"/>
                </a:solidFill>
              </a:rPr>
              <a:t>vyvážení jednotlivých </a:t>
            </a:r>
            <a:r>
              <a:rPr lang="cs-CZ" dirty="0" smtClean="0">
                <a:solidFill>
                  <a:schemeClr val="bg1"/>
                </a:solidFill>
              </a:rPr>
              <a:t>položek,  je-li některá použita v nadbytku, může zpomalit resorpci jiných </a:t>
            </a:r>
            <a:r>
              <a:rPr lang="cs-CZ" dirty="0" smtClean="0">
                <a:solidFill>
                  <a:schemeClr val="bg1"/>
                </a:solidFill>
                <a:cs typeface="Times New Roman" pitchFamily="18" charset="0"/>
              </a:rPr>
              <a:t>Živočišné zdroje – limitující  - methionin (červené maso nikoliv</a:t>
            </a:r>
            <a:r>
              <a:rPr lang="cs-CZ" dirty="0" smtClean="0">
                <a:solidFill>
                  <a:schemeClr val="bg1"/>
                </a:solidFill>
                <a:cs typeface="Times New Roman" pitchFamily="18" charset="0"/>
              </a:rPr>
              <a:t>)</a:t>
            </a:r>
            <a:endParaRPr lang="cs-CZ" dirty="0" smtClean="0">
              <a:solidFill>
                <a:schemeClr val="bg1"/>
              </a:solidFill>
              <a:cs typeface="Times New Roman" pitchFamily="18" charset="0"/>
            </a:endParaRPr>
          </a:p>
          <a:p>
            <a:pPr marL="381000" indent="-381000" fontAlgn="auto">
              <a:lnSpc>
                <a:spcPct val="110000"/>
              </a:lnSpc>
              <a:spcAft>
                <a:spcPts val="0"/>
              </a:spcAft>
              <a:defRPr/>
            </a:pPr>
            <a:r>
              <a:rPr lang="cs-CZ" sz="2400" dirty="0" smtClean="0">
                <a:solidFill>
                  <a:schemeClr val="bg1"/>
                </a:solidFill>
                <a:cs typeface="Times New Roman" pitchFamily="18" charset="0"/>
              </a:rPr>
              <a:t>n</a:t>
            </a:r>
            <a:r>
              <a:rPr lang="cs-CZ" sz="2400" dirty="0" smtClean="0">
                <a:solidFill>
                  <a:schemeClr val="bg1"/>
                </a:solidFill>
                <a:cs typeface="Times New Roman" pitchFamily="18" charset="0"/>
              </a:rPr>
              <a:t>ekompletní  </a:t>
            </a:r>
            <a:r>
              <a:rPr lang="cs-CZ" sz="2400" dirty="0" smtClean="0">
                <a:solidFill>
                  <a:schemeClr val="bg1"/>
                </a:solidFill>
                <a:cs typeface="Times New Roman" pitchFamily="18" charset="0"/>
              </a:rPr>
              <a:t>proteiny – luštěniny a zeleniny</a:t>
            </a:r>
          </a:p>
          <a:p>
            <a:pPr marL="381000" indent="-381000" fontAlgn="auto">
              <a:lnSpc>
                <a:spcPct val="110000"/>
              </a:lnSpc>
              <a:spcAft>
                <a:spcPts val="0"/>
              </a:spcAft>
              <a:defRPr/>
            </a:pPr>
            <a:r>
              <a:rPr lang="cs-CZ" sz="2400" dirty="0" smtClean="0">
                <a:solidFill>
                  <a:schemeClr val="bg1"/>
                </a:solidFill>
                <a:cs typeface="Times New Roman" pitchFamily="18" charset="0"/>
              </a:rPr>
              <a:t>potřebují </a:t>
            </a:r>
            <a:r>
              <a:rPr lang="cs-CZ" sz="2400" dirty="0" smtClean="0">
                <a:solidFill>
                  <a:schemeClr val="bg1"/>
                </a:solidFill>
                <a:cs typeface="Times New Roman" pitchFamily="18" charset="0"/>
              </a:rPr>
              <a:t>sportovci skutečně více bílkovin?</a:t>
            </a:r>
          </a:p>
          <a:p>
            <a:pPr marL="381000" indent="-381000" fontAlgn="auto">
              <a:lnSpc>
                <a:spcPct val="110000"/>
              </a:lnSpc>
              <a:spcAft>
                <a:spcPts val="0"/>
              </a:spcAft>
              <a:defRPr/>
            </a:pPr>
            <a:r>
              <a:rPr lang="cs-CZ" sz="2400" dirty="0" smtClean="0">
                <a:solidFill>
                  <a:schemeClr val="bg1"/>
                </a:solidFill>
              </a:rPr>
              <a:t>bílkoviny </a:t>
            </a:r>
            <a:r>
              <a:rPr lang="cs-CZ" sz="2400" dirty="0" smtClean="0">
                <a:solidFill>
                  <a:schemeClr val="bg1"/>
                </a:solidFill>
              </a:rPr>
              <a:t>ve formě doplňků přijímat až 2 hod. po zátěži (čím více koncentrované, tím větší odstup od zátěže).               </a:t>
            </a:r>
          </a:p>
          <a:p>
            <a:pPr marL="381000" indent="-381000" fontAlgn="auto">
              <a:lnSpc>
                <a:spcPct val="110000"/>
              </a:lnSpc>
              <a:spcAft>
                <a:spcPts val="0"/>
              </a:spcAft>
              <a:defRPr/>
            </a:pPr>
            <a:r>
              <a:rPr lang="cs-CZ" sz="2400" dirty="0" smtClean="0">
                <a:solidFill>
                  <a:schemeClr val="bg1"/>
                </a:solidFill>
              </a:rPr>
              <a:t>naprosto </a:t>
            </a:r>
            <a:r>
              <a:rPr lang="cs-CZ" sz="2400" dirty="0" smtClean="0">
                <a:solidFill>
                  <a:schemeClr val="bg1"/>
                </a:solidFill>
              </a:rPr>
              <a:t>nevhodný je jejich příjem před zátěží</a:t>
            </a:r>
            <a:endParaRPr lang="en-US" sz="2400" dirty="0" smtClean="0">
              <a:solidFill>
                <a:schemeClr val="bg1"/>
              </a:solidFill>
            </a:endParaRPr>
          </a:p>
          <a:p>
            <a:pPr>
              <a:lnSpc>
                <a:spcPct val="110000"/>
              </a:lnSpc>
            </a:pPr>
            <a:endParaRPr lang="cs-CZ" sz="2400" dirty="0"/>
          </a:p>
        </p:txBody>
      </p:sp>
      <p:sp>
        <p:nvSpPr>
          <p:cNvPr id="4" name="Šipka doprava se zářezem 3"/>
          <p:cNvSpPr/>
          <p:nvPr/>
        </p:nvSpPr>
        <p:spPr>
          <a:xfrm>
            <a:off x="642910" y="2143116"/>
            <a:ext cx="285752" cy="357190"/>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dirty="0" smtClean="0">
                <a:solidFill>
                  <a:schemeClr val="bg1"/>
                </a:solidFill>
                <a:latin typeface="Comic Sans MS" pitchFamily="66" charset="0"/>
              </a:rPr>
              <a:t>Proteiny a AMK</a:t>
            </a:r>
          </a:p>
        </p:txBody>
      </p:sp>
      <p:sp>
        <p:nvSpPr>
          <p:cNvPr id="10243" name="Rectangle 3"/>
          <p:cNvSpPr>
            <a:spLocks noGrp="1" noChangeArrowheads="1"/>
          </p:cNvSpPr>
          <p:nvPr>
            <p:ph type="body" idx="1"/>
          </p:nvPr>
        </p:nvSpPr>
        <p:spPr/>
        <p:txBody>
          <a:bodyPr rtlCol="0">
            <a:normAutofit lnSpcReduction="10000"/>
          </a:bodyPr>
          <a:lstStyle/>
          <a:p>
            <a:pPr fontAlgn="auto">
              <a:lnSpc>
                <a:spcPct val="80000"/>
              </a:lnSpc>
              <a:spcAft>
                <a:spcPts val="0"/>
              </a:spcAft>
              <a:defRPr/>
            </a:pPr>
            <a:r>
              <a:rPr lang="cs-CZ" sz="2000" b="1" dirty="0">
                <a:solidFill>
                  <a:srgbClr val="FFFF00"/>
                </a:solidFill>
              </a:rPr>
              <a:t>Původ proteinů</a:t>
            </a:r>
            <a:endParaRPr lang="cs-CZ" sz="1800" b="1" dirty="0">
              <a:solidFill>
                <a:schemeClr val="bg1"/>
              </a:solidFill>
            </a:endParaRPr>
          </a:p>
          <a:p>
            <a:pPr lvl="2" fontAlgn="auto">
              <a:lnSpc>
                <a:spcPct val="80000"/>
              </a:lnSpc>
              <a:spcAft>
                <a:spcPts val="0"/>
              </a:spcAft>
              <a:defRPr/>
            </a:pPr>
            <a:r>
              <a:rPr lang="cs-CZ" sz="1800" dirty="0" smtClean="0">
                <a:solidFill>
                  <a:schemeClr val="bg1"/>
                </a:solidFill>
              </a:rPr>
              <a:t>syrovátka </a:t>
            </a:r>
            <a:r>
              <a:rPr lang="cs-CZ" sz="1800" dirty="0">
                <a:solidFill>
                  <a:schemeClr val="bg1"/>
                </a:solidFill>
              </a:rPr>
              <a:t>(vysoký obsah BCAA)</a:t>
            </a:r>
          </a:p>
          <a:p>
            <a:pPr lvl="2" fontAlgn="auto">
              <a:lnSpc>
                <a:spcPct val="80000"/>
              </a:lnSpc>
              <a:spcAft>
                <a:spcPts val="0"/>
              </a:spcAft>
              <a:defRPr/>
            </a:pPr>
            <a:r>
              <a:rPr lang="cs-CZ" sz="1800" dirty="0" smtClean="0">
                <a:solidFill>
                  <a:schemeClr val="bg1"/>
                </a:solidFill>
              </a:rPr>
              <a:t>kasein </a:t>
            </a:r>
            <a:r>
              <a:rPr lang="cs-CZ" sz="1800" dirty="0">
                <a:solidFill>
                  <a:schemeClr val="bg1"/>
                </a:solidFill>
              </a:rPr>
              <a:t>(tvaroh)</a:t>
            </a:r>
          </a:p>
          <a:p>
            <a:pPr lvl="2" fontAlgn="auto">
              <a:lnSpc>
                <a:spcPct val="80000"/>
              </a:lnSpc>
              <a:spcAft>
                <a:spcPts val="0"/>
              </a:spcAft>
              <a:defRPr/>
            </a:pPr>
            <a:r>
              <a:rPr lang="cs-CZ" sz="1800" dirty="0" smtClean="0">
                <a:solidFill>
                  <a:schemeClr val="bg1"/>
                </a:solidFill>
              </a:rPr>
              <a:t>s</a:t>
            </a:r>
            <a:r>
              <a:rPr lang="cs-CZ" sz="1800" dirty="0" smtClean="0">
                <a:solidFill>
                  <a:schemeClr val="bg1"/>
                </a:solidFill>
              </a:rPr>
              <a:t>ója </a:t>
            </a:r>
            <a:endParaRPr lang="cs-CZ" sz="1800" dirty="0" smtClean="0">
              <a:solidFill>
                <a:schemeClr val="bg1"/>
              </a:solidFill>
            </a:endParaRPr>
          </a:p>
          <a:p>
            <a:pPr lvl="2" fontAlgn="auto">
              <a:lnSpc>
                <a:spcPct val="80000"/>
              </a:lnSpc>
              <a:spcAft>
                <a:spcPts val="0"/>
              </a:spcAft>
              <a:defRPr/>
            </a:pPr>
            <a:r>
              <a:rPr lang="cs-CZ" sz="1800" dirty="0" smtClean="0">
                <a:solidFill>
                  <a:schemeClr val="bg1"/>
                </a:solidFill>
              </a:rPr>
              <a:t>vejce </a:t>
            </a:r>
            <a:r>
              <a:rPr lang="cs-CZ" sz="1800" dirty="0" smtClean="0">
                <a:solidFill>
                  <a:schemeClr val="bg1"/>
                </a:solidFill>
              </a:rPr>
              <a:t>(ovalbumin)</a:t>
            </a:r>
            <a:endParaRPr lang="cs-CZ" sz="1800" dirty="0">
              <a:solidFill>
                <a:schemeClr val="bg1"/>
              </a:solidFill>
            </a:endParaRPr>
          </a:p>
          <a:p>
            <a:pPr lvl="2" fontAlgn="auto">
              <a:lnSpc>
                <a:spcPct val="80000"/>
              </a:lnSpc>
              <a:spcAft>
                <a:spcPts val="0"/>
              </a:spcAft>
              <a:buFont typeface="Arial" pitchFamily="34" charset="0"/>
              <a:buNone/>
              <a:defRPr/>
            </a:pPr>
            <a:endParaRPr lang="cs-CZ" sz="1800" dirty="0">
              <a:solidFill>
                <a:schemeClr val="bg1"/>
              </a:solidFill>
            </a:endParaRPr>
          </a:p>
          <a:p>
            <a:pPr lvl="2" fontAlgn="auto">
              <a:lnSpc>
                <a:spcPct val="80000"/>
              </a:lnSpc>
              <a:spcAft>
                <a:spcPts val="0"/>
              </a:spcAft>
              <a:buNone/>
              <a:defRPr/>
            </a:pPr>
            <a:r>
              <a:rPr lang="cs-CZ" sz="1800" dirty="0" smtClean="0">
                <a:solidFill>
                  <a:schemeClr val="bg1"/>
                </a:solidFill>
              </a:rPr>
              <a:t>kasein </a:t>
            </a:r>
            <a:r>
              <a:rPr lang="cs-CZ" sz="1800" dirty="0">
                <a:solidFill>
                  <a:schemeClr val="bg1"/>
                </a:solidFill>
              </a:rPr>
              <a:t>stimuluje syntézu sval. </a:t>
            </a:r>
            <a:r>
              <a:rPr lang="cs-CZ" sz="1800" dirty="0">
                <a:solidFill>
                  <a:schemeClr val="bg1"/>
                </a:solidFill>
              </a:rPr>
              <a:t>bílkovin slaběji než syrovátka, ale silněji blokuje odbourávání B</a:t>
            </a:r>
          </a:p>
          <a:p>
            <a:pPr lvl="2" fontAlgn="auto">
              <a:lnSpc>
                <a:spcPct val="80000"/>
              </a:lnSpc>
              <a:spcAft>
                <a:spcPts val="0"/>
              </a:spcAft>
              <a:buFont typeface="Wingdings" pitchFamily="2" charset="2"/>
              <a:buNone/>
              <a:defRPr/>
            </a:pPr>
            <a:endParaRPr lang="cs-CZ" sz="1600" dirty="0"/>
          </a:p>
          <a:p>
            <a:pPr fontAlgn="auto">
              <a:lnSpc>
                <a:spcPct val="80000"/>
              </a:lnSpc>
              <a:spcAft>
                <a:spcPts val="0"/>
              </a:spcAft>
              <a:defRPr/>
            </a:pPr>
            <a:r>
              <a:rPr lang="cs-CZ" sz="2000" b="1" dirty="0">
                <a:solidFill>
                  <a:srgbClr val="FFFF00"/>
                </a:solidFill>
              </a:rPr>
              <a:t>Kvalita proteinů</a:t>
            </a:r>
          </a:p>
          <a:p>
            <a:pPr lvl="1" fontAlgn="auto">
              <a:lnSpc>
                <a:spcPct val="80000"/>
              </a:lnSpc>
              <a:spcAft>
                <a:spcPts val="600"/>
              </a:spcAft>
              <a:defRPr/>
            </a:pPr>
            <a:r>
              <a:rPr lang="cs-CZ" sz="1800" b="1" dirty="0">
                <a:solidFill>
                  <a:srgbClr val="FFC000"/>
                </a:solidFill>
              </a:rPr>
              <a:t>Biologická hodnota</a:t>
            </a:r>
          </a:p>
          <a:p>
            <a:pPr lvl="2" fontAlgn="auto">
              <a:lnSpc>
                <a:spcPct val="80000"/>
              </a:lnSpc>
              <a:spcAft>
                <a:spcPts val="0"/>
              </a:spcAft>
              <a:defRPr/>
            </a:pPr>
            <a:r>
              <a:rPr lang="cs-CZ" sz="1800" dirty="0" smtClean="0">
                <a:solidFill>
                  <a:schemeClr val="bg1"/>
                </a:solidFill>
              </a:rPr>
              <a:t>kolik </a:t>
            </a:r>
            <a:r>
              <a:rPr lang="cs-CZ" sz="1800" dirty="0">
                <a:solidFill>
                  <a:schemeClr val="bg1"/>
                </a:solidFill>
              </a:rPr>
              <a:t>gramů tělesných bílkovin může být vybudováno ze 100 g přijatých B (vejce, maso, ryby, mléko, sýry)</a:t>
            </a:r>
          </a:p>
          <a:p>
            <a:pPr lvl="2" fontAlgn="auto">
              <a:lnSpc>
                <a:spcPct val="80000"/>
              </a:lnSpc>
              <a:spcAft>
                <a:spcPts val="0"/>
              </a:spcAft>
              <a:buFont typeface="Wingdings" pitchFamily="2" charset="2"/>
              <a:buNone/>
              <a:defRPr/>
            </a:pPr>
            <a:endParaRPr lang="cs-CZ" sz="1600" dirty="0"/>
          </a:p>
          <a:p>
            <a:pPr lvl="1" fontAlgn="auto">
              <a:lnSpc>
                <a:spcPct val="80000"/>
              </a:lnSpc>
              <a:spcAft>
                <a:spcPts val="600"/>
              </a:spcAft>
              <a:defRPr/>
            </a:pPr>
            <a:r>
              <a:rPr lang="cs-CZ" sz="1800" b="1" dirty="0">
                <a:solidFill>
                  <a:srgbClr val="FFC000"/>
                </a:solidFill>
              </a:rPr>
              <a:t>Stupeň hydrolýzy  (DV)</a:t>
            </a:r>
          </a:p>
          <a:p>
            <a:pPr lvl="2" fontAlgn="auto">
              <a:lnSpc>
                <a:spcPct val="80000"/>
              </a:lnSpc>
              <a:spcAft>
                <a:spcPts val="0"/>
              </a:spcAft>
              <a:defRPr/>
            </a:pPr>
            <a:r>
              <a:rPr lang="cs-CZ" sz="1800" dirty="0" smtClean="0">
                <a:solidFill>
                  <a:schemeClr val="bg1"/>
                </a:solidFill>
              </a:rPr>
              <a:t>označuje </a:t>
            </a:r>
            <a:r>
              <a:rPr lang="cs-CZ" sz="1800" dirty="0">
                <a:solidFill>
                  <a:schemeClr val="bg1"/>
                </a:solidFill>
              </a:rPr>
              <a:t>dobu, po jakou docházelo k enzymatickému rozkladu proteinu v rámci výrobního procesu. Čím vyšší DV,tím více volných AMK, di- a tripeptidů – kvalitnější,  dražší a méně chutný </a:t>
            </a:r>
            <a:r>
              <a:rPr lang="cs-CZ" sz="1800" dirty="0" smtClean="0">
                <a:solidFill>
                  <a:schemeClr val="bg1"/>
                </a:solidFill>
              </a:rPr>
              <a:t>produkt (více hořký)</a:t>
            </a:r>
            <a:endParaRPr lang="cs-CZ" sz="1800" dirty="0">
              <a:solidFill>
                <a:schemeClr val="bg1"/>
              </a:solidFill>
            </a:endParaRPr>
          </a:p>
          <a:p>
            <a:pPr fontAlgn="auto">
              <a:lnSpc>
                <a:spcPct val="80000"/>
              </a:lnSpc>
              <a:spcAft>
                <a:spcPts val="0"/>
              </a:spcAft>
              <a:buFont typeface="Wingdings" pitchFamily="2" charset="2"/>
              <a:buNone/>
              <a:defRPr/>
            </a:pPr>
            <a:endParaRPr lang="cs-CZ" sz="2000" dirty="0">
              <a:latin typeface="Comic Sans MS" pitchFamily="66" charset="0"/>
            </a:endParaRPr>
          </a:p>
        </p:txBody>
      </p:sp>
      <p:sp>
        <p:nvSpPr>
          <p:cNvPr id="4" name="Šipka doprava se zářezem 3"/>
          <p:cNvSpPr/>
          <p:nvPr/>
        </p:nvSpPr>
        <p:spPr>
          <a:xfrm>
            <a:off x="1000100" y="3071810"/>
            <a:ext cx="285752" cy="285752"/>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630237"/>
          </a:xfrm>
        </p:spPr>
        <p:txBody>
          <a:bodyPr rtlCol="0">
            <a:normAutofit fontScale="90000"/>
          </a:bodyPr>
          <a:lstStyle/>
          <a:p>
            <a:pPr fontAlgn="auto">
              <a:spcAft>
                <a:spcPts val="0"/>
              </a:spcAft>
              <a:defRPr/>
            </a:pPr>
            <a:r>
              <a:rPr lang="cs-CZ" sz="4000" dirty="0">
                <a:solidFill>
                  <a:schemeClr val="bg1"/>
                </a:solidFill>
                <a:latin typeface="Comic Sans MS" pitchFamily="66" charset="0"/>
              </a:rPr>
              <a:t>Proteinové a AMK suplementy</a:t>
            </a:r>
          </a:p>
        </p:txBody>
      </p:sp>
      <p:sp>
        <p:nvSpPr>
          <p:cNvPr id="26627" name="Rectangle 3"/>
          <p:cNvSpPr>
            <a:spLocks noGrp="1" noChangeArrowheads="1"/>
          </p:cNvSpPr>
          <p:nvPr>
            <p:ph type="body" idx="1"/>
          </p:nvPr>
        </p:nvSpPr>
        <p:spPr>
          <a:xfrm>
            <a:off x="457200" y="981075"/>
            <a:ext cx="8229600" cy="6119813"/>
          </a:xfrm>
        </p:spPr>
        <p:txBody>
          <a:bodyPr/>
          <a:lstStyle/>
          <a:p>
            <a:pPr>
              <a:lnSpc>
                <a:spcPct val="90000"/>
              </a:lnSpc>
              <a:spcAft>
                <a:spcPts val="600"/>
              </a:spcAft>
            </a:pPr>
            <a:r>
              <a:rPr lang="cs-CZ" sz="2400" b="1" u="sng" dirty="0" smtClean="0">
                <a:solidFill>
                  <a:srgbClr val="FFFF00"/>
                </a:solidFill>
              </a:rPr>
              <a:t>Proteinové prášky</a:t>
            </a:r>
            <a:endParaRPr lang="cs-CZ" sz="2400" b="1" u="sng" dirty="0" smtClean="0">
              <a:solidFill>
                <a:schemeClr val="bg1"/>
              </a:solidFill>
            </a:endParaRPr>
          </a:p>
          <a:p>
            <a:pPr lvl="1">
              <a:lnSpc>
                <a:spcPct val="90000"/>
              </a:lnSpc>
            </a:pPr>
            <a:r>
              <a:rPr lang="cs-CZ" sz="2000" dirty="0" smtClean="0">
                <a:solidFill>
                  <a:schemeClr val="bg1"/>
                </a:solidFill>
              </a:rPr>
              <a:t>n</a:t>
            </a:r>
            <a:r>
              <a:rPr lang="cs-CZ" sz="2000" dirty="0" smtClean="0">
                <a:solidFill>
                  <a:schemeClr val="bg1"/>
                </a:solidFill>
              </a:rPr>
              <a:t>ejpopulárnější  </a:t>
            </a:r>
            <a:r>
              <a:rPr lang="cs-CZ" sz="2000" dirty="0" smtClean="0">
                <a:solidFill>
                  <a:schemeClr val="bg1"/>
                </a:solidFill>
              </a:rPr>
              <a:t>forma proteinových doplňků</a:t>
            </a:r>
          </a:p>
          <a:p>
            <a:pPr lvl="1">
              <a:lnSpc>
                <a:spcPct val="90000"/>
              </a:lnSpc>
            </a:pPr>
            <a:r>
              <a:rPr lang="cs-CZ" sz="2000" dirty="0" smtClean="0">
                <a:solidFill>
                  <a:schemeClr val="bg1"/>
                </a:solidFill>
              </a:rPr>
              <a:t>sušené </a:t>
            </a:r>
            <a:r>
              <a:rPr lang="cs-CZ" sz="2000" dirty="0" smtClean="0">
                <a:solidFill>
                  <a:schemeClr val="bg1"/>
                </a:solidFill>
              </a:rPr>
              <a:t>a zpracované proteiny – kombinace P mléka, masa, vajec a sóji</a:t>
            </a:r>
          </a:p>
          <a:p>
            <a:pPr lvl="1">
              <a:lnSpc>
                <a:spcPct val="90000"/>
              </a:lnSpc>
            </a:pPr>
            <a:r>
              <a:rPr lang="cs-CZ" sz="2000" dirty="0" smtClean="0">
                <a:solidFill>
                  <a:schemeClr val="bg1"/>
                </a:solidFill>
              </a:rPr>
              <a:t>nevýhoda </a:t>
            </a:r>
            <a:r>
              <a:rPr lang="cs-CZ" sz="2000" dirty="0" smtClean="0">
                <a:solidFill>
                  <a:schemeClr val="bg1"/>
                </a:solidFill>
              </a:rPr>
              <a:t>- chuť</a:t>
            </a:r>
            <a:endParaRPr lang="cs-CZ" sz="2000" dirty="0" smtClean="0">
              <a:solidFill>
                <a:srgbClr val="FF0000"/>
              </a:solidFill>
            </a:endParaRPr>
          </a:p>
          <a:p>
            <a:pPr>
              <a:lnSpc>
                <a:spcPct val="90000"/>
              </a:lnSpc>
            </a:pPr>
            <a:r>
              <a:rPr lang="cs-CZ" sz="2400" b="1" dirty="0" smtClean="0">
                <a:solidFill>
                  <a:srgbClr val="FF0000"/>
                </a:solidFill>
              </a:rPr>
              <a:t>Syrovátkový protein</a:t>
            </a:r>
          </a:p>
          <a:p>
            <a:pPr lvl="2">
              <a:lnSpc>
                <a:spcPct val="90000"/>
              </a:lnSpc>
            </a:pPr>
            <a:r>
              <a:rPr lang="cs-CZ" sz="1800" dirty="0" smtClean="0">
                <a:solidFill>
                  <a:schemeClr val="bg1"/>
                </a:solidFill>
              </a:rPr>
              <a:t>donedávna </a:t>
            </a:r>
            <a:r>
              <a:rPr lang="cs-CZ" sz="1800" dirty="0" smtClean="0">
                <a:solidFill>
                  <a:schemeClr val="bg1"/>
                </a:solidFill>
              </a:rPr>
              <a:t>nejkvalitnější protein – vaječný bílek – měl nejvyšší poměr proteinové eficience (PER) – do jaké míry může být B využit v organismu </a:t>
            </a:r>
          </a:p>
          <a:p>
            <a:pPr lvl="2">
              <a:lnSpc>
                <a:spcPct val="90000"/>
              </a:lnSpc>
            </a:pPr>
            <a:r>
              <a:rPr lang="cs-CZ" sz="1800" dirty="0" smtClean="0">
                <a:solidFill>
                  <a:schemeClr val="bg1"/>
                </a:solidFill>
              </a:rPr>
              <a:t>stavba </a:t>
            </a:r>
            <a:r>
              <a:rPr lang="cs-CZ" sz="1800" dirty="0" smtClean="0">
                <a:solidFill>
                  <a:schemeClr val="bg1"/>
                </a:solidFill>
              </a:rPr>
              <a:t>svalové hmoty + energie</a:t>
            </a:r>
          </a:p>
          <a:p>
            <a:pPr lvl="2">
              <a:lnSpc>
                <a:spcPct val="90000"/>
              </a:lnSpc>
            </a:pPr>
            <a:r>
              <a:rPr lang="cs-CZ" sz="1800" dirty="0" smtClean="0">
                <a:solidFill>
                  <a:schemeClr val="bg1"/>
                </a:solidFill>
              </a:rPr>
              <a:t>nejvyšší </a:t>
            </a:r>
            <a:r>
              <a:rPr lang="cs-CZ" sz="1800" dirty="0" smtClean="0">
                <a:solidFill>
                  <a:schemeClr val="bg1"/>
                </a:solidFill>
              </a:rPr>
              <a:t>BH dle novějších názorů</a:t>
            </a:r>
          </a:p>
          <a:p>
            <a:pPr lvl="2">
              <a:lnSpc>
                <a:spcPct val="90000"/>
              </a:lnSpc>
            </a:pPr>
            <a:r>
              <a:rPr lang="cs-CZ" sz="1800" dirty="0" smtClean="0">
                <a:solidFill>
                  <a:schemeClr val="bg1"/>
                </a:solidFill>
              </a:rPr>
              <a:t>derivace </a:t>
            </a:r>
            <a:r>
              <a:rPr lang="cs-CZ" sz="1800" dirty="0" smtClean="0">
                <a:solidFill>
                  <a:schemeClr val="bg1"/>
                </a:solidFill>
              </a:rPr>
              <a:t>z mléčného séra, rozpustná část mléčného proteinu</a:t>
            </a:r>
          </a:p>
          <a:p>
            <a:pPr lvl="2">
              <a:lnSpc>
                <a:spcPct val="90000"/>
              </a:lnSpc>
              <a:spcAft>
                <a:spcPts val="600"/>
              </a:spcAft>
            </a:pPr>
            <a:r>
              <a:rPr lang="cs-CZ" sz="1800" dirty="0" smtClean="0">
                <a:solidFill>
                  <a:schemeClr val="bg1"/>
                </a:solidFill>
              </a:rPr>
              <a:t>skládá </a:t>
            </a:r>
            <a:r>
              <a:rPr lang="cs-CZ" sz="1800" dirty="0" smtClean="0">
                <a:solidFill>
                  <a:schemeClr val="bg1"/>
                </a:solidFill>
              </a:rPr>
              <a:t>se z 48% </a:t>
            </a:r>
            <a:r>
              <a:rPr lang="en-US" sz="1800" dirty="0" smtClean="0">
                <a:solidFill>
                  <a:schemeClr val="bg1"/>
                </a:solidFill>
                <a:cs typeface="Times New Roman" pitchFamily="18" charset="0"/>
              </a:rPr>
              <a:t>ß</a:t>
            </a:r>
            <a:r>
              <a:rPr lang="cs-CZ" sz="1800" dirty="0" smtClean="0">
                <a:solidFill>
                  <a:schemeClr val="bg1"/>
                </a:solidFill>
                <a:cs typeface="Times New Roman" pitchFamily="18" charset="0"/>
              </a:rPr>
              <a:t>-laktoglobulin a 20% </a:t>
            </a:r>
            <a:r>
              <a:rPr lang="el-GR" sz="1800" dirty="0" smtClean="0">
                <a:solidFill>
                  <a:schemeClr val="bg1"/>
                </a:solidFill>
                <a:cs typeface="Times New Roman" pitchFamily="18" charset="0"/>
              </a:rPr>
              <a:t>α</a:t>
            </a:r>
            <a:r>
              <a:rPr lang="cs-CZ" sz="1800" dirty="0" smtClean="0">
                <a:solidFill>
                  <a:schemeClr val="bg1"/>
                </a:solidFill>
                <a:cs typeface="Times New Roman" pitchFamily="18" charset="0"/>
              </a:rPr>
              <a:t>-laktalbumin</a:t>
            </a:r>
          </a:p>
          <a:p>
            <a:pPr lvl="2">
              <a:lnSpc>
                <a:spcPct val="90000"/>
              </a:lnSpc>
            </a:pPr>
            <a:r>
              <a:rPr lang="cs-CZ" sz="1800" b="1" dirty="0" smtClean="0">
                <a:solidFill>
                  <a:srgbClr val="FFC000"/>
                </a:solidFill>
                <a:cs typeface="Times New Roman" pitchFamily="18" charset="0"/>
              </a:rPr>
              <a:t>Výhody:</a:t>
            </a:r>
            <a:r>
              <a:rPr lang="cs-CZ" sz="1800" dirty="0" smtClean="0">
                <a:solidFill>
                  <a:srgbClr val="FFC000"/>
                </a:solidFill>
                <a:cs typeface="Times New Roman" pitchFamily="18" charset="0"/>
              </a:rPr>
              <a:t> </a:t>
            </a:r>
          </a:p>
          <a:p>
            <a:pPr lvl="4">
              <a:lnSpc>
                <a:spcPct val="90000"/>
              </a:lnSpc>
            </a:pPr>
            <a:r>
              <a:rPr lang="cs-CZ" sz="1600" dirty="0" smtClean="0">
                <a:solidFill>
                  <a:schemeClr val="bg1"/>
                </a:solidFill>
                <a:cs typeface="Times New Roman" pitchFamily="18" charset="0"/>
              </a:rPr>
              <a:t>↑ BCAA, glutathionu (z AMK cystinu, kys. glutamové a glycinu)</a:t>
            </a:r>
          </a:p>
          <a:p>
            <a:pPr lvl="4">
              <a:lnSpc>
                <a:spcPct val="90000"/>
              </a:lnSpc>
            </a:pPr>
            <a:r>
              <a:rPr lang="cs-CZ" sz="1600" dirty="0" smtClean="0">
                <a:solidFill>
                  <a:schemeClr val="bg1"/>
                </a:solidFill>
                <a:cs typeface="Times New Roman" pitchFamily="18" charset="0"/>
              </a:rPr>
              <a:t>Nedenaturovaný produkt – více glutathionu a vyšší schopnost zvyšovat tuto hladinu v organismu</a:t>
            </a:r>
          </a:p>
          <a:p>
            <a:pPr lvl="4">
              <a:lnSpc>
                <a:spcPct val="90000"/>
              </a:lnSpc>
            </a:pPr>
            <a:r>
              <a:rPr lang="cs-CZ" sz="1600" dirty="0" smtClean="0">
                <a:solidFill>
                  <a:schemeClr val="bg1"/>
                </a:solidFill>
                <a:cs typeface="Times New Roman" pitchFamily="18" charset="0"/>
              </a:rPr>
              <a:t>Zvyšují hl. IGF-1 (růstový faktor 1)(zvyšuje se dle kvality B)</a:t>
            </a:r>
          </a:p>
          <a:p>
            <a:pPr lvl="4">
              <a:lnSpc>
                <a:spcPct val="90000"/>
              </a:lnSpc>
            </a:pPr>
            <a:r>
              <a:rPr lang="cs-CZ" sz="1600" dirty="0" smtClean="0">
                <a:solidFill>
                  <a:schemeClr val="bg1"/>
                </a:solidFill>
                <a:cs typeface="Times New Roman" pitchFamily="18" charset="0"/>
              </a:rPr>
              <a:t>Rychlá absorpce v těle, nezpůsobuje nadýmání a plynatost</a:t>
            </a:r>
          </a:p>
          <a:p>
            <a:pPr lvl="4">
              <a:lnSpc>
                <a:spcPct val="90000"/>
              </a:lnSpc>
              <a:buFont typeface="Wingdings" pitchFamily="2" charset="2"/>
              <a:buNone/>
            </a:pPr>
            <a:endParaRPr lang="cs-CZ" sz="1600" dirty="0" smtClean="0">
              <a:latin typeface="Comic Sans MS" pitchFamily="66"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dirty="0" smtClean="0">
                <a:solidFill>
                  <a:schemeClr val="bg1"/>
                </a:solidFill>
                <a:latin typeface="Comic Sans MS" pitchFamily="66" charset="0"/>
              </a:rPr>
              <a:t>Proteinové a AMK suplementy</a:t>
            </a:r>
          </a:p>
        </p:txBody>
      </p:sp>
      <p:sp>
        <p:nvSpPr>
          <p:cNvPr id="27651" name="Rectangle 3"/>
          <p:cNvSpPr>
            <a:spLocks noGrp="1" noChangeArrowheads="1"/>
          </p:cNvSpPr>
          <p:nvPr>
            <p:ph type="body" idx="1"/>
          </p:nvPr>
        </p:nvSpPr>
        <p:spPr/>
        <p:txBody>
          <a:bodyPr/>
          <a:lstStyle/>
          <a:p>
            <a:pPr>
              <a:lnSpc>
                <a:spcPct val="80000"/>
              </a:lnSpc>
            </a:pPr>
            <a:r>
              <a:rPr lang="cs-CZ" sz="2400" b="1" u="sng" dirty="0" smtClean="0">
                <a:solidFill>
                  <a:srgbClr val="FFC000"/>
                </a:solidFill>
                <a:cs typeface="Times New Roman" pitchFamily="18" charset="0"/>
              </a:rPr>
              <a:t>Tablety a kapsle</a:t>
            </a:r>
            <a:endParaRPr lang="cs-CZ" sz="2400" dirty="0" smtClean="0">
              <a:solidFill>
                <a:srgbClr val="FFC000"/>
              </a:solidFill>
              <a:cs typeface="Times New Roman" pitchFamily="18" charset="0"/>
            </a:endParaRPr>
          </a:p>
          <a:p>
            <a:pPr lvl="1">
              <a:lnSpc>
                <a:spcPct val="80000"/>
              </a:lnSpc>
            </a:pPr>
            <a:r>
              <a:rPr lang="cs-CZ" sz="2000" dirty="0" smtClean="0">
                <a:solidFill>
                  <a:schemeClr val="bg1"/>
                </a:solidFill>
                <a:cs typeface="Times New Roman" pitchFamily="18" charset="0"/>
              </a:rPr>
              <a:t>vysoká </a:t>
            </a:r>
            <a:r>
              <a:rPr lang="cs-CZ" sz="2000" dirty="0" smtClean="0">
                <a:solidFill>
                  <a:schemeClr val="bg1"/>
                </a:solidFill>
                <a:cs typeface="Times New Roman" pitchFamily="18" charset="0"/>
              </a:rPr>
              <a:t>cena</a:t>
            </a:r>
          </a:p>
          <a:p>
            <a:pPr lvl="1">
              <a:lnSpc>
                <a:spcPct val="80000"/>
              </a:lnSpc>
            </a:pPr>
            <a:r>
              <a:rPr lang="cs-CZ" sz="2000" dirty="0" smtClean="0">
                <a:solidFill>
                  <a:schemeClr val="bg1"/>
                </a:solidFill>
                <a:cs typeface="Times New Roman" pitchFamily="18" charset="0"/>
              </a:rPr>
              <a:t>r</a:t>
            </a:r>
            <a:r>
              <a:rPr lang="cs-CZ" sz="2000" dirty="0" smtClean="0">
                <a:solidFill>
                  <a:schemeClr val="bg1"/>
                </a:solidFill>
                <a:cs typeface="Times New Roman" pitchFamily="18" charset="0"/>
              </a:rPr>
              <a:t>ychlá </a:t>
            </a:r>
            <a:r>
              <a:rPr lang="cs-CZ" sz="2000" dirty="0" smtClean="0">
                <a:solidFill>
                  <a:schemeClr val="bg1"/>
                </a:solidFill>
                <a:cs typeface="Times New Roman" pitchFamily="18" charset="0"/>
              </a:rPr>
              <a:t>stravitelnost</a:t>
            </a:r>
          </a:p>
          <a:p>
            <a:pPr lvl="1">
              <a:lnSpc>
                <a:spcPct val="80000"/>
              </a:lnSpc>
              <a:buFont typeface="Wingdings" pitchFamily="2" charset="2"/>
              <a:buNone/>
            </a:pPr>
            <a:endParaRPr lang="cs-CZ" sz="2000" dirty="0" smtClean="0">
              <a:solidFill>
                <a:schemeClr val="bg1"/>
              </a:solidFill>
              <a:cs typeface="Times New Roman" pitchFamily="18" charset="0"/>
            </a:endParaRPr>
          </a:p>
          <a:p>
            <a:pPr>
              <a:lnSpc>
                <a:spcPct val="80000"/>
              </a:lnSpc>
            </a:pPr>
            <a:r>
              <a:rPr lang="cs-CZ" sz="2400" b="1" u="sng" dirty="0" smtClean="0">
                <a:solidFill>
                  <a:srgbClr val="FFC000"/>
                </a:solidFill>
                <a:cs typeface="Times New Roman" pitchFamily="18" charset="0"/>
              </a:rPr>
              <a:t>Proteinové nápoje</a:t>
            </a:r>
          </a:p>
          <a:p>
            <a:pPr lvl="1">
              <a:lnSpc>
                <a:spcPct val="80000"/>
              </a:lnSpc>
            </a:pPr>
            <a:r>
              <a:rPr lang="cs-CZ" sz="2000" dirty="0" smtClean="0">
                <a:solidFill>
                  <a:schemeClr val="bg1"/>
                </a:solidFill>
                <a:cs typeface="Times New Roman" pitchFamily="18" charset="0"/>
              </a:rPr>
              <a:t>tekutá </a:t>
            </a:r>
            <a:r>
              <a:rPr lang="cs-CZ" sz="2000" dirty="0" smtClean="0">
                <a:solidFill>
                  <a:schemeClr val="bg1"/>
                </a:solidFill>
                <a:cs typeface="Times New Roman" pitchFamily="18" charset="0"/>
              </a:rPr>
              <a:t>forma, v lahvích</a:t>
            </a:r>
          </a:p>
          <a:p>
            <a:pPr lvl="1">
              <a:lnSpc>
                <a:spcPct val="80000"/>
              </a:lnSpc>
            </a:pPr>
            <a:r>
              <a:rPr lang="cs-CZ" sz="2000" dirty="0" smtClean="0">
                <a:solidFill>
                  <a:schemeClr val="bg1"/>
                </a:solidFill>
                <a:cs typeface="Times New Roman" pitchFamily="18" charset="0"/>
              </a:rPr>
              <a:t>snadno </a:t>
            </a:r>
            <a:r>
              <a:rPr lang="cs-CZ" sz="2000" dirty="0" smtClean="0">
                <a:solidFill>
                  <a:schemeClr val="bg1"/>
                </a:solidFill>
                <a:cs typeface="Times New Roman" pitchFamily="18" charset="0"/>
              </a:rPr>
              <a:t>dostupné</a:t>
            </a:r>
          </a:p>
          <a:p>
            <a:pPr lvl="1">
              <a:lnSpc>
                <a:spcPct val="80000"/>
              </a:lnSpc>
              <a:buFont typeface="Wingdings" pitchFamily="2" charset="2"/>
              <a:buNone/>
            </a:pPr>
            <a:endParaRPr lang="cs-CZ" sz="2000" dirty="0" smtClean="0">
              <a:solidFill>
                <a:schemeClr val="bg1"/>
              </a:solidFill>
              <a:cs typeface="Times New Roman" pitchFamily="18" charset="0"/>
            </a:endParaRPr>
          </a:p>
          <a:p>
            <a:pPr>
              <a:lnSpc>
                <a:spcPct val="80000"/>
              </a:lnSpc>
              <a:spcAft>
                <a:spcPts val="1200"/>
              </a:spcAft>
            </a:pPr>
            <a:r>
              <a:rPr lang="cs-CZ" sz="2400" b="1" dirty="0" smtClean="0">
                <a:solidFill>
                  <a:srgbClr val="FFC000"/>
                </a:solidFill>
                <a:cs typeface="Times New Roman" pitchFamily="18" charset="0"/>
              </a:rPr>
              <a:t>Vedlejší účinky</a:t>
            </a:r>
          </a:p>
          <a:p>
            <a:pPr lvl="1">
              <a:lnSpc>
                <a:spcPct val="80000"/>
              </a:lnSpc>
              <a:buNone/>
            </a:pPr>
            <a:r>
              <a:rPr lang="cs-CZ" sz="2000" dirty="0" smtClean="0">
                <a:solidFill>
                  <a:schemeClr val="bg1"/>
                </a:solidFill>
                <a:cs typeface="Times New Roman" pitchFamily="18" charset="0"/>
              </a:rPr>
              <a:t>velké </a:t>
            </a:r>
            <a:r>
              <a:rPr lang="cs-CZ" sz="2000" dirty="0" smtClean="0">
                <a:solidFill>
                  <a:schemeClr val="bg1"/>
                </a:solidFill>
                <a:cs typeface="Times New Roman" pitchFamily="18" charset="0"/>
              </a:rPr>
              <a:t>množství požitých proteinů</a:t>
            </a:r>
          </a:p>
          <a:p>
            <a:pPr lvl="1">
              <a:lnSpc>
                <a:spcPct val="80000"/>
              </a:lnSpc>
            </a:pPr>
            <a:r>
              <a:rPr lang="cs-CZ" sz="2000" dirty="0" smtClean="0">
                <a:solidFill>
                  <a:schemeClr val="bg1"/>
                </a:solidFill>
                <a:cs typeface="Times New Roman" pitchFamily="18" charset="0"/>
              </a:rPr>
              <a:t>nadýmání</a:t>
            </a:r>
            <a:endParaRPr lang="cs-CZ" sz="2000" dirty="0" smtClean="0">
              <a:solidFill>
                <a:schemeClr val="bg1"/>
              </a:solidFill>
              <a:cs typeface="Times New Roman" pitchFamily="18" charset="0"/>
            </a:endParaRPr>
          </a:p>
          <a:p>
            <a:pPr lvl="1">
              <a:lnSpc>
                <a:spcPct val="80000"/>
              </a:lnSpc>
            </a:pPr>
            <a:r>
              <a:rPr lang="cs-CZ" sz="2000" dirty="0" smtClean="0">
                <a:solidFill>
                  <a:schemeClr val="bg1"/>
                </a:solidFill>
                <a:cs typeface="Times New Roman" pitchFamily="18" charset="0"/>
              </a:rPr>
              <a:t>dehydratace</a:t>
            </a:r>
            <a:endParaRPr lang="cs-CZ" sz="2000" dirty="0" smtClean="0">
              <a:solidFill>
                <a:schemeClr val="bg1"/>
              </a:solidFill>
              <a:cs typeface="Times New Roman" pitchFamily="18" charset="0"/>
            </a:endParaRPr>
          </a:p>
          <a:p>
            <a:pPr lvl="1">
              <a:lnSpc>
                <a:spcPct val="80000"/>
              </a:lnSpc>
            </a:pPr>
            <a:r>
              <a:rPr lang="cs-CZ" sz="2000" dirty="0" smtClean="0">
                <a:solidFill>
                  <a:schemeClr val="bg1"/>
                </a:solidFill>
                <a:cs typeface="Times New Roman" pitchFamily="18" charset="0"/>
              </a:rPr>
              <a:t>z</a:t>
            </a:r>
            <a:r>
              <a:rPr lang="cs-CZ" sz="2000" dirty="0" smtClean="0">
                <a:solidFill>
                  <a:schemeClr val="bg1"/>
                </a:solidFill>
                <a:cs typeface="Times New Roman" pitchFamily="18" charset="0"/>
              </a:rPr>
              <a:t>vyšuje </a:t>
            </a:r>
            <a:r>
              <a:rPr lang="cs-CZ" sz="2000" dirty="0" smtClean="0">
                <a:solidFill>
                  <a:schemeClr val="bg1"/>
                </a:solidFill>
                <a:cs typeface="Times New Roman" pitchFamily="18" charset="0"/>
              </a:rPr>
              <a:t>nároky na činnost jater a ledvin!!!</a:t>
            </a:r>
          </a:p>
          <a:p>
            <a:pPr>
              <a:lnSpc>
                <a:spcPct val="80000"/>
              </a:lnSpc>
              <a:buFont typeface="Wingdings" pitchFamily="2" charset="2"/>
              <a:buNone/>
            </a:pPr>
            <a:endParaRPr lang="cs-CZ" sz="2400" dirty="0" smtClean="0">
              <a:solidFill>
                <a:schemeClr val="bg1"/>
              </a:solidFill>
              <a:cs typeface="Times New Roman" pitchFamily="18" charset="0"/>
            </a:endParaRPr>
          </a:p>
          <a:p>
            <a:pPr lvl="1">
              <a:lnSpc>
                <a:spcPct val="80000"/>
              </a:lnSpc>
              <a:buFont typeface="Wingdings" pitchFamily="2" charset="2"/>
              <a:buNone/>
            </a:pPr>
            <a:endParaRPr lang="cs-CZ" sz="2000" dirty="0" smtClean="0">
              <a:cs typeface="Times New Roman" pitchFamily="18" charset="0"/>
            </a:endParaRPr>
          </a:p>
        </p:txBody>
      </p:sp>
      <p:sp>
        <p:nvSpPr>
          <p:cNvPr id="4" name="Šipka doprava se zářezem 3"/>
          <p:cNvSpPr/>
          <p:nvPr/>
        </p:nvSpPr>
        <p:spPr>
          <a:xfrm>
            <a:off x="642910" y="4643446"/>
            <a:ext cx="285752" cy="357190"/>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7652" name="Picture 4" descr="C:\Documents and Settings\Ondra_S\Plocha\FSpS výuka\Obrázky k prezentacím\proteinove-napoje-strucne-rozdeleni-a-pouziti.jpg"/>
          <p:cNvPicPr>
            <a:picLocks noChangeAspect="1" noChangeArrowheads="1"/>
          </p:cNvPicPr>
          <p:nvPr/>
        </p:nvPicPr>
        <p:blipFill>
          <a:blip r:embed="rId2"/>
          <a:srcRect/>
          <a:stretch>
            <a:fillRect/>
          </a:stretch>
        </p:blipFill>
        <p:spPr bwMode="auto">
          <a:xfrm>
            <a:off x="4572000" y="1714488"/>
            <a:ext cx="3529025" cy="3529025"/>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dirty="0" smtClean="0">
                <a:solidFill>
                  <a:schemeClr val="bg1"/>
                </a:solidFill>
                <a:latin typeface="Comic Sans MS" pitchFamily="66" charset="0"/>
              </a:rPr>
              <a:t>AMK suplementy</a:t>
            </a:r>
          </a:p>
        </p:txBody>
      </p:sp>
      <p:sp>
        <p:nvSpPr>
          <p:cNvPr id="28675" name="Rectangle 3"/>
          <p:cNvSpPr>
            <a:spLocks noGrp="1" noChangeArrowheads="1"/>
          </p:cNvSpPr>
          <p:nvPr>
            <p:ph type="body" idx="1"/>
          </p:nvPr>
        </p:nvSpPr>
        <p:spPr>
          <a:xfrm>
            <a:off x="457200" y="1600200"/>
            <a:ext cx="8229600" cy="5257800"/>
          </a:xfrm>
        </p:spPr>
        <p:txBody>
          <a:bodyPr/>
          <a:lstStyle/>
          <a:p>
            <a:pPr>
              <a:lnSpc>
                <a:spcPct val="90000"/>
              </a:lnSpc>
              <a:spcAft>
                <a:spcPts val="600"/>
              </a:spcAft>
            </a:pPr>
            <a:r>
              <a:rPr lang="cs-CZ" sz="2400" b="1" u="sng" dirty="0" smtClean="0">
                <a:solidFill>
                  <a:srgbClr val="FFFF00"/>
                </a:solidFill>
              </a:rPr>
              <a:t>3 kategorie</a:t>
            </a:r>
          </a:p>
          <a:p>
            <a:pPr lvl="1">
              <a:lnSpc>
                <a:spcPct val="90000"/>
              </a:lnSpc>
            </a:pPr>
            <a:r>
              <a:rPr lang="cs-CZ" sz="2000" dirty="0" smtClean="0">
                <a:solidFill>
                  <a:schemeClr val="bg1"/>
                </a:solidFill>
              </a:rPr>
              <a:t>výrobek </a:t>
            </a:r>
            <a:r>
              <a:rPr lang="cs-CZ" sz="2000" dirty="0" smtClean="0">
                <a:solidFill>
                  <a:schemeClr val="bg1"/>
                </a:solidFill>
              </a:rPr>
              <a:t>obsahuje všechny AMK – zdroj proteinů</a:t>
            </a:r>
          </a:p>
          <a:p>
            <a:pPr lvl="1">
              <a:lnSpc>
                <a:spcPct val="90000"/>
              </a:lnSpc>
            </a:pPr>
            <a:r>
              <a:rPr lang="cs-CZ" sz="2000" dirty="0" smtClean="0">
                <a:solidFill>
                  <a:schemeClr val="bg1"/>
                </a:solidFill>
              </a:rPr>
              <a:t>individuální </a:t>
            </a:r>
            <a:r>
              <a:rPr lang="cs-CZ" sz="2000" dirty="0" smtClean="0">
                <a:solidFill>
                  <a:schemeClr val="bg1"/>
                </a:solidFill>
              </a:rPr>
              <a:t>AMK – prodávané odděleně (arginin, glutamin…)</a:t>
            </a:r>
          </a:p>
          <a:p>
            <a:pPr lvl="1">
              <a:lnSpc>
                <a:spcPct val="90000"/>
              </a:lnSpc>
            </a:pPr>
            <a:r>
              <a:rPr lang="cs-CZ" sz="2000" dirty="0" smtClean="0">
                <a:solidFill>
                  <a:schemeClr val="bg1"/>
                </a:solidFill>
              </a:rPr>
              <a:t>AMK suplementa s obsahem 2 či 3  AMK (BCAA)</a:t>
            </a:r>
          </a:p>
          <a:p>
            <a:pPr lvl="1">
              <a:lnSpc>
                <a:spcPct val="90000"/>
              </a:lnSpc>
              <a:buFont typeface="Wingdings" pitchFamily="2" charset="2"/>
              <a:buNone/>
            </a:pPr>
            <a:endParaRPr lang="cs-CZ" sz="2000" dirty="0" smtClean="0">
              <a:solidFill>
                <a:schemeClr val="bg1"/>
              </a:solidFill>
            </a:endParaRPr>
          </a:p>
          <a:p>
            <a:pPr>
              <a:lnSpc>
                <a:spcPct val="90000"/>
              </a:lnSpc>
              <a:spcAft>
                <a:spcPts val="600"/>
              </a:spcAft>
            </a:pPr>
            <a:r>
              <a:rPr lang="cs-CZ" sz="2400" b="1" u="sng" dirty="0" smtClean="0">
                <a:solidFill>
                  <a:srgbClr val="FFFF00"/>
                </a:solidFill>
              </a:rPr>
              <a:t>2 typy preparátů</a:t>
            </a:r>
          </a:p>
          <a:p>
            <a:pPr lvl="1">
              <a:lnSpc>
                <a:spcPct val="90000"/>
              </a:lnSpc>
            </a:pPr>
            <a:r>
              <a:rPr lang="cs-CZ" sz="2000" dirty="0" smtClean="0">
                <a:solidFill>
                  <a:schemeClr val="bg1"/>
                </a:solidFill>
              </a:rPr>
              <a:t>čistá </a:t>
            </a:r>
            <a:r>
              <a:rPr lang="cs-CZ" sz="2000" dirty="0" smtClean="0">
                <a:solidFill>
                  <a:schemeClr val="bg1"/>
                </a:solidFill>
              </a:rPr>
              <a:t>krystalická forma –volné </a:t>
            </a:r>
            <a:r>
              <a:rPr lang="cs-CZ" sz="2000" dirty="0" smtClean="0">
                <a:solidFill>
                  <a:schemeClr val="bg1"/>
                </a:solidFill>
              </a:rPr>
              <a:t>AMK- </a:t>
            </a:r>
            <a:r>
              <a:rPr lang="cs-CZ" sz="2000" dirty="0" smtClean="0">
                <a:solidFill>
                  <a:schemeClr val="bg1"/>
                </a:solidFill>
              </a:rPr>
              <a:t>vyšší biologická aktivita, efektivnější - pro silové sportovce</a:t>
            </a:r>
          </a:p>
          <a:p>
            <a:pPr lvl="1">
              <a:lnSpc>
                <a:spcPct val="90000"/>
              </a:lnSpc>
              <a:spcAft>
                <a:spcPts val="1200"/>
              </a:spcAft>
            </a:pPr>
            <a:r>
              <a:rPr lang="cs-CZ" sz="2000" dirty="0" smtClean="0">
                <a:solidFill>
                  <a:schemeClr val="bg1"/>
                </a:solidFill>
              </a:rPr>
              <a:t>forma </a:t>
            </a:r>
            <a:r>
              <a:rPr lang="cs-CZ" sz="2000" dirty="0" smtClean="0">
                <a:solidFill>
                  <a:schemeClr val="bg1"/>
                </a:solidFill>
              </a:rPr>
              <a:t>s peptidovou vazbou (hydrolyzáty bílkovin) – vhodné pro </a:t>
            </a:r>
            <a:r>
              <a:rPr lang="cs-CZ" sz="2000" dirty="0" smtClean="0">
                <a:solidFill>
                  <a:schemeClr val="bg1"/>
                </a:solidFill>
              </a:rPr>
              <a:t>zvýšený </a:t>
            </a:r>
            <a:r>
              <a:rPr lang="cs-CZ" sz="2000" dirty="0" smtClean="0">
                <a:solidFill>
                  <a:schemeClr val="bg1"/>
                </a:solidFill>
              </a:rPr>
              <a:t>příjem P, </a:t>
            </a:r>
            <a:r>
              <a:rPr lang="cs-CZ" sz="2000" dirty="0" smtClean="0">
                <a:solidFill>
                  <a:schemeClr val="bg1"/>
                </a:solidFill>
              </a:rPr>
              <a:t>levnější</a:t>
            </a:r>
            <a:endParaRPr lang="cs-CZ" sz="2000" dirty="0" smtClean="0">
              <a:solidFill>
                <a:schemeClr val="bg1"/>
              </a:solidFill>
            </a:endParaRPr>
          </a:p>
          <a:p>
            <a:pPr>
              <a:lnSpc>
                <a:spcPct val="90000"/>
              </a:lnSpc>
            </a:pPr>
            <a:r>
              <a:rPr lang="cs-CZ" sz="2400" dirty="0" smtClean="0">
                <a:solidFill>
                  <a:schemeClr val="bg1"/>
                </a:solidFill>
              </a:rPr>
              <a:t>Vyhýbat se produktům s obsahem barviv, sladidel a konzervačních látek – alergie</a:t>
            </a:r>
          </a:p>
          <a:p>
            <a:pPr>
              <a:lnSpc>
                <a:spcPct val="90000"/>
              </a:lnSpc>
            </a:pPr>
            <a:r>
              <a:rPr lang="cs-CZ" sz="2400" dirty="0" smtClean="0">
                <a:solidFill>
                  <a:schemeClr val="bg1"/>
                </a:solidFill>
              </a:rPr>
              <a:t>Vybírat pouze L – formu</a:t>
            </a:r>
          </a:p>
          <a:p>
            <a:pPr lvl="1">
              <a:lnSpc>
                <a:spcPct val="90000"/>
              </a:lnSpc>
              <a:buFont typeface="Wingdings" pitchFamily="2" charset="2"/>
              <a:buNone/>
            </a:pPr>
            <a:endParaRPr lang="cs-CZ" sz="2000" dirty="0" smtClean="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r>
              <a:rPr lang="cs-CZ" dirty="0" smtClean="0">
                <a:solidFill>
                  <a:schemeClr val="bg1"/>
                </a:solidFill>
              </a:rPr>
              <a:t>Druhy proteinových přípravků</a:t>
            </a:r>
          </a:p>
        </p:txBody>
      </p:sp>
      <p:sp>
        <p:nvSpPr>
          <p:cNvPr id="29699" name="Zástupný symbol pro obsah 2"/>
          <p:cNvSpPr>
            <a:spLocks noGrp="1"/>
          </p:cNvSpPr>
          <p:nvPr>
            <p:ph idx="1"/>
          </p:nvPr>
        </p:nvSpPr>
        <p:spPr/>
        <p:txBody>
          <a:bodyPr/>
          <a:lstStyle/>
          <a:p>
            <a:endParaRPr lang="cs-CZ" sz="3000" b="1" i="1" dirty="0" smtClean="0">
              <a:solidFill>
                <a:schemeClr val="bg1"/>
              </a:solidFill>
            </a:endParaRPr>
          </a:p>
          <a:p>
            <a:r>
              <a:rPr lang="cs-CZ" sz="3000" b="1" i="1" dirty="0" smtClean="0">
                <a:solidFill>
                  <a:srgbClr val="FFC000"/>
                </a:solidFill>
              </a:rPr>
              <a:t>WPC</a:t>
            </a:r>
            <a:r>
              <a:rPr lang="cs-CZ" sz="3000" i="1" dirty="0" smtClean="0">
                <a:solidFill>
                  <a:schemeClr val="bg1"/>
                </a:solidFill>
              </a:rPr>
              <a:t> (whey protein concentrate) – syrovátkový bílkovinný koncentrát</a:t>
            </a:r>
          </a:p>
          <a:p>
            <a:pPr>
              <a:buFontTx/>
              <a:buChar char="-"/>
            </a:pPr>
            <a:r>
              <a:rPr lang="cs-CZ" sz="3000" i="1" dirty="0" smtClean="0">
                <a:solidFill>
                  <a:schemeClr val="bg1"/>
                </a:solidFill>
              </a:rPr>
              <a:t>postup ultra a mikrofiltrace syrovátky</a:t>
            </a:r>
          </a:p>
          <a:p>
            <a:pPr>
              <a:buFontTx/>
              <a:buChar char="-"/>
            </a:pPr>
            <a:r>
              <a:rPr lang="cs-CZ" sz="3000" i="1" dirty="0" smtClean="0">
                <a:solidFill>
                  <a:schemeClr val="bg1"/>
                </a:solidFill>
              </a:rPr>
              <a:t>méně kvalitní </a:t>
            </a:r>
          </a:p>
          <a:p>
            <a:pPr>
              <a:buFontTx/>
              <a:buChar char="-"/>
            </a:pPr>
            <a:r>
              <a:rPr lang="cs-CZ" sz="3000" i="1" dirty="0" smtClean="0">
                <a:solidFill>
                  <a:schemeClr val="bg1"/>
                </a:solidFill>
              </a:rPr>
              <a:t>použití u budovaní svalové hmoty</a:t>
            </a:r>
          </a:p>
          <a:p>
            <a:pPr>
              <a:buFontTx/>
              <a:buChar char="-"/>
            </a:pPr>
            <a:r>
              <a:rPr lang="cs-CZ" sz="3000" i="1" dirty="0" smtClean="0">
                <a:solidFill>
                  <a:schemeClr val="bg1"/>
                </a:solidFill>
              </a:rPr>
              <a:t>koncentrace 40-85% </a:t>
            </a:r>
          </a:p>
          <a:p>
            <a:pPr>
              <a:buFontTx/>
              <a:buChar char="-"/>
            </a:pPr>
            <a:endParaRPr lang="cs-CZ" dirty="0" smtClean="0">
              <a:solidFill>
                <a:schemeClr val="bg1"/>
              </a:solidFill>
            </a:endParaRPr>
          </a:p>
          <a:p>
            <a:endParaRPr lang="cs-CZ" dirty="0" smtClean="0">
              <a:solidFill>
                <a:schemeClr val="bg1"/>
              </a:solidFill>
            </a:endParaRPr>
          </a:p>
          <a:p>
            <a:endParaRPr lang="cs-CZ" dirty="0" smtClean="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dirty="0" smtClean="0">
                <a:solidFill>
                  <a:schemeClr val="bg1"/>
                </a:solidFill>
              </a:rPr>
              <a:t>Co jsou doplňky stravy?</a:t>
            </a:r>
          </a:p>
        </p:txBody>
      </p:sp>
      <p:sp>
        <p:nvSpPr>
          <p:cNvPr id="3" name="Zástupný symbol pro obsah 2"/>
          <p:cNvSpPr>
            <a:spLocks noGrp="1"/>
          </p:cNvSpPr>
          <p:nvPr>
            <p:ph idx="1"/>
          </p:nvPr>
        </p:nvSpPr>
        <p:spPr/>
        <p:txBody>
          <a:bodyPr rtlCol="0">
            <a:normAutofit lnSpcReduction="10000"/>
          </a:bodyPr>
          <a:lstStyle/>
          <a:p>
            <a:pPr fontAlgn="auto">
              <a:spcBef>
                <a:spcPts val="600"/>
              </a:spcBef>
              <a:spcAft>
                <a:spcPts val="600"/>
              </a:spcAft>
              <a:buFont typeface="Arial" pitchFamily="34" charset="0"/>
              <a:buNone/>
              <a:defRPr/>
            </a:pPr>
            <a:r>
              <a:rPr lang="cs-CZ" b="1" dirty="0" smtClean="0">
                <a:solidFill>
                  <a:srgbClr val="FFFF00"/>
                </a:solidFill>
              </a:rPr>
              <a:t>	Definice dle zákona</a:t>
            </a:r>
          </a:p>
          <a:p>
            <a:pPr algn="ctr" fontAlgn="auto">
              <a:spcAft>
                <a:spcPts val="0"/>
              </a:spcAft>
              <a:buFont typeface="Arial" pitchFamily="34" charset="0"/>
              <a:buNone/>
              <a:defRPr/>
            </a:pPr>
            <a:r>
              <a:rPr lang="cs-CZ" dirty="0" smtClean="0">
                <a:solidFill>
                  <a:schemeClr val="bg1"/>
                </a:solidFill>
              </a:rPr>
              <a:t>	</a:t>
            </a:r>
            <a:r>
              <a:rPr lang="cs-CZ" sz="3000" dirty="0" smtClean="0">
                <a:solidFill>
                  <a:schemeClr val="bg1"/>
                </a:solidFill>
              </a:rPr>
              <a:t>Doplněk </a:t>
            </a:r>
            <a:r>
              <a:rPr lang="cs-CZ" sz="3000" dirty="0" smtClean="0">
                <a:solidFill>
                  <a:schemeClr val="bg1"/>
                </a:solidFill>
              </a:rPr>
              <a:t>stravy je potravina, jejímž účelem je doplňovat běžnou stravu a která je koncentrovaným zdrojem vitaminů a minerálních látek nebo dalších látek </a:t>
            </a:r>
          </a:p>
          <a:p>
            <a:pPr algn="ctr" fontAlgn="auto">
              <a:spcAft>
                <a:spcPts val="0"/>
              </a:spcAft>
              <a:buFont typeface="Arial" pitchFamily="34" charset="0"/>
              <a:buNone/>
              <a:defRPr/>
            </a:pPr>
            <a:r>
              <a:rPr lang="cs-CZ" sz="3000" dirty="0">
                <a:solidFill>
                  <a:schemeClr val="bg1"/>
                </a:solidFill>
              </a:rPr>
              <a:t>	</a:t>
            </a:r>
            <a:r>
              <a:rPr lang="cs-CZ" sz="3000" dirty="0" smtClean="0">
                <a:solidFill>
                  <a:schemeClr val="bg1"/>
                </a:solidFill>
              </a:rPr>
              <a:t>s nutričním nebo fyziologickým účinkem, obsažených v potravině samostatně nebo v kombinaci, určená k přímé spotřebě v malých odměřených množstvích.</a:t>
            </a:r>
          </a:p>
          <a:p>
            <a:pPr fontAlgn="auto">
              <a:spcAft>
                <a:spcPts val="0"/>
              </a:spcAft>
              <a:defRPr/>
            </a:pPr>
            <a:endParaRPr lang="cs-CZ"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p:txBody>
          <a:bodyPr/>
          <a:lstStyle/>
          <a:p>
            <a:r>
              <a:rPr lang="cs-CZ" dirty="0" smtClean="0">
                <a:solidFill>
                  <a:schemeClr val="bg1"/>
                </a:solidFill>
              </a:rPr>
              <a:t>Druhy proteinových přípravků</a:t>
            </a:r>
          </a:p>
        </p:txBody>
      </p:sp>
      <p:sp>
        <p:nvSpPr>
          <p:cNvPr id="30723" name="Zástupný symbol pro obsah 2"/>
          <p:cNvSpPr>
            <a:spLocks noGrp="1"/>
          </p:cNvSpPr>
          <p:nvPr>
            <p:ph idx="1"/>
          </p:nvPr>
        </p:nvSpPr>
        <p:spPr/>
        <p:txBody>
          <a:bodyPr/>
          <a:lstStyle/>
          <a:p>
            <a:endParaRPr lang="cs-CZ" b="1" i="1" dirty="0" smtClean="0">
              <a:solidFill>
                <a:srgbClr val="FFC000"/>
              </a:solidFill>
            </a:endParaRPr>
          </a:p>
          <a:p>
            <a:r>
              <a:rPr lang="cs-CZ" sz="3000" b="1" i="1" dirty="0" smtClean="0">
                <a:solidFill>
                  <a:srgbClr val="FFC000"/>
                </a:solidFill>
              </a:rPr>
              <a:t>WPI</a:t>
            </a:r>
            <a:r>
              <a:rPr lang="cs-CZ" sz="3000" dirty="0" smtClean="0">
                <a:solidFill>
                  <a:schemeClr val="bg1"/>
                </a:solidFill>
              </a:rPr>
              <a:t> </a:t>
            </a:r>
            <a:r>
              <a:rPr lang="cs-CZ" sz="3000" i="1" dirty="0" smtClean="0">
                <a:solidFill>
                  <a:schemeClr val="bg1"/>
                </a:solidFill>
              </a:rPr>
              <a:t>(whey protein isolate)</a:t>
            </a:r>
            <a:r>
              <a:rPr lang="cs-CZ" sz="3000" dirty="0" smtClean="0">
                <a:solidFill>
                  <a:schemeClr val="bg1"/>
                </a:solidFill>
              </a:rPr>
              <a:t> – syrovátkový bílkovinný izolát</a:t>
            </a:r>
          </a:p>
          <a:p>
            <a:pPr>
              <a:buFontTx/>
              <a:buChar char="-"/>
            </a:pPr>
            <a:r>
              <a:rPr lang="cs-CZ" sz="3000" dirty="0" smtClean="0">
                <a:solidFill>
                  <a:schemeClr val="bg1"/>
                </a:solidFill>
              </a:rPr>
              <a:t>delší technologický proces</a:t>
            </a:r>
          </a:p>
          <a:p>
            <a:pPr>
              <a:buFontTx/>
              <a:buChar char="-"/>
            </a:pPr>
            <a:r>
              <a:rPr lang="cs-CZ" sz="3000" dirty="0" smtClean="0">
                <a:solidFill>
                  <a:schemeClr val="bg1"/>
                </a:solidFill>
              </a:rPr>
              <a:t>koncentrace až 95%</a:t>
            </a:r>
          </a:p>
          <a:p>
            <a:pPr>
              <a:buFontTx/>
              <a:buChar char="-"/>
            </a:pPr>
            <a:r>
              <a:rPr lang="cs-CZ" sz="3000" dirty="0" smtClean="0">
                <a:solidFill>
                  <a:schemeClr val="bg1"/>
                </a:solidFill>
              </a:rPr>
              <a:t>redukční a rýsovací diety (kulturistika) </a:t>
            </a:r>
          </a:p>
          <a:p>
            <a:endParaRPr lang="cs-CZ" dirty="0" smtClean="0">
              <a:solidFill>
                <a:schemeClr val="bg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r>
              <a:rPr lang="cs-CZ" dirty="0" smtClean="0">
                <a:solidFill>
                  <a:schemeClr val="bg1"/>
                </a:solidFill>
              </a:rPr>
              <a:t>Druhy proteinových přípravků</a:t>
            </a:r>
          </a:p>
        </p:txBody>
      </p:sp>
      <p:sp>
        <p:nvSpPr>
          <p:cNvPr id="31747" name="Zástupný symbol pro obsah 2"/>
          <p:cNvSpPr>
            <a:spLocks noGrp="1"/>
          </p:cNvSpPr>
          <p:nvPr>
            <p:ph idx="1"/>
          </p:nvPr>
        </p:nvSpPr>
        <p:spPr/>
        <p:txBody>
          <a:bodyPr/>
          <a:lstStyle/>
          <a:p>
            <a:endParaRPr lang="cs-CZ" sz="3000" b="1" i="1" dirty="0" smtClean="0">
              <a:solidFill>
                <a:srgbClr val="FFC000"/>
              </a:solidFill>
            </a:endParaRPr>
          </a:p>
          <a:p>
            <a:r>
              <a:rPr lang="cs-CZ" sz="3000" b="1" i="1" dirty="0" smtClean="0">
                <a:solidFill>
                  <a:srgbClr val="FFC000"/>
                </a:solidFill>
              </a:rPr>
              <a:t>WPH</a:t>
            </a:r>
            <a:r>
              <a:rPr lang="cs-CZ" sz="3000" dirty="0" smtClean="0">
                <a:solidFill>
                  <a:schemeClr val="bg1"/>
                </a:solidFill>
              </a:rPr>
              <a:t> (</a:t>
            </a:r>
            <a:r>
              <a:rPr lang="cs-CZ" sz="3000" i="1" dirty="0" smtClean="0">
                <a:solidFill>
                  <a:schemeClr val="bg1"/>
                </a:solidFill>
              </a:rPr>
              <a:t>whey protein hydrolysate</a:t>
            </a:r>
            <a:r>
              <a:rPr lang="cs-CZ" sz="3000" dirty="0" smtClean="0">
                <a:solidFill>
                  <a:schemeClr val="bg1"/>
                </a:solidFill>
              </a:rPr>
              <a:t>) – syrovátkový bílkovinný hydrolyzát</a:t>
            </a:r>
          </a:p>
          <a:p>
            <a:pPr>
              <a:buFontTx/>
              <a:buChar char="-"/>
            </a:pPr>
            <a:r>
              <a:rPr lang="cs-CZ" sz="3000" dirty="0" smtClean="0">
                <a:solidFill>
                  <a:schemeClr val="bg1"/>
                </a:solidFill>
              </a:rPr>
              <a:t>nejdražší, ale nekvalitnější produkt</a:t>
            </a:r>
          </a:p>
          <a:p>
            <a:pPr>
              <a:buFontTx/>
              <a:buChar char="-"/>
            </a:pPr>
            <a:r>
              <a:rPr lang="cs-CZ" sz="3000" dirty="0" smtClean="0">
                <a:solidFill>
                  <a:schemeClr val="bg1"/>
                </a:solidFill>
              </a:rPr>
              <a:t>záleží na stupni hydrolyzace (čím kvalitnější, tím hořčí)</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p:cNvSpPr>
            <a:spLocks noGrp="1"/>
          </p:cNvSpPr>
          <p:nvPr>
            <p:ph type="title"/>
          </p:nvPr>
        </p:nvSpPr>
        <p:spPr/>
        <p:txBody>
          <a:bodyPr/>
          <a:lstStyle/>
          <a:p>
            <a:r>
              <a:rPr lang="cs-CZ" dirty="0" smtClean="0">
                <a:solidFill>
                  <a:schemeClr val="bg1"/>
                </a:solidFill>
              </a:rPr>
              <a:t>Druhy proteinových přípravků</a:t>
            </a:r>
          </a:p>
        </p:txBody>
      </p:sp>
      <p:sp>
        <p:nvSpPr>
          <p:cNvPr id="32771" name="Zástupný symbol pro obsah 2"/>
          <p:cNvSpPr>
            <a:spLocks noGrp="1"/>
          </p:cNvSpPr>
          <p:nvPr>
            <p:ph idx="1"/>
          </p:nvPr>
        </p:nvSpPr>
        <p:spPr/>
        <p:txBody>
          <a:bodyPr/>
          <a:lstStyle/>
          <a:p>
            <a:pPr>
              <a:spcAft>
                <a:spcPts val="1200"/>
              </a:spcAft>
            </a:pPr>
            <a:r>
              <a:rPr lang="cs-CZ" sz="3000" dirty="0" smtClean="0">
                <a:solidFill>
                  <a:srgbClr val="FFFF00"/>
                </a:solidFill>
              </a:rPr>
              <a:t>Vaječný protein (egg protein)</a:t>
            </a:r>
          </a:p>
          <a:p>
            <a:pPr>
              <a:buFontTx/>
              <a:buChar char="-"/>
            </a:pPr>
            <a:r>
              <a:rPr lang="cs-CZ" sz="3000" dirty="0" smtClean="0">
                <a:solidFill>
                  <a:schemeClr val="bg1"/>
                </a:solidFill>
              </a:rPr>
              <a:t>velice široké aminokyselinové spektrum (až 40 AMK – globulin, ovalbumin, glykoproteidy, ..)</a:t>
            </a:r>
          </a:p>
          <a:p>
            <a:pPr>
              <a:buFontTx/>
              <a:buChar char="-"/>
            </a:pPr>
            <a:r>
              <a:rPr lang="cs-CZ" sz="3000" dirty="0" smtClean="0">
                <a:solidFill>
                  <a:schemeClr val="bg1"/>
                </a:solidFill>
              </a:rPr>
              <a:t>vhodná je několikanásobná výměna se syrovátkovými proteiny, abychom docílili vyrovnání aminokyselin obsažených v těchto látkách</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p:txBody>
          <a:bodyPr/>
          <a:lstStyle/>
          <a:p>
            <a:r>
              <a:rPr lang="cs-CZ" dirty="0" smtClean="0">
                <a:solidFill>
                  <a:schemeClr val="bg1"/>
                </a:solidFill>
              </a:rPr>
              <a:t>Druhy proteinových přípravků</a:t>
            </a:r>
          </a:p>
        </p:txBody>
      </p:sp>
      <p:sp>
        <p:nvSpPr>
          <p:cNvPr id="3" name="Zástupný symbol pro obsah 2"/>
          <p:cNvSpPr>
            <a:spLocks noGrp="1"/>
          </p:cNvSpPr>
          <p:nvPr>
            <p:ph idx="1"/>
          </p:nvPr>
        </p:nvSpPr>
        <p:spPr/>
        <p:txBody>
          <a:bodyPr rtlCol="0">
            <a:normAutofit fontScale="92500" lnSpcReduction="20000"/>
          </a:bodyPr>
          <a:lstStyle/>
          <a:p>
            <a:pPr fontAlgn="auto">
              <a:spcAft>
                <a:spcPts val="0"/>
              </a:spcAft>
              <a:defRPr/>
            </a:pPr>
            <a:r>
              <a:rPr lang="cs-CZ" dirty="0" smtClean="0">
                <a:solidFill>
                  <a:srgbClr val="FFFF00"/>
                </a:solidFill>
              </a:rPr>
              <a:t>Kaseinové proteiny </a:t>
            </a:r>
          </a:p>
          <a:p>
            <a:pPr fontAlgn="auto">
              <a:spcAft>
                <a:spcPts val="0"/>
              </a:spcAft>
              <a:buFontTx/>
              <a:buChar char="-"/>
              <a:defRPr/>
            </a:pPr>
            <a:r>
              <a:rPr lang="cs-CZ" dirty="0" smtClean="0">
                <a:solidFill>
                  <a:schemeClr val="bg1"/>
                </a:solidFill>
              </a:rPr>
              <a:t>plnohodnotná bílkovin (plné spektrum AMK)</a:t>
            </a:r>
          </a:p>
          <a:p>
            <a:pPr fontAlgn="auto">
              <a:spcAft>
                <a:spcPts val="0"/>
              </a:spcAft>
              <a:buFontTx/>
              <a:buChar char="-"/>
              <a:defRPr/>
            </a:pPr>
            <a:endParaRPr lang="cs-CZ" dirty="0" smtClean="0">
              <a:solidFill>
                <a:schemeClr val="bg1"/>
              </a:solidFill>
            </a:endParaRPr>
          </a:p>
          <a:p>
            <a:pPr fontAlgn="auto">
              <a:spcAft>
                <a:spcPts val="0"/>
              </a:spcAft>
              <a:defRPr/>
            </a:pPr>
            <a:r>
              <a:rPr lang="cs-CZ" dirty="0" smtClean="0">
                <a:solidFill>
                  <a:srgbClr val="FFFF00"/>
                </a:solidFill>
              </a:rPr>
              <a:t>Sojové proteiny</a:t>
            </a:r>
          </a:p>
          <a:p>
            <a:pPr fontAlgn="auto">
              <a:spcAft>
                <a:spcPts val="0"/>
              </a:spcAft>
              <a:buFontTx/>
              <a:buChar char="-"/>
              <a:defRPr/>
            </a:pPr>
            <a:r>
              <a:rPr lang="cs-CZ" dirty="0" smtClean="0">
                <a:solidFill>
                  <a:schemeClr val="bg1"/>
                </a:solidFill>
              </a:rPr>
              <a:t>sója je velmi bohatá na proteiny, jenž mají velice vhodné aminokyselinové spektrum s vysokým podílem esenciálních aminokyselin. Limitní je pouze na sirné aminokyseliny (cystein, methionin).</a:t>
            </a:r>
          </a:p>
          <a:p>
            <a:pPr fontAlgn="auto">
              <a:spcAft>
                <a:spcPts val="0"/>
              </a:spcAft>
              <a:buFontTx/>
              <a:buChar char="-"/>
              <a:defRPr/>
            </a:pPr>
            <a:r>
              <a:rPr lang="cs-CZ" dirty="0" smtClean="0">
                <a:solidFill>
                  <a:schemeClr val="bg1"/>
                </a:solidFill>
              </a:rPr>
              <a:t>alergie!, nevhodnost pro děti (fyto-estrogeny)</a:t>
            </a:r>
            <a:endParaRPr lang="cs-CZ" dirty="0">
              <a:solidFill>
                <a:schemeClr val="bg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cs-CZ" dirty="0" smtClean="0">
                <a:solidFill>
                  <a:schemeClr val="bg1"/>
                </a:solidFill>
                <a:latin typeface="Comic Sans MS" pitchFamily="66" charset="0"/>
              </a:rPr>
              <a:t>AMK suplementy</a:t>
            </a:r>
          </a:p>
        </p:txBody>
      </p:sp>
      <p:sp>
        <p:nvSpPr>
          <p:cNvPr id="16387" name="Rectangle 3"/>
          <p:cNvSpPr>
            <a:spLocks noGrp="1" noChangeArrowheads="1"/>
          </p:cNvSpPr>
          <p:nvPr>
            <p:ph type="body" idx="1"/>
          </p:nvPr>
        </p:nvSpPr>
        <p:spPr>
          <a:xfrm>
            <a:off x="457200" y="1600200"/>
            <a:ext cx="8229600" cy="5257800"/>
          </a:xfrm>
        </p:spPr>
        <p:txBody>
          <a:bodyPr rtlCol="0">
            <a:normAutofit/>
          </a:bodyPr>
          <a:lstStyle/>
          <a:p>
            <a:pPr fontAlgn="auto">
              <a:lnSpc>
                <a:spcPct val="80000"/>
              </a:lnSpc>
              <a:spcAft>
                <a:spcPts val="600"/>
              </a:spcAft>
              <a:defRPr/>
            </a:pPr>
            <a:r>
              <a:rPr lang="cs-CZ" sz="2300" dirty="0">
                <a:solidFill>
                  <a:schemeClr val="bg1"/>
                </a:solidFill>
              </a:rPr>
              <a:t>Některé AMK  (ornithin a arginin, lysin, glutamin) mohou zvýšit hladinu růstového hormonu (GH) (odpovědný za regeneraci a růst tkání</a:t>
            </a:r>
            <a:r>
              <a:rPr lang="cs-CZ" sz="2300" dirty="0" smtClean="0">
                <a:solidFill>
                  <a:schemeClr val="bg1"/>
                </a:solidFill>
              </a:rPr>
              <a:t>)</a:t>
            </a:r>
            <a:endParaRPr lang="cs-CZ" sz="2300" dirty="0">
              <a:solidFill>
                <a:schemeClr val="bg1"/>
              </a:solidFill>
            </a:endParaRPr>
          </a:p>
          <a:p>
            <a:pPr fontAlgn="auto">
              <a:lnSpc>
                <a:spcPct val="80000"/>
              </a:lnSpc>
              <a:spcAft>
                <a:spcPts val="0"/>
              </a:spcAft>
              <a:defRPr/>
            </a:pPr>
            <a:r>
              <a:rPr lang="cs-CZ" sz="2300" dirty="0">
                <a:solidFill>
                  <a:schemeClr val="bg1"/>
                </a:solidFill>
              </a:rPr>
              <a:t>Při některých studiích došlo k výraznému zvýšení produkce (GH) jindy nikoliv </a:t>
            </a:r>
          </a:p>
          <a:p>
            <a:pPr fontAlgn="auto">
              <a:lnSpc>
                <a:spcPct val="80000"/>
              </a:lnSpc>
              <a:spcAft>
                <a:spcPts val="0"/>
              </a:spcAft>
              <a:buFont typeface="Wingdings" pitchFamily="2" charset="2"/>
              <a:buNone/>
              <a:defRPr/>
            </a:pPr>
            <a:endParaRPr lang="cs-CZ" sz="2000" dirty="0">
              <a:solidFill>
                <a:schemeClr val="bg1"/>
              </a:solidFill>
            </a:endParaRPr>
          </a:p>
          <a:p>
            <a:pPr fontAlgn="auto">
              <a:lnSpc>
                <a:spcPct val="80000"/>
              </a:lnSpc>
              <a:spcAft>
                <a:spcPts val="0"/>
              </a:spcAft>
              <a:defRPr/>
            </a:pPr>
            <a:r>
              <a:rPr lang="cs-CZ" sz="2400" b="1" dirty="0">
                <a:solidFill>
                  <a:schemeClr val="accent6">
                    <a:lumMod val="60000"/>
                    <a:lumOff val="40000"/>
                  </a:schemeClr>
                </a:solidFill>
              </a:rPr>
              <a:t>Růstový hormon (GH)</a:t>
            </a:r>
            <a:endParaRPr lang="cs-CZ" sz="2400" dirty="0">
              <a:solidFill>
                <a:schemeClr val="accent6">
                  <a:lumMod val="60000"/>
                  <a:lumOff val="40000"/>
                </a:schemeClr>
              </a:solidFill>
            </a:endParaRPr>
          </a:p>
          <a:p>
            <a:pPr lvl="1" fontAlgn="auto">
              <a:lnSpc>
                <a:spcPct val="80000"/>
              </a:lnSpc>
              <a:spcAft>
                <a:spcPts val="0"/>
              </a:spcAft>
              <a:defRPr/>
            </a:pPr>
            <a:r>
              <a:rPr lang="cs-CZ" sz="2300" dirty="0">
                <a:solidFill>
                  <a:schemeClr val="bg1"/>
                </a:solidFill>
              </a:rPr>
              <a:t>prodlužování délky kostí během dospívání</a:t>
            </a:r>
          </a:p>
          <a:p>
            <a:pPr lvl="1" fontAlgn="auto">
              <a:lnSpc>
                <a:spcPct val="80000"/>
              </a:lnSpc>
              <a:spcAft>
                <a:spcPts val="0"/>
              </a:spcAft>
              <a:defRPr/>
            </a:pPr>
            <a:r>
              <a:rPr lang="cs-CZ" sz="2300" dirty="0">
                <a:solidFill>
                  <a:schemeClr val="bg1"/>
                </a:solidFill>
              </a:rPr>
              <a:t>anabolické účinky </a:t>
            </a:r>
          </a:p>
          <a:p>
            <a:pPr lvl="1" fontAlgn="auto">
              <a:lnSpc>
                <a:spcPct val="80000"/>
              </a:lnSpc>
              <a:spcAft>
                <a:spcPts val="0"/>
              </a:spcAft>
              <a:defRPr/>
            </a:pPr>
            <a:r>
              <a:rPr lang="cs-CZ" sz="2300" dirty="0">
                <a:solidFill>
                  <a:schemeClr val="bg1"/>
                </a:solidFill>
              </a:rPr>
              <a:t>mírné zvýšení hladiny GH podporuje svalový růst s minimem tuku</a:t>
            </a:r>
          </a:p>
          <a:p>
            <a:pPr lvl="1" fontAlgn="auto">
              <a:lnSpc>
                <a:spcPct val="80000"/>
              </a:lnSpc>
              <a:spcAft>
                <a:spcPts val="0"/>
              </a:spcAft>
              <a:defRPr/>
            </a:pPr>
            <a:r>
              <a:rPr lang="cs-CZ" sz="2300" dirty="0">
                <a:solidFill>
                  <a:schemeClr val="bg1"/>
                </a:solidFill>
              </a:rPr>
              <a:t>velký nárůst hladiny GH může leckdy znamenat jen zalití tukem</a:t>
            </a:r>
          </a:p>
          <a:p>
            <a:pPr lvl="1" fontAlgn="auto">
              <a:lnSpc>
                <a:spcPct val="80000"/>
              </a:lnSpc>
              <a:spcAft>
                <a:spcPts val="0"/>
              </a:spcAft>
              <a:defRPr/>
            </a:pPr>
            <a:r>
              <a:rPr lang="cs-CZ" sz="2300" dirty="0">
                <a:solidFill>
                  <a:schemeClr val="bg1"/>
                </a:solidFill>
              </a:rPr>
              <a:t>přirozený způsob zvýšení hladiny GH - dostatečně dlouhý noční spánek </a:t>
            </a:r>
          </a:p>
          <a:p>
            <a:pPr lvl="1" fontAlgn="auto">
              <a:lnSpc>
                <a:spcPct val="80000"/>
              </a:lnSpc>
              <a:spcAft>
                <a:spcPts val="0"/>
              </a:spcAft>
              <a:defRPr/>
            </a:pPr>
            <a:r>
              <a:rPr lang="cs-CZ" sz="2300" dirty="0">
                <a:solidFill>
                  <a:schemeClr val="bg1"/>
                </a:solidFill>
              </a:rPr>
              <a:t>doplňování některých aminokyselin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7813"/>
            <a:ext cx="8229600" cy="342900"/>
          </a:xfrm>
        </p:spPr>
        <p:txBody>
          <a:bodyPr rtlCol="0">
            <a:normAutofit fontScale="90000"/>
          </a:bodyPr>
          <a:lstStyle/>
          <a:p>
            <a:pPr fontAlgn="auto">
              <a:spcAft>
                <a:spcPts val="0"/>
              </a:spcAft>
              <a:defRPr/>
            </a:pPr>
            <a:r>
              <a:rPr lang="cs-CZ" sz="4000" dirty="0" smtClean="0">
                <a:solidFill>
                  <a:schemeClr val="bg1"/>
                </a:solidFill>
                <a:latin typeface="Comic Sans MS" pitchFamily="66" charset="0"/>
              </a:rPr>
              <a:t>AMK</a:t>
            </a:r>
            <a:endParaRPr lang="cs-CZ" sz="4000" dirty="0">
              <a:solidFill>
                <a:schemeClr val="bg1"/>
              </a:solidFill>
              <a:latin typeface="Comic Sans MS" pitchFamily="66" charset="0"/>
            </a:endParaRPr>
          </a:p>
        </p:txBody>
      </p:sp>
      <p:sp>
        <p:nvSpPr>
          <p:cNvPr id="35843" name="Rectangle 3"/>
          <p:cNvSpPr>
            <a:spLocks noGrp="1" noChangeArrowheads="1"/>
          </p:cNvSpPr>
          <p:nvPr>
            <p:ph type="body" idx="1"/>
          </p:nvPr>
        </p:nvSpPr>
        <p:spPr>
          <a:xfrm>
            <a:off x="457200" y="765175"/>
            <a:ext cx="8229600" cy="5832475"/>
          </a:xfrm>
        </p:spPr>
        <p:txBody>
          <a:bodyPr/>
          <a:lstStyle/>
          <a:p>
            <a:pPr>
              <a:lnSpc>
                <a:spcPct val="80000"/>
              </a:lnSpc>
              <a:spcAft>
                <a:spcPts val="1200"/>
              </a:spcAft>
            </a:pPr>
            <a:r>
              <a:rPr lang="cs-CZ" b="1" dirty="0" smtClean="0">
                <a:solidFill>
                  <a:srgbClr val="FFFF00"/>
                </a:solidFill>
              </a:rPr>
              <a:t>Arginin</a:t>
            </a:r>
          </a:p>
          <a:p>
            <a:pPr lvl="1">
              <a:lnSpc>
                <a:spcPct val="80000"/>
              </a:lnSpc>
            </a:pPr>
            <a:r>
              <a:rPr lang="cs-CZ" sz="2400" b="1" dirty="0" smtClean="0">
                <a:solidFill>
                  <a:srgbClr val="FFC000"/>
                </a:solidFill>
              </a:rPr>
              <a:t>Funkce:</a:t>
            </a:r>
            <a:r>
              <a:rPr lang="cs-CZ" sz="2400" b="1" dirty="0" smtClean="0">
                <a:solidFill>
                  <a:schemeClr val="folHlink"/>
                </a:solidFill>
              </a:rPr>
              <a:t> </a:t>
            </a:r>
          </a:p>
          <a:p>
            <a:pPr lvl="2">
              <a:lnSpc>
                <a:spcPct val="80000"/>
              </a:lnSpc>
            </a:pPr>
            <a:r>
              <a:rPr lang="cs-CZ" dirty="0" smtClean="0">
                <a:solidFill>
                  <a:schemeClr val="bg1"/>
                </a:solidFill>
              </a:rPr>
              <a:t>Reguluje vylučování růstového hormonu, hojení ran, rekonvalescence, posílení imunity, tvorba sval. hmoty </a:t>
            </a:r>
          </a:p>
          <a:p>
            <a:pPr lvl="2">
              <a:lnSpc>
                <a:spcPct val="80000"/>
              </a:lnSpc>
            </a:pPr>
            <a:r>
              <a:rPr lang="cs-CZ" dirty="0" smtClean="0">
                <a:solidFill>
                  <a:schemeClr val="bg1"/>
                </a:solidFill>
              </a:rPr>
              <a:t>Výchozí látka pro tvorbu kreatinu </a:t>
            </a:r>
            <a:endParaRPr lang="cs-CZ" dirty="0" smtClean="0">
              <a:solidFill>
                <a:srgbClr val="FFC000"/>
              </a:solidFill>
            </a:endParaRPr>
          </a:p>
          <a:p>
            <a:pPr lvl="1">
              <a:lnSpc>
                <a:spcPct val="80000"/>
              </a:lnSpc>
            </a:pPr>
            <a:r>
              <a:rPr lang="cs-CZ" sz="2400" b="1" dirty="0" smtClean="0">
                <a:solidFill>
                  <a:srgbClr val="FFC000"/>
                </a:solidFill>
              </a:rPr>
              <a:t>Použití: </a:t>
            </a:r>
          </a:p>
          <a:p>
            <a:pPr lvl="2">
              <a:lnSpc>
                <a:spcPct val="80000"/>
              </a:lnSpc>
            </a:pPr>
            <a:r>
              <a:rPr lang="cs-CZ" dirty="0" smtClean="0">
                <a:solidFill>
                  <a:schemeClr val="bg1"/>
                </a:solidFill>
              </a:rPr>
              <a:t>samostatně či v kombinaci s jinými AMK či s karnitinem</a:t>
            </a:r>
          </a:p>
          <a:p>
            <a:pPr lvl="4">
              <a:lnSpc>
                <a:spcPct val="80000"/>
              </a:lnSpc>
            </a:pPr>
            <a:r>
              <a:rPr lang="cs-CZ" sz="2400" dirty="0" smtClean="0">
                <a:solidFill>
                  <a:schemeClr val="bg1"/>
                </a:solidFill>
              </a:rPr>
              <a:t>Arginin + kys .asparagová – zlepšuje psychickou odolnost </a:t>
            </a:r>
          </a:p>
          <a:p>
            <a:pPr lvl="4">
              <a:lnSpc>
                <a:spcPct val="80000"/>
              </a:lnSpc>
            </a:pPr>
            <a:r>
              <a:rPr lang="cs-CZ" sz="2400" dirty="0" smtClean="0">
                <a:solidFill>
                  <a:schemeClr val="bg1"/>
                </a:solidFill>
              </a:rPr>
              <a:t>Arginin </a:t>
            </a:r>
            <a:r>
              <a:rPr lang="cs-CZ" sz="2400" dirty="0" smtClean="0">
                <a:solidFill>
                  <a:schemeClr val="bg1"/>
                </a:solidFill>
              </a:rPr>
              <a:t>+ lysin  v poměru 1-2: 1</a:t>
            </a:r>
          </a:p>
          <a:p>
            <a:pPr lvl="1">
              <a:lnSpc>
                <a:spcPct val="80000"/>
              </a:lnSpc>
            </a:pPr>
            <a:r>
              <a:rPr lang="cs-CZ" sz="2400" b="1" dirty="0" smtClean="0">
                <a:solidFill>
                  <a:srgbClr val="FFC000"/>
                </a:solidFill>
              </a:rPr>
              <a:t>Dávkování</a:t>
            </a:r>
            <a:r>
              <a:rPr lang="cs-CZ" sz="2400" b="1" dirty="0" smtClean="0">
                <a:solidFill>
                  <a:schemeClr val="folHlink"/>
                </a:solidFill>
              </a:rPr>
              <a:t>:</a:t>
            </a:r>
            <a:r>
              <a:rPr lang="cs-CZ" sz="2400" dirty="0" smtClean="0"/>
              <a:t>  </a:t>
            </a:r>
            <a:r>
              <a:rPr lang="cs-CZ" sz="2400" dirty="0" smtClean="0">
                <a:solidFill>
                  <a:schemeClr val="bg1"/>
                </a:solidFill>
              </a:rPr>
              <a:t>do 1500 mg. (dle Macha 5 – 15 g/d)</a:t>
            </a:r>
          </a:p>
          <a:p>
            <a:pPr lvl="2">
              <a:lnSpc>
                <a:spcPct val="80000"/>
              </a:lnSpc>
            </a:pPr>
            <a:r>
              <a:rPr lang="cs-CZ" dirty="0" smtClean="0">
                <a:solidFill>
                  <a:schemeClr val="bg1"/>
                </a:solidFill>
              </a:rPr>
              <a:t>Ne těhotné, ne děti do 15ti let, ne lidé s herpesem</a:t>
            </a:r>
          </a:p>
          <a:p>
            <a:pPr lvl="2">
              <a:lnSpc>
                <a:spcPct val="80000"/>
              </a:lnSpc>
            </a:pPr>
            <a:r>
              <a:rPr lang="cs-CZ" dirty="0" smtClean="0">
                <a:solidFill>
                  <a:schemeClr val="bg1"/>
                </a:solidFill>
              </a:rPr>
              <a:t>Přirozené zdroje v potravě:  kuřecí a krůtí vývar, kaviár, hrášek, vaj. bílek, burské ořechy, čokoláda, obiloviny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42918"/>
            <a:ext cx="8229600" cy="5483245"/>
          </a:xfrm>
        </p:spPr>
        <p:txBody>
          <a:bodyPr/>
          <a:lstStyle/>
          <a:p>
            <a:pPr>
              <a:lnSpc>
                <a:spcPct val="80000"/>
              </a:lnSpc>
            </a:pPr>
            <a:r>
              <a:rPr lang="cs-CZ" sz="2800" b="1" dirty="0" smtClean="0">
                <a:solidFill>
                  <a:srgbClr val="FFFF00"/>
                </a:solidFill>
              </a:rPr>
              <a:t>Alanin</a:t>
            </a:r>
            <a:r>
              <a:rPr lang="cs-CZ" sz="2800" b="1" dirty="0" smtClean="0">
                <a:solidFill>
                  <a:schemeClr val="accent1"/>
                </a:solidFill>
              </a:rPr>
              <a:t>  </a:t>
            </a:r>
          </a:p>
          <a:p>
            <a:pPr lvl="1"/>
            <a:r>
              <a:rPr lang="cs-CZ" sz="2400" dirty="0" smtClean="0">
                <a:solidFill>
                  <a:schemeClr val="bg1"/>
                </a:solidFill>
              </a:rPr>
              <a:t>g</a:t>
            </a:r>
            <a:r>
              <a:rPr lang="cs-CZ" sz="2400" dirty="0" smtClean="0">
                <a:solidFill>
                  <a:schemeClr val="bg1"/>
                </a:solidFill>
              </a:rPr>
              <a:t>lukogenní AMK – lze vytvořit glu při vyčerpání energie ze sacharidů</a:t>
            </a:r>
          </a:p>
          <a:p>
            <a:pPr lvl="1">
              <a:lnSpc>
                <a:spcPct val="80000"/>
              </a:lnSpc>
            </a:pPr>
            <a:r>
              <a:rPr lang="cs-CZ" sz="2400" dirty="0" smtClean="0">
                <a:solidFill>
                  <a:schemeClr val="bg1"/>
                </a:solidFill>
              </a:rPr>
              <a:t>n</a:t>
            </a:r>
            <a:r>
              <a:rPr lang="cs-CZ" sz="2400" dirty="0" smtClean="0">
                <a:solidFill>
                  <a:schemeClr val="bg1"/>
                </a:solidFill>
              </a:rPr>
              <a:t>eesenciální – v případě potřeby si ho organismus vytvoří</a:t>
            </a:r>
          </a:p>
          <a:p>
            <a:pPr lvl="1">
              <a:lnSpc>
                <a:spcPct val="80000"/>
              </a:lnSpc>
            </a:pPr>
            <a:r>
              <a:rPr lang="cs-CZ" sz="2400" dirty="0" smtClean="0">
                <a:solidFill>
                  <a:schemeClr val="bg1"/>
                </a:solidFill>
              </a:rPr>
              <a:t>c</a:t>
            </a:r>
            <a:r>
              <a:rPr lang="cs-CZ" sz="2400" dirty="0" smtClean="0">
                <a:solidFill>
                  <a:schemeClr val="bg1"/>
                </a:solidFill>
              </a:rPr>
              <a:t>hrání svaly před odbouráváním v období stresu</a:t>
            </a:r>
          </a:p>
          <a:p>
            <a:pPr lvl="1">
              <a:lnSpc>
                <a:spcPct val="80000"/>
              </a:lnSpc>
            </a:pPr>
            <a:r>
              <a:rPr lang="cs-CZ" sz="2400" dirty="0" smtClean="0">
                <a:solidFill>
                  <a:schemeClr val="bg1"/>
                </a:solidFill>
              </a:rPr>
              <a:t>u</a:t>
            </a:r>
            <a:r>
              <a:rPr lang="cs-CZ" sz="2400" dirty="0" smtClean="0">
                <a:solidFill>
                  <a:schemeClr val="bg1"/>
                </a:solidFill>
              </a:rPr>
              <a:t>držuje stálou hladinu gluk</a:t>
            </a:r>
            <a:r>
              <a:rPr lang="cs-CZ" sz="2400" dirty="0" smtClean="0">
                <a:solidFill>
                  <a:schemeClr val="bg1"/>
                </a:solidFill>
              </a:rPr>
              <a:t>ózy</a:t>
            </a:r>
            <a:endParaRPr lang="cs-CZ" sz="2400" dirty="0" smtClean="0">
              <a:solidFill>
                <a:schemeClr val="bg1"/>
              </a:solidFill>
            </a:endParaRPr>
          </a:p>
          <a:p>
            <a:pPr lvl="1">
              <a:lnSpc>
                <a:spcPct val="80000"/>
              </a:lnSpc>
            </a:pPr>
            <a:r>
              <a:rPr lang="cs-CZ" sz="2400" dirty="0" smtClean="0">
                <a:solidFill>
                  <a:schemeClr val="bg1"/>
                </a:solidFill>
              </a:rPr>
              <a:t>d</a:t>
            </a:r>
            <a:r>
              <a:rPr lang="cs-CZ" sz="2400" dirty="0" smtClean="0">
                <a:solidFill>
                  <a:schemeClr val="bg1"/>
                </a:solidFill>
              </a:rPr>
              <a:t>ávkování: 1 – 3 g/d</a:t>
            </a:r>
          </a:p>
          <a:p>
            <a:pPr lvl="2">
              <a:lnSpc>
                <a:spcPct val="80000"/>
              </a:lnSpc>
              <a:buFont typeface="Wingdings" pitchFamily="2" charset="2"/>
              <a:buNone/>
            </a:pPr>
            <a:endParaRPr lang="cs-CZ" dirty="0" smtClean="0"/>
          </a:p>
          <a:p>
            <a:pPr>
              <a:lnSpc>
                <a:spcPct val="90000"/>
              </a:lnSpc>
            </a:pPr>
            <a:r>
              <a:rPr lang="cs-CZ" sz="2800" b="1" dirty="0" smtClean="0">
                <a:solidFill>
                  <a:srgbClr val="FFFF00"/>
                </a:solidFill>
              </a:rPr>
              <a:t>Kyselina asparagová</a:t>
            </a:r>
            <a:endParaRPr lang="cs-CZ" sz="2800" b="1" dirty="0" smtClean="0">
              <a:solidFill>
                <a:schemeClr val="bg1"/>
              </a:solidFill>
            </a:endParaRPr>
          </a:p>
          <a:p>
            <a:pPr lvl="1">
              <a:lnSpc>
                <a:spcPct val="90000"/>
              </a:lnSpc>
            </a:pPr>
            <a:r>
              <a:rPr lang="cs-CZ" sz="2400" dirty="0" smtClean="0">
                <a:solidFill>
                  <a:schemeClr val="bg1"/>
                </a:solidFill>
              </a:rPr>
              <a:t>n</a:t>
            </a:r>
            <a:r>
              <a:rPr lang="cs-CZ" sz="2400" dirty="0" smtClean="0">
                <a:solidFill>
                  <a:schemeClr val="bg1"/>
                </a:solidFill>
              </a:rPr>
              <a:t>osič K a Mg (vhodné pro kardiaky)</a:t>
            </a:r>
          </a:p>
          <a:p>
            <a:pPr lvl="1">
              <a:lnSpc>
                <a:spcPct val="90000"/>
              </a:lnSpc>
            </a:pPr>
            <a:r>
              <a:rPr lang="cs-CZ" sz="2400" dirty="0" smtClean="0">
                <a:solidFill>
                  <a:schemeClr val="bg1"/>
                </a:solidFill>
              </a:rPr>
              <a:t>p</a:t>
            </a:r>
            <a:r>
              <a:rPr lang="cs-CZ" sz="2400" dirty="0" smtClean="0">
                <a:solidFill>
                  <a:schemeClr val="bg1"/>
                </a:solidFill>
              </a:rPr>
              <a:t>řidává se do doplňků proti únavě</a:t>
            </a:r>
          </a:p>
          <a:p>
            <a:pPr lvl="1">
              <a:lnSpc>
                <a:spcPct val="90000"/>
              </a:lnSpc>
            </a:pPr>
            <a:r>
              <a:rPr lang="cs-CZ" sz="2400" dirty="0" smtClean="0">
                <a:solidFill>
                  <a:schemeClr val="bg1"/>
                </a:solidFill>
              </a:rPr>
              <a:t>p</a:t>
            </a:r>
            <a:r>
              <a:rPr lang="cs-CZ" sz="2400" dirty="0" smtClean="0">
                <a:solidFill>
                  <a:schemeClr val="bg1"/>
                </a:solidFill>
              </a:rPr>
              <a:t>řirozené zdroje: rostlinná strava</a:t>
            </a:r>
            <a:r>
              <a:rPr lang="cs-CZ" sz="2400" dirty="0" smtClean="0"/>
              <a:t> </a:t>
            </a:r>
          </a:p>
          <a:p>
            <a:endParaRPr lang="cs-CZ" dirty="0"/>
          </a:p>
        </p:txBody>
      </p:sp>
      <p:pic>
        <p:nvPicPr>
          <p:cNvPr id="92162" name="Picture 2" descr="C:\Documents and Settings\Ondra_S\Plocha\FSpS výuka\Obrázky k prezentacím\110px-L-aspartic-acid.png"/>
          <p:cNvPicPr>
            <a:picLocks noChangeAspect="1" noChangeArrowheads="1"/>
          </p:cNvPicPr>
          <p:nvPr/>
        </p:nvPicPr>
        <p:blipFill>
          <a:blip r:embed="rId2"/>
          <a:srcRect/>
          <a:stretch>
            <a:fillRect/>
          </a:stretch>
        </p:blipFill>
        <p:spPr bwMode="auto">
          <a:xfrm>
            <a:off x="6405579" y="4003539"/>
            <a:ext cx="1595445" cy="1711477"/>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type="body" idx="1"/>
          </p:nvPr>
        </p:nvSpPr>
        <p:spPr>
          <a:xfrm>
            <a:off x="457200" y="333375"/>
            <a:ext cx="8229600" cy="6335713"/>
          </a:xfrm>
        </p:spPr>
        <p:txBody>
          <a:bodyPr/>
          <a:lstStyle/>
          <a:p>
            <a:pPr>
              <a:lnSpc>
                <a:spcPct val="90000"/>
              </a:lnSpc>
              <a:buFont typeface="Wingdings" pitchFamily="2" charset="2"/>
              <a:buNone/>
            </a:pPr>
            <a:endParaRPr lang="cs-CZ" sz="2400" dirty="0" smtClean="0">
              <a:solidFill>
                <a:srgbClr val="FFFF00"/>
              </a:solidFill>
            </a:endParaRPr>
          </a:p>
          <a:p>
            <a:pPr>
              <a:lnSpc>
                <a:spcPct val="90000"/>
              </a:lnSpc>
            </a:pPr>
            <a:r>
              <a:rPr lang="cs-CZ" sz="2800" b="1" dirty="0" smtClean="0">
                <a:solidFill>
                  <a:srgbClr val="FFFF00"/>
                </a:solidFill>
              </a:rPr>
              <a:t>Cystein </a:t>
            </a:r>
          </a:p>
          <a:p>
            <a:pPr lvl="1">
              <a:lnSpc>
                <a:spcPct val="90000"/>
              </a:lnSpc>
            </a:pPr>
            <a:r>
              <a:rPr lang="cs-CZ" sz="2400" dirty="0" smtClean="0">
                <a:solidFill>
                  <a:schemeClr val="bg1"/>
                </a:solidFill>
              </a:rPr>
              <a:t>obsahuje </a:t>
            </a:r>
            <a:r>
              <a:rPr lang="cs-CZ" sz="2400" dirty="0" smtClean="0">
                <a:solidFill>
                  <a:schemeClr val="bg1"/>
                </a:solidFill>
              </a:rPr>
              <a:t>síru – součást  glutathionu (X vol. kysl. rad.)</a:t>
            </a:r>
          </a:p>
          <a:p>
            <a:pPr lvl="1">
              <a:lnSpc>
                <a:spcPct val="90000"/>
              </a:lnSpc>
            </a:pPr>
            <a:r>
              <a:rPr lang="cs-CZ" sz="2400" dirty="0" smtClean="0">
                <a:solidFill>
                  <a:schemeClr val="bg1"/>
                </a:solidFill>
              </a:rPr>
              <a:t>l</a:t>
            </a:r>
            <a:r>
              <a:rPr lang="cs-CZ" sz="2400" dirty="0" smtClean="0">
                <a:solidFill>
                  <a:schemeClr val="bg1"/>
                </a:solidFill>
              </a:rPr>
              <a:t>ze </a:t>
            </a:r>
            <a:r>
              <a:rPr lang="cs-CZ" sz="2400" dirty="0" smtClean="0">
                <a:solidFill>
                  <a:schemeClr val="bg1"/>
                </a:solidFill>
              </a:rPr>
              <a:t>vytvořit z </a:t>
            </a:r>
            <a:r>
              <a:rPr lang="cs-CZ" sz="2400" dirty="0" smtClean="0">
                <a:solidFill>
                  <a:schemeClr val="bg1"/>
                </a:solidFill>
              </a:rPr>
              <a:t>metioninu </a:t>
            </a:r>
            <a:r>
              <a:rPr lang="cs-CZ" sz="2400" dirty="0" smtClean="0">
                <a:solidFill>
                  <a:schemeClr val="bg1"/>
                </a:solidFill>
              </a:rPr>
              <a:t>(ne naopak)</a:t>
            </a:r>
          </a:p>
          <a:p>
            <a:pPr lvl="1">
              <a:lnSpc>
                <a:spcPct val="90000"/>
              </a:lnSpc>
            </a:pPr>
            <a:r>
              <a:rPr lang="cs-CZ" sz="2400" dirty="0" smtClean="0">
                <a:solidFill>
                  <a:schemeClr val="bg1"/>
                </a:solidFill>
              </a:rPr>
              <a:t>cystin </a:t>
            </a:r>
            <a:r>
              <a:rPr lang="cs-CZ" sz="2400" dirty="0" smtClean="0">
                <a:solidFill>
                  <a:schemeClr val="bg1"/>
                </a:solidFill>
              </a:rPr>
              <a:t>(2 molekuly cysteinu) přítomen v inzulinu, kreatinu</a:t>
            </a:r>
          </a:p>
          <a:p>
            <a:pPr lvl="1">
              <a:lnSpc>
                <a:spcPct val="90000"/>
              </a:lnSpc>
            </a:pPr>
            <a:r>
              <a:rPr lang="cs-CZ" sz="2400" dirty="0" smtClean="0">
                <a:solidFill>
                  <a:schemeClr val="bg1"/>
                </a:solidFill>
              </a:rPr>
              <a:t>přirozené </a:t>
            </a:r>
            <a:r>
              <a:rPr lang="cs-CZ" sz="2400" dirty="0" smtClean="0">
                <a:solidFill>
                  <a:schemeClr val="bg1"/>
                </a:solidFill>
              </a:rPr>
              <a:t>zdroje: vaj. žloutek</a:t>
            </a:r>
          </a:p>
          <a:p>
            <a:pPr lvl="1">
              <a:lnSpc>
                <a:spcPct val="90000"/>
              </a:lnSpc>
            </a:pPr>
            <a:r>
              <a:rPr lang="cs-CZ" sz="2400" b="1" dirty="0" smtClean="0">
                <a:solidFill>
                  <a:srgbClr val="FFC000"/>
                </a:solidFill>
              </a:rPr>
              <a:t>Použití:</a:t>
            </a:r>
          </a:p>
          <a:p>
            <a:pPr lvl="2">
              <a:lnSpc>
                <a:spcPct val="90000"/>
              </a:lnSpc>
            </a:pPr>
            <a:r>
              <a:rPr lang="cs-CZ" dirty="0" smtClean="0">
                <a:solidFill>
                  <a:schemeClr val="bg1"/>
                </a:solidFill>
              </a:rPr>
              <a:t>antioxidant</a:t>
            </a:r>
            <a:endParaRPr lang="cs-CZ" dirty="0" smtClean="0">
              <a:solidFill>
                <a:schemeClr val="bg1"/>
              </a:solidFill>
            </a:endParaRPr>
          </a:p>
          <a:p>
            <a:pPr lvl="2">
              <a:lnSpc>
                <a:spcPct val="90000"/>
              </a:lnSpc>
            </a:pPr>
            <a:r>
              <a:rPr lang="cs-CZ" dirty="0" smtClean="0">
                <a:solidFill>
                  <a:schemeClr val="bg1"/>
                </a:solidFill>
              </a:rPr>
              <a:t>růst </a:t>
            </a:r>
            <a:r>
              <a:rPr lang="cs-CZ" dirty="0" smtClean="0">
                <a:solidFill>
                  <a:schemeClr val="bg1"/>
                </a:solidFill>
              </a:rPr>
              <a:t>a zlepšení kvality vlasů</a:t>
            </a:r>
          </a:p>
          <a:p>
            <a:pPr lvl="2">
              <a:lnSpc>
                <a:spcPct val="90000"/>
              </a:lnSpc>
            </a:pPr>
            <a:r>
              <a:rPr lang="cs-CZ" dirty="0" smtClean="0">
                <a:solidFill>
                  <a:schemeClr val="bg1"/>
                </a:solidFill>
              </a:rPr>
              <a:t>proti </a:t>
            </a:r>
            <a:r>
              <a:rPr lang="cs-CZ" dirty="0" smtClean="0">
                <a:solidFill>
                  <a:schemeClr val="bg1"/>
                </a:solidFill>
              </a:rPr>
              <a:t>artritidě (v kombinaci s kys. </a:t>
            </a:r>
            <a:r>
              <a:rPr lang="cs-CZ" dirty="0" smtClean="0">
                <a:solidFill>
                  <a:schemeClr val="bg1"/>
                </a:solidFill>
              </a:rPr>
              <a:t>pantotenovou)</a:t>
            </a:r>
            <a:endParaRPr lang="cs-CZ" dirty="0" smtClean="0">
              <a:solidFill>
                <a:schemeClr val="bg1"/>
              </a:solidFill>
            </a:endParaRPr>
          </a:p>
          <a:p>
            <a:pPr lvl="2">
              <a:lnSpc>
                <a:spcPct val="90000"/>
              </a:lnSpc>
            </a:pPr>
            <a:r>
              <a:rPr lang="cs-CZ" dirty="0" smtClean="0">
                <a:solidFill>
                  <a:schemeClr val="bg1"/>
                </a:solidFill>
              </a:rPr>
              <a:t>h</a:t>
            </a:r>
            <a:r>
              <a:rPr lang="cs-CZ" dirty="0" smtClean="0">
                <a:solidFill>
                  <a:schemeClr val="bg1"/>
                </a:solidFill>
              </a:rPr>
              <a:t>ojení </a:t>
            </a:r>
            <a:r>
              <a:rPr lang="cs-CZ" dirty="0" smtClean="0">
                <a:solidFill>
                  <a:schemeClr val="bg1"/>
                </a:solidFill>
              </a:rPr>
              <a:t>ran</a:t>
            </a:r>
          </a:p>
          <a:p>
            <a:pPr lvl="1">
              <a:lnSpc>
                <a:spcPct val="90000"/>
              </a:lnSpc>
            </a:pPr>
            <a:r>
              <a:rPr lang="cs-CZ" sz="2400" dirty="0" smtClean="0">
                <a:solidFill>
                  <a:schemeClr val="bg1"/>
                </a:solidFill>
              </a:rPr>
              <a:t>Ne: DM, hepatitida</a:t>
            </a:r>
          </a:p>
          <a:p>
            <a:pPr lvl="1">
              <a:lnSpc>
                <a:spcPct val="90000"/>
              </a:lnSpc>
            </a:pPr>
            <a:r>
              <a:rPr lang="cs-CZ" sz="2400" dirty="0" smtClean="0">
                <a:solidFill>
                  <a:schemeClr val="bg1"/>
                </a:solidFill>
              </a:rPr>
              <a:t>Předávkování: moč. kameny, porucha funkce jater</a:t>
            </a:r>
          </a:p>
          <a:p>
            <a:pPr lvl="1">
              <a:lnSpc>
                <a:spcPct val="90000"/>
              </a:lnSpc>
            </a:pPr>
            <a:r>
              <a:rPr lang="cs-CZ" sz="2400" b="1" dirty="0" smtClean="0">
                <a:solidFill>
                  <a:srgbClr val="FFC000"/>
                </a:solidFill>
              </a:rPr>
              <a:t>Dávkování:</a:t>
            </a:r>
            <a:r>
              <a:rPr lang="cs-CZ" sz="2400" dirty="0" smtClean="0"/>
              <a:t> </a:t>
            </a:r>
            <a:r>
              <a:rPr lang="cs-CZ" sz="2400" dirty="0" smtClean="0">
                <a:solidFill>
                  <a:schemeClr val="bg1"/>
                </a:solidFill>
              </a:rPr>
              <a:t>do 1500 mg/d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457200" y="188913"/>
            <a:ext cx="8229600" cy="6669087"/>
          </a:xfrm>
        </p:spPr>
        <p:txBody>
          <a:bodyPr/>
          <a:lstStyle/>
          <a:p>
            <a:pPr>
              <a:lnSpc>
                <a:spcPct val="80000"/>
              </a:lnSpc>
            </a:pPr>
            <a:endParaRPr lang="cs-CZ" sz="2400" b="1" dirty="0" smtClean="0">
              <a:solidFill>
                <a:srgbClr val="FFFF00"/>
              </a:solidFill>
            </a:endParaRPr>
          </a:p>
          <a:p>
            <a:pPr>
              <a:lnSpc>
                <a:spcPct val="80000"/>
              </a:lnSpc>
            </a:pPr>
            <a:endParaRPr lang="cs-CZ" sz="2400" b="1" dirty="0" smtClean="0">
              <a:solidFill>
                <a:srgbClr val="FFFF00"/>
              </a:solidFill>
            </a:endParaRPr>
          </a:p>
          <a:p>
            <a:pPr>
              <a:lnSpc>
                <a:spcPct val="80000"/>
              </a:lnSpc>
              <a:spcAft>
                <a:spcPts val="1200"/>
              </a:spcAft>
            </a:pPr>
            <a:r>
              <a:rPr lang="cs-CZ" sz="2800" b="1" dirty="0" smtClean="0">
                <a:solidFill>
                  <a:srgbClr val="FFFF00"/>
                </a:solidFill>
              </a:rPr>
              <a:t>Fenylalanin </a:t>
            </a:r>
            <a:r>
              <a:rPr lang="cs-CZ" sz="2800" b="1" dirty="0" smtClean="0">
                <a:solidFill>
                  <a:srgbClr val="FFFF00"/>
                </a:solidFill>
              </a:rPr>
              <a:t>(EAK)</a:t>
            </a:r>
            <a:endParaRPr lang="cs-CZ" sz="2800" dirty="0" smtClean="0">
              <a:solidFill>
                <a:srgbClr val="FFFF00"/>
              </a:solidFill>
            </a:endParaRPr>
          </a:p>
          <a:p>
            <a:pPr lvl="1">
              <a:lnSpc>
                <a:spcPct val="80000"/>
              </a:lnSpc>
            </a:pPr>
            <a:r>
              <a:rPr lang="cs-CZ" sz="2400" dirty="0" smtClean="0">
                <a:solidFill>
                  <a:srgbClr val="FFC000"/>
                </a:solidFill>
              </a:rPr>
              <a:t>Funkce:</a:t>
            </a:r>
          </a:p>
          <a:p>
            <a:pPr lvl="2">
              <a:lnSpc>
                <a:spcPct val="80000"/>
              </a:lnSpc>
            </a:pPr>
            <a:r>
              <a:rPr lang="cs-CZ" dirty="0" smtClean="0">
                <a:solidFill>
                  <a:schemeClr val="bg1"/>
                </a:solidFill>
              </a:rPr>
              <a:t>tvorba </a:t>
            </a:r>
            <a:r>
              <a:rPr lang="cs-CZ" dirty="0" smtClean="0">
                <a:solidFill>
                  <a:schemeClr val="bg1"/>
                </a:solidFill>
              </a:rPr>
              <a:t>neurotransmiterů: dopamin, noradrenalin, adrenalin</a:t>
            </a:r>
          </a:p>
          <a:p>
            <a:pPr lvl="2">
              <a:lnSpc>
                <a:spcPct val="80000"/>
              </a:lnSpc>
            </a:pPr>
            <a:r>
              <a:rPr lang="cs-CZ" dirty="0" smtClean="0">
                <a:solidFill>
                  <a:schemeClr val="bg1"/>
                </a:solidFill>
              </a:rPr>
              <a:t>zlepšuje </a:t>
            </a:r>
            <a:r>
              <a:rPr lang="cs-CZ" dirty="0" smtClean="0">
                <a:solidFill>
                  <a:schemeClr val="bg1"/>
                </a:solidFill>
              </a:rPr>
              <a:t>duševní výkon, odolnost proti stresu</a:t>
            </a:r>
          </a:p>
          <a:p>
            <a:pPr lvl="2">
              <a:lnSpc>
                <a:spcPct val="80000"/>
              </a:lnSpc>
            </a:pPr>
            <a:r>
              <a:rPr lang="cs-CZ" dirty="0" smtClean="0">
                <a:solidFill>
                  <a:schemeClr val="bg1"/>
                </a:solidFill>
              </a:rPr>
              <a:t>zlepšuje </a:t>
            </a:r>
            <a:r>
              <a:rPr lang="cs-CZ" dirty="0" smtClean="0">
                <a:solidFill>
                  <a:schemeClr val="bg1"/>
                </a:solidFill>
              </a:rPr>
              <a:t>výkon v sil. sportech </a:t>
            </a:r>
          </a:p>
          <a:p>
            <a:pPr lvl="2">
              <a:lnSpc>
                <a:spcPct val="80000"/>
              </a:lnSpc>
            </a:pPr>
            <a:r>
              <a:rPr lang="cs-CZ" dirty="0" smtClean="0">
                <a:solidFill>
                  <a:schemeClr val="bg1"/>
                </a:solidFill>
              </a:rPr>
              <a:t>tlumí </a:t>
            </a:r>
            <a:r>
              <a:rPr lang="cs-CZ" dirty="0" smtClean="0">
                <a:solidFill>
                  <a:schemeClr val="bg1"/>
                </a:solidFill>
              </a:rPr>
              <a:t>chuť k jídlu </a:t>
            </a:r>
          </a:p>
          <a:p>
            <a:pPr lvl="2">
              <a:lnSpc>
                <a:spcPct val="80000"/>
              </a:lnSpc>
            </a:pPr>
            <a:r>
              <a:rPr lang="cs-CZ" dirty="0" smtClean="0">
                <a:solidFill>
                  <a:schemeClr val="bg1"/>
                </a:solidFill>
              </a:rPr>
              <a:t>hlavní </a:t>
            </a:r>
            <a:r>
              <a:rPr lang="cs-CZ" dirty="0" smtClean="0">
                <a:solidFill>
                  <a:schemeClr val="bg1"/>
                </a:solidFill>
              </a:rPr>
              <a:t>složka kolagenu</a:t>
            </a:r>
          </a:p>
          <a:p>
            <a:pPr lvl="1">
              <a:lnSpc>
                <a:spcPct val="80000"/>
              </a:lnSpc>
            </a:pPr>
            <a:r>
              <a:rPr lang="cs-CZ" sz="2400" dirty="0" smtClean="0">
                <a:solidFill>
                  <a:schemeClr val="bg1"/>
                </a:solidFill>
              </a:rPr>
              <a:t>tvoří </a:t>
            </a:r>
            <a:r>
              <a:rPr lang="cs-CZ" sz="2400" dirty="0" smtClean="0">
                <a:solidFill>
                  <a:schemeClr val="bg1"/>
                </a:solidFill>
              </a:rPr>
              <a:t>se z něj tyrosin</a:t>
            </a:r>
          </a:p>
          <a:p>
            <a:pPr lvl="1">
              <a:lnSpc>
                <a:spcPct val="80000"/>
              </a:lnSpc>
            </a:pPr>
            <a:r>
              <a:rPr lang="cs-CZ" sz="2400" dirty="0" smtClean="0">
                <a:solidFill>
                  <a:schemeClr val="bg1"/>
                </a:solidFill>
              </a:rPr>
              <a:t>n</a:t>
            </a:r>
            <a:r>
              <a:rPr lang="cs-CZ" sz="2400" dirty="0" smtClean="0">
                <a:solidFill>
                  <a:schemeClr val="bg1"/>
                </a:solidFill>
              </a:rPr>
              <a:t>epodávat </a:t>
            </a:r>
            <a:r>
              <a:rPr lang="cs-CZ" sz="2400" dirty="0" smtClean="0">
                <a:solidFill>
                  <a:schemeClr val="bg1"/>
                </a:solidFill>
              </a:rPr>
              <a:t>u osob s hypertenzí, PKU, užívající léky proti depresím, trpící rakovinou</a:t>
            </a:r>
          </a:p>
          <a:p>
            <a:pPr lvl="1">
              <a:lnSpc>
                <a:spcPct val="80000"/>
              </a:lnSpc>
            </a:pPr>
            <a:r>
              <a:rPr lang="cs-CZ" sz="2400" dirty="0" smtClean="0">
                <a:solidFill>
                  <a:schemeClr val="bg1"/>
                </a:solidFill>
              </a:rPr>
              <a:t>přirozený </a:t>
            </a:r>
            <a:r>
              <a:rPr lang="cs-CZ" sz="2400" dirty="0" smtClean="0">
                <a:solidFill>
                  <a:schemeClr val="bg1"/>
                </a:solidFill>
              </a:rPr>
              <a:t>výskyt: čokoláda</a:t>
            </a:r>
          </a:p>
          <a:p>
            <a:pPr lvl="1">
              <a:lnSpc>
                <a:spcPct val="80000"/>
              </a:lnSpc>
            </a:pPr>
            <a:r>
              <a:rPr lang="cs-CZ" sz="2400" dirty="0" smtClean="0">
                <a:solidFill>
                  <a:srgbClr val="FFC000"/>
                </a:solidFill>
              </a:rPr>
              <a:t>Dávkování: </a:t>
            </a:r>
            <a:r>
              <a:rPr lang="cs-CZ" sz="2400" dirty="0" smtClean="0">
                <a:solidFill>
                  <a:schemeClr val="bg1"/>
                </a:solidFill>
              </a:rPr>
              <a:t>500 – 1500 mg/d</a:t>
            </a:r>
          </a:p>
          <a:p>
            <a:pPr lvl="1">
              <a:lnSpc>
                <a:spcPct val="80000"/>
              </a:lnSpc>
              <a:buFont typeface="Wingdings" pitchFamily="2" charset="2"/>
              <a:buNone/>
            </a:pPr>
            <a:endParaRPr lang="cs-CZ"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42918"/>
            <a:ext cx="8229600" cy="5483245"/>
          </a:xfrm>
        </p:spPr>
        <p:txBody>
          <a:bodyPr/>
          <a:lstStyle/>
          <a:p>
            <a:pPr>
              <a:lnSpc>
                <a:spcPct val="80000"/>
              </a:lnSpc>
              <a:spcAft>
                <a:spcPts val="1200"/>
              </a:spcAft>
            </a:pPr>
            <a:endParaRPr lang="cs-CZ" sz="2800" b="1" dirty="0" smtClean="0">
              <a:solidFill>
                <a:srgbClr val="FFFF00"/>
              </a:solidFill>
            </a:endParaRPr>
          </a:p>
          <a:p>
            <a:pPr>
              <a:lnSpc>
                <a:spcPct val="80000"/>
              </a:lnSpc>
              <a:spcAft>
                <a:spcPts val="1200"/>
              </a:spcAft>
            </a:pPr>
            <a:r>
              <a:rPr lang="cs-CZ" sz="2800" b="1" dirty="0" smtClean="0">
                <a:solidFill>
                  <a:srgbClr val="FFFF00"/>
                </a:solidFill>
              </a:rPr>
              <a:t>Kyselina glutamová</a:t>
            </a:r>
          </a:p>
          <a:p>
            <a:pPr lvl="1">
              <a:lnSpc>
                <a:spcPct val="80000"/>
              </a:lnSpc>
            </a:pPr>
            <a:r>
              <a:rPr lang="cs-CZ" sz="2400" dirty="0" smtClean="0">
                <a:solidFill>
                  <a:schemeClr val="bg1"/>
                </a:solidFill>
              </a:rPr>
              <a:t>p</a:t>
            </a:r>
            <a:r>
              <a:rPr lang="cs-CZ" sz="2400" dirty="0" smtClean="0">
                <a:solidFill>
                  <a:schemeClr val="bg1"/>
                </a:solidFill>
              </a:rPr>
              <a:t>řirozeně: obiloviny (pšenice), tvrdé sýry, hovězí a drůbeží maso, sój. omáčka, polévkové koření</a:t>
            </a:r>
          </a:p>
          <a:p>
            <a:pPr lvl="1">
              <a:lnSpc>
                <a:spcPct val="80000"/>
              </a:lnSpc>
            </a:pPr>
            <a:r>
              <a:rPr lang="cs-CZ" sz="2400" dirty="0" smtClean="0">
                <a:solidFill>
                  <a:schemeClr val="bg1"/>
                </a:solidFill>
              </a:rPr>
              <a:t>nadbytek: alergie, zrudnutí tváří</a:t>
            </a:r>
          </a:p>
          <a:p>
            <a:pPr lvl="1">
              <a:lnSpc>
                <a:spcPct val="80000"/>
              </a:lnSpc>
            </a:pPr>
            <a:r>
              <a:rPr lang="cs-CZ" sz="2400" dirty="0" smtClean="0">
                <a:solidFill>
                  <a:srgbClr val="FFC000"/>
                </a:solidFill>
              </a:rPr>
              <a:t>Dávkování: </a:t>
            </a:r>
            <a:r>
              <a:rPr lang="cs-CZ" sz="2400" dirty="0" smtClean="0">
                <a:solidFill>
                  <a:schemeClr val="bg1"/>
                </a:solidFill>
              </a:rPr>
              <a:t>do 1500 mg</a:t>
            </a:r>
          </a:p>
          <a:p>
            <a:pPr lvl="1">
              <a:lnSpc>
                <a:spcPct val="80000"/>
              </a:lnSpc>
            </a:pPr>
            <a:r>
              <a:rPr lang="cs-CZ" sz="2400" dirty="0" smtClean="0">
                <a:solidFill>
                  <a:srgbClr val="FFC000"/>
                </a:solidFill>
              </a:rPr>
              <a:t>Funkce: </a:t>
            </a:r>
          </a:p>
          <a:p>
            <a:pPr lvl="2">
              <a:lnSpc>
                <a:spcPct val="80000"/>
              </a:lnSpc>
            </a:pPr>
            <a:r>
              <a:rPr lang="en-US" dirty="0" smtClean="0">
                <a:solidFill>
                  <a:schemeClr val="bg1"/>
                </a:solidFill>
              </a:rPr>
              <a:t>î</a:t>
            </a:r>
            <a:r>
              <a:rPr lang="cs-CZ" dirty="0" smtClean="0">
                <a:solidFill>
                  <a:schemeClr val="bg1"/>
                </a:solidFill>
              </a:rPr>
              <a:t> produkci HCl</a:t>
            </a:r>
          </a:p>
          <a:p>
            <a:pPr lvl="2">
              <a:lnSpc>
                <a:spcPct val="80000"/>
              </a:lnSpc>
            </a:pPr>
            <a:r>
              <a:rPr lang="cs-CZ" dirty="0" smtClean="0">
                <a:solidFill>
                  <a:schemeClr val="bg1"/>
                </a:solidFill>
              </a:rPr>
              <a:t>X únavě, migréně</a:t>
            </a:r>
          </a:p>
          <a:p>
            <a:pPr lvl="2">
              <a:lnSpc>
                <a:spcPct val="80000"/>
              </a:lnSpc>
            </a:pPr>
            <a:r>
              <a:rPr lang="en-US" dirty="0" smtClean="0">
                <a:solidFill>
                  <a:schemeClr val="bg1"/>
                </a:solidFill>
              </a:rPr>
              <a:t>Î</a:t>
            </a:r>
            <a:r>
              <a:rPr lang="cs-CZ" dirty="0" smtClean="0">
                <a:solidFill>
                  <a:schemeClr val="bg1"/>
                </a:solidFill>
              </a:rPr>
              <a:t> imunitu</a:t>
            </a:r>
          </a:p>
          <a:p>
            <a:pPr lvl="1">
              <a:lnSpc>
                <a:spcPct val="80000"/>
              </a:lnSpc>
            </a:pPr>
            <a:r>
              <a:rPr lang="cs-CZ" sz="2400" dirty="0" smtClean="0">
                <a:solidFill>
                  <a:schemeClr val="bg1"/>
                </a:solidFill>
              </a:rPr>
              <a:t>Ne: těhotné, děti, hypertenze</a:t>
            </a:r>
          </a:p>
          <a:p>
            <a:endParaRPr lang="cs-CZ"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obsah 2"/>
          <p:cNvSpPr>
            <a:spLocks noGrp="1"/>
          </p:cNvSpPr>
          <p:nvPr>
            <p:ph idx="1"/>
          </p:nvPr>
        </p:nvSpPr>
        <p:spPr/>
        <p:txBody>
          <a:bodyPr/>
          <a:lstStyle/>
          <a:p>
            <a:pPr>
              <a:lnSpc>
                <a:spcPct val="80000"/>
              </a:lnSpc>
              <a:spcAft>
                <a:spcPts val="600"/>
              </a:spcAft>
            </a:pPr>
            <a:r>
              <a:rPr lang="cs-CZ" sz="2100" b="1" dirty="0" smtClean="0">
                <a:solidFill>
                  <a:srgbClr val="FFC000"/>
                </a:solidFill>
              </a:rPr>
              <a:t>Ergogenní prostředky</a:t>
            </a:r>
            <a:r>
              <a:rPr lang="cs-CZ" sz="2100" dirty="0" smtClean="0">
                <a:solidFill>
                  <a:srgbClr val="FFC000"/>
                </a:solidFill>
              </a:rPr>
              <a:t> </a:t>
            </a:r>
            <a:r>
              <a:rPr lang="cs-CZ" sz="2100" dirty="0" smtClean="0">
                <a:solidFill>
                  <a:schemeClr val="bg1"/>
                </a:solidFill>
              </a:rPr>
              <a:t>= zvyšující pracovní kapacitu, výkon (Ergon =  práce</a:t>
            </a:r>
            <a:r>
              <a:rPr lang="cs-CZ" sz="2100" dirty="0" smtClean="0">
                <a:solidFill>
                  <a:schemeClr val="bg1"/>
                </a:solidFill>
              </a:rPr>
              <a:t>)</a:t>
            </a:r>
            <a:endParaRPr lang="cs-CZ" sz="2100" dirty="0" smtClean="0">
              <a:solidFill>
                <a:schemeClr val="bg1"/>
              </a:solidFill>
            </a:endParaRPr>
          </a:p>
          <a:p>
            <a:pPr>
              <a:lnSpc>
                <a:spcPct val="80000"/>
              </a:lnSpc>
              <a:spcAft>
                <a:spcPts val="600"/>
              </a:spcAft>
            </a:pPr>
            <a:r>
              <a:rPr lang="cs-CZ" sz="2100" b="1" dirty="0" smtClean="0">
                <a:solidFill>
                  <a:schemeClr val="bg1"/>
                </a:solidFill>
              </a:rPr>
              <a:t>Slouží k DOPLNĚNÍ </a:t>
            </a:r>
            <a:r>
              <a:rPr lang="cs-CZ" sz="2100" b="1" dirty="0" smtClean="0">
                <a:solidFill>
                  <a:schemeClr val="bg1"/>
                </a:solidFill>
              </a:rPr>
              <a:t>výživy</a:t>
            </a:r>
            <a:endParaRPr lang="cs-CZ" sz="2100" b="1" dirty="0" smtClean="0">
              <a:solidFill>
                <a:schemeClr val="bg1"/>
              </a:solidFill>
            </a:endParaRPr>
          </a:p>
          <a:p>
            <a:pPr>
              <a:lnSpc>
                <a:spcPct val="80000"/>
              </a:lnSpc>
              <a:spcAft>
                <a:spcPts val="600"/>
              </a:spcAft>
            </a:pPr>
            <a:r>
              <a:rPr lang="cs-CZ" sz="2100" b="1" dirty="0" smtClean="0">
                <a:solidFill>
                  <a:schemeClr val="bg1"/>
                </a:solidFill>
              </a:rPr>
              <a:t>Používáním doplňků může dojít k </a:t>
            </a:r>
            <a:r>
              <a:rPr lang="cs-CZ" sz="2100" b="1" dirty="0" smtClean="0">
                <a:solidFill>
                  <a:srgbClr val="FFC000"/>
                </a:solidFill>
              </a:rPr>
              <a:t>předávkování</a:t>
            </a:r>
            <a:r>
              <a:rPr lang="cs-CZ" sz="2100" b="1" dirty="0" smtClean="0">
                <a:solidFill>
                  <a:schemeClr val="bg1"/>
                </a:solidFill>
              </a:rPr>
              <a:t> některé ze složek </a:t>
            </a:r>
            <a:r>
              <a:rPr lang="cs-CZ" sz="2100" b="1" dirty="0" smtClean="0">
                <a:solidFill>
                  <a:schemeClr val="bg1"/>
                </a:solidFill>
              </a:rPr>
              <a:t>potravy</a:t>
            </a:r>
            <a:endParaRPr lang="cs-CZ" sz="2100" b="1" dirty="0" smtClean="0">
              <a:solidFill>
                <a:schemeClr val="bg1"/>
              </a:solidFill>
            </a:endParaRPr>
          </a:p>
          <a:p>
            <a:pPr>
              <a:lnSpc>
                <a:spcPct val="120000"/>
              </a:lnSpc>
              <a:spcAft>
                <a:spcPts val="600"/>
              </a:spcAft>
            </a:pPr>
            <a:r>
              <a:rPr lang="cs-CZ" sz="2100" dirty="0" smtClean="0">
                <a:solidFill>
                  <a:schemeClr val="bg1"/>
                </a:solidFill>
              </a:rPr>
              <a:t>Vědecky </a:t>
            </a:r>
            <a:r>
              <a:rPr lang="cs-CZ" sz="2100" dirty="0" smtClean="0">
                <a:solidFill>
                  <a:schemeClr val="bg1"/>
                </a:solidFill>
              </a:rPr>
              <a:t>podložené doklady o ergog. prostředcích – jen u několika </a:t>
            </a:r>
            <a:r>
              <a:rPr lang="cs-CZ" sz="2100" dirty="0" smtClean="0">
                <a:solidFill>
                  <a:schemeClr val="bg1"/>
                </a:solidFill>
              </a:rPr>
              <a:t>doplňků</a:t>
            </a:r>
            <a:endParaRPr lang="cs-CZ" sz="2100" dirty="0" smtClean="0">
              <a:solidFill>
                <a:schemeClr val="bg1"/>
              </a:solidFill>
            </a:endParaRPr>
          </a:p>
          <a:p>
            <a:pPr>
              <a:lnSpc>
                <a:spcPct val="80000"/>
              </a:lnSpc>
              <a:spcAft>
                <a:spcPts val="600"/>
              </a:spcAft>
            </a:pPr>
            <a:r>
              <a:rPr lang="cs-CZ" sz="2100" dirty="0" smtClean="0">
                <a:solidFill>
                  <a:schemeClr val="bg1"/>
                </a:solidFill>
              </a:rPr>
              <a:t>Výnosná oblast </a:t>
            </a:r>
            <a:r>
              <a:rPr lang="cs-CZ" sz="2100" dirty="0" smtClean="0">
                <a:solidFill>
                  <a:schemeClr val="bg1"/>
                </a:solidFill>
              </a:rPr>
              <a:t>podnikání</a:t>
            </a:r>
            <a:endParaRPr lang="cs-CZ" sz="2100" dirty="0" smtClean="0">
              <a:solidFill>
                <a:schemeClr val="bg1"/>
              </a:solidFill>
            </a:endParaRPr>
          </a:p>
          <a:p>
            <a:pPr>
              <a:lnSpc>
                <a:spcPct val="80000"/>
              </a:lnSpc>
              <a:spcAft>
                <a:spcPts val="600"/>
              </a:spcAft>
            </a:pPr>
            <a:r>
              <a:rPr lang="cs-CZ" sz="2100" dirty="0" smtClean="0">
                <a:solidFill>
                  <a:schemeClr val="bg1"/>
                </a:solidFill>
              </a:rPr>
              <a:t>Reklama – </a:t>
            </a:r>
            <a:r>
              <a:rPr lang="cs-CZ" sz="2100" dirty="0" smtClean="0">
                <a:solidFill>
                  <a:schemeClr val="bg1"/>
                </a:solidFill>
              </a:rPr>
              <a:t>časopisy</a:t>
            </a:r>
            <a:endParaRPr lang="cs-CZ" sz="2100" dirty="0" smtClean="0">
              <a:solidFill>
                <a:schemeClr val="bg1"/>
              </a:solidFill>
            </a:endParaRPr>
          </a:p>
          <a:p>
            <a:pPr>
              <a:lnSpc>
                <a:spcPct val="80000"/>
              </a:lnSpc>
              <a:spcAft>
                <a:spcPts val="600"/>
              </a:spcAft>
            </a:pPr>
            <a:r>
              <a:rPr lang="cs-CZ" sz="2100" dirty="0" smtClean="0">
                <a:solidFill>
                  <a:schemeClr val="bg1"/>
                </a:solidFill>
              </a:rPr>
              <a:t>Často není deklarována čistost přípravků od doping. látek nebo vědomě </a:t>
            </a:r>
            <a:r>
              <a:rPr lang="cs-CZ" sz="2100" dirty="0" smtClean="0">
                <a:solidFill>
                  <a:schemeClr val="bg1"/>
                </a:solidFill>
              </a:rPr>
              <a:t>lže</a:t>
            </a:r>
            <a:endParaRPr lang="cs-CZ" sz="2100" dirty="0" smtClean="0">
              <a:solidFill>
                <a:schemeClr val="bg1"/>
              </a:solidFill>
            </a:endParaRPr>
          </a:p>
          <a:p>
            <a:pPr>
              <a:lnSpc>
                <a:spcPct val="80000"/>
              </a:lnSpc>
              <a:spcAft>
                <a:spcPts val="600"/>
              </a:spcAft>
            </a:pPr>
            <a:r>
              <a:rPr lang="cs-CZ" sz="2100" dirty="0" smtClean="0">
                <a:solidFill>
                  <a:schemeClr val="bg1"/>
                </a:solidFill>
              </a:rPr>
              <a:t>Lidé volí prostředky často jen na základě </a:t>
            </a:r>
            <a:r>
              <a:rPr lang="cs-CZ" sz="2100" dirty="0" smtClean="0">
                <a:solidFill>
                  <a:schemeClr val="bg1"/>
                </a:solidFill>
              </a:rPr>
              <a:t>reklamy</a:t>
            </a:r>
            <a:endParaRPr lang="cs-CZ" sz="2100" dirty="0" smtClean="0">
              <a:solidFill>
                <a:schemeClr val="bg1"/>
              </a:solidFill>
            </a:endParaRPr>
          </a:p>
          <a:p>
            <a:pPr>
              <a:lnSpc>
                <a:spcPct val="80000"/>
              </a:lnSpc>
            </a:pPr>
            <a:r>
              <a:rPr lang="cs-CZ" sz="2100" dirty="0" smtClean="0">
                <a:solidFill>
                  <a:schemeClr val="bg1"/>
                </a:solidFill>
              </a:rPr>
              <a:t>Správně zvolená výživa = ušetří finance </a:t>
            </a:r>
          </a:p>
          <a:p>
            <a:pPr>
              <a:buFont typeface="Arial" pitchFamily="34" charset="0"/>
              <a:buNone/>
            </a:pPr>
            <a:endParaRPr lang="cs-CZ" sz="2000" dirty="0" smtClean="0">
              <a:solidFill>
                <a:schemeClr val="bg1"/>
              </a:solidFill>
            </a:endParaRPr>
          </a:p>
        </p:txBody>
      </p:sp>
      <p:sp>
        <p:nvSpPr>
          <p:cNvPr id="7171" name="Nadpis 1"/>
          <p:cNvSpPr>
            <a:spLocks noGrp="1"/>
          </p:cNvSpPr>
          <p:nvPr>
            <p:ph type="title"/>
          </p:nvPr>
        </p:nvSpPr>
        <p:spPr/>
        <p:txBody>
          <a:bodyPr/>
          <a:lstStyle/>
          <a:p>
            <a:r>
              <a:rPr lang="cs-CZ" dirty="0" smtClean="0">
                <a:solidFill>
                  <a:schemeClr val="bg1"/>
                </a:solidFill>
              </a:rPr>
              <a:t>Co jsou doplňky stravy?</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00062"/>
            <a:ext cx="8229600" cy="6000771"/>
          </a:xfrm>
        </p:spPr>
        <p:txBody>
          <a:bodyPr rtlCol="0">
            <a:normAutofit lnSpcReduction="10000"/>
          </a:bodyPr>
          <a:lstStyle/>
          <a:p>
            <a:pPr fontAlgn="auto">
              <a:spcAft>
                <a:spcPts val="1200"/>
              </a:spcAft>
              <a:defRPr/>
            </a:pPr>
            <a:r>
              <a:rPr lang="cs-CZ" b="1" dirty="0" smtClean="0">
                <a:solidFill>
                  <a:srgbClr val="FFFF00"/>
                </a:solidFill>
              </a:rPr>
              <a:t>BCAA – branch chain </a:t>
            </a:r>
            <a:r>
              <a:rPr lang="cs-CZ" b="1" dirty="0" smtClean="0">
                <a:solidFill>
                  <a:srgbClr val="FFFF00"/>
                </a:solidFill>
              </a:rPr>
              <a:t>aminoacids</a:t>
            </a:r>
            <a:endParaRPr lang="cs-CZ" b="1" dirty="0" smtClean="0">
              <a:solidFill>
                <a:srgbClr val="FFFF00"/>
              </a:solidFill>
            </a:endParaRPr>
          </a:p>
          <a:p>
            <a:pPr lvl="1" fontAlgn="auto">
              <a:lnSpc>
                <a:spcPct val="80000"/>
              </a:lnSpc>
              <a:spcAft>
                <a:spcPts val="600"/>
              </a:spcAft>
              <a:defRPr/>
            </a:pPr>
            <a:r>
              <a:rPr lang="cs-CZ" sz="2400" b="1" dirty="0" smtClean="0">
                <a:solidFill>
                  <a:srgbClr val="FFC000"/>
                </a:solidFill>
              </a:rPr>
              <a:t>Valin + leucin + isoleucin</a:t>
            </a:r>
            <a:r>
              <a:rPr lang="cs-CZ" sz="2400" dirty="0" smtClean="0">
                <a:solidFill>
                  <a:srgbClr val="FFC000"/>
                </a:solidFill>
              </a:rPr>
              <a:t> (EAK)</a:t>
            </a:r>
          </a:p>
          <a:p>
            <a:pPr lvl="1" fontAlgn="auto">
              <a:lnSpc>
                <a:spcPct val="80000"/>
              </a:lnSpc>
              <a:spcAft>
                <a:spcPts val="0"/>
              </a:spcAft>
              <a:defRPr/>
            </a:pPr>
            <a:r>
              <a:rPr lang="cs-CZ" sz="2100" b="1" dirty="0" smtClean="0">
                <a:solidFill>
                  <a:srgbClr val="FF0000"/>
                </a:solidFill>
              </a:rPr>
              <a:t>Funkce:</a:t>
            </a:r>
            <a:r>
              <a:rPr lang="cs-CZ" sz="2100" b="1" dirty="0" smtClean="0">
                <a:solidFill>
                  <a:schemeClr val="bg1"/>
                </a:solidFill>
              </a:rPr>
              <a:t> </a:t>
            </a:r>
          </a:p>
          <a:p>
            <a:pPr lvl="2" fontAlgn="auto">
              <a:lnSpc>
                <a:spcPct val="80000"/>
              </a:lnSpc>
              <a:spcAft>
                <a:spcPts val="0"/>
              </a:spcAft>
              <a:defRPr/>
            </a:pPr>
            <a:r>
              <a:rPr lang="cs-CZ" sz="2000" dirty="0" smtClean="0">
                <a:solidFill>
                  <a:schemeClr val="bg1"/>
                </a:solidFill>
              </a:rPr>
              <a:t>chrání vlastní bílkoviny a poškození svalů</a:t>
            </a:r>
          </a:p>
          <a:p>
            <a:pPr lvl="2" fontAlgn="auto">
              <a:lnSpc>
                <a:spcPct val="80000"/>
              </a:lnSpc>
              <a:spcAft>
                <a:spcPts val="0"/>
              </a:spcAft>
              <a:defRPr/>
            </a:pPr>
            <a:r>
              <a:rPr lang="cs-CZ" sz="2000" dirty="0" smtClean="0">
                <a:solidFill>
                  <a:schemeClr val="bg1"/>
                </a:solidFill>
              </a:rPr>
              <a:t>chrání proti poklesu hl. glykémie (tvorba glukózy jako zdroj energie) </a:t>
            </a:r>
          </a:p>
          <a:p>
            <a:pPr lvl="2" fontAlgn="auto">
              <a:lnSpc>
                <a:spcPct val="80000"/>
              </a:lnSpc>
              <a:spcAft>
                <a:spcPts val="0"/>
              </a:spcAft>
              <a:defRPr/>
            </a:pPr>
            <a:r>
              <a:rPr lang="cs-CZ" sz="2000" dirty="0" smtClean="0">
                <a:solidFill>
                  <a:schemeClr val="bg1"/>
                </a:solidFill>
              </a:rPr>
              <a:t>napomáhají udržovat pozitivní dusíkovou bilanci – chrání před odbouráváním svalové hmoty</a:t>
            </a:r>
          </a:p>
          <a:p>
            <a:pPr lvl="2" fontAlgn="auto">
              <a:lnSpc>
                <a:spcPct val="80000"/>
              </a:lnSpc>
              <a:spcAft>
                <a:spcPts val="0"/>
              </a:spcAft>
              <a:defRPr/>
            </a:pPr>
            <a:r>
              <a:rPr lang="cs-CZ" sz="2000" dirty="0" smtClean="0">
                <a:solidFill>
                  <a:schemeClr val="bg1"/>
                </a:solidFill>
              </a:rPr>
              <a:t>oddaluje únavu</a:t>
            </a:r>
          </a:p>
          <a:p>
            <a:pPr lvl="1" fontAlgn="auto">
              <a:lnSpc>
                <a:spcPct val="80000"/>
              </a:lnSpc>
              <a:spcAft>
                <a:spcPts val="0"/>
              </a:spcAft>
              <a:defRPr/>
            </a:pPr>
            <a:r>
              <a:rPr lang="cs-CZ" sz="2100" b="1" dirty="0" smtClean="0">
                <a:solidFill>
                  <a:srgbClr val="FF0000"/>
                </a:solidFill>
              </a:rPr>
              <a:t>Mechanismus účinku:</a:t>
            </a:r>
            <a:r>
              <a:rPr lang="cs-CZ" sz="2100" dirty="0" smtClean="0">
                <a:solidFill>
                  <a:srgbClr val="FF0000"/>
                </a:solidFill>
              </a:rPr>
              <a:t> </a:t>
            </a:r>
          </a:p>
          <a:p>
            <a:pPr lvl="2" fontAlgn="auto">
              <a:lnSpc>
                <a:spcPct val="80000"/>
              </a:lnSpc>
              <a:spcAft>
                <a:spcPts val="0"/>
              </a:spcAft>
              <a:defRPr/>
            </a:pPr>
            <a:r>
              <a:rPr lang="cs-CZ" sz="2000" dirty="0" smtClean="0">
                <a:solidFill>
                  <a:schemeClr val="bg1"/>
                </a:solidFill>
              </a:rPr>
              <a:t>BCAA jsou rychle absorbovány ze strav do krve </a:t>
            </a:r>
            <a:r>
              <a:rPr lang="en-US" sz="2000" dirty="0" smtClean="0">
                <a:solidFill>
                  <a:schemeClr val="bg1"/>
                </a:solidFill>
              </a:rPr>
              <a:t>=&gt;</a:t>
            </a:r>
            <a:r>
              <a:rPr lang="cs-CZ" sz="2000" dirty="0" smtClean="0">
                <a:solidFill>
                  <a:schemeClr val="bg1"/>
                </a:solidFill>
              </a:rPr>
              <a:t> do svalu </a:t>
            </a:r>
            <a:r>
              <a:rPr lang="en-US" sz="2000" dirty="0" smtClean="0">
                <a:solidFill>
                  <a:schemeClr val="bg1"/>
                </a:solidFill>
              </a:rPr>
              <a:t>=&gt;</a:t>
            </a:r>
            <a:r>
              <a:rPr lang="cs-CZ" sz="2000" dirty="0" smtClean="0">
                <a:solidFill>
                  <a:schemeClr val="bg1"/>
                </a:solidFill>
              </a:rPr>
              <a:t> tvorba dalších AK</a:t>
            </a:r>
          </a:p>
          <a:p>
            <a:pPr lvl="2" fontAlgn="auto">
              <a:lnSpc>
                <a:spcPct val="80000"/>
              </a:lnSpc>
              <a:spcAft>
                <a:spcPts val="0"/>
              </a:spcAft>
              <a:defRPr/>
            </a:pPr>
            <a:r>
              <a:rPr lang="cs-CZ" sz="2000" dirty="0" smtClean="0">
                <a:solidFill>
                  <a:schemeClr val="bg1"/>
                </a:solidFill>
              </a:rPr>
              <a:t>soutěží s tryptofanem (tvorba serotoninu) o přestup přes hematoencefalickou bariéru</a:t>
            </a:r>
          </a:p>
          <a:p>
            <a:pPr lvl="2" fontAlgn="auto">
              <a:lnSpc>
                <a:spcPct val="80000"/>
              </a:lnSpc>
              <a:spcAft>
                <a:spcPts val="0"/>
              </a:spcAft>
              <a:defRPr/>
            </a:pPr>
            <a:r>
              <a:rPr lang="cs-CZ" sz="2000" dirty="0" smtClean="0">
                <a:solidFill>
                  <a:schemeClr val="bg1"/>
                </a:solidFill>
              </a:rPr>
              <a:t>leucin stimuluje produkci inzulinu (podporuje využití AK ve svalech)</a:t>
            </a:r>
          </a:p>
          <a:p>
            <a:pPr lvl="2" fontAlgn="auto">
              <a:lnSpc>
                <a:spcPct val="80000"/>
              </a:lnSpc>
              <a:spcAft>
                <a:spcPts val="0"/>
              </a:spcAft>
              <a:defRPr/>
            </a:pPr>
            <a:r>
              <a:rPr lang="cs-CZ" sz="2000" dirty="0" smtClean="0">
                <a:solidFill>
                  <a:schemeClr val="bg1"/>
                </a:solidFill>
              </a:rPr>
              <a:t>snad omezuje snižování hladiny glutaminu </a:t>
            </a:r>
            <a:endParaRPr lang="en-US" sz="2000" dirty="0" smtClean="0">
              <a:solidFill>
                <a:schemeClr val="bg1"/>
              </a:solidFill>
            </a:endParaRPr>
          </a:p>
          <a:p>
            <a:pPr lvl="1" fontAlgn="auto">
              <a:lnSpc>
                <a:spcPct val="80000"/>
              </a:lnSpc>
              <a:spcAft>
                <a:spcPts val="0"/>
              </a:spcAft>
              <a:defRPr/>
            </a:pPr>
            <a:r>
              <a:rPr lang="cs-CZ" sz="2100" b="1" dirty="0" smtClean="0">
                <a:solidFill>
                  <a:srgbClr val="FF0000"/>
                </a:solidFill>
              </a:rPr>
              <a:t>Dávkování</a:t>
            </a:r>
            <a:r>
              <a:rPr lang="cs-CZ" sz="2000" b="1" dirty="0" smtClean="0">
                <a:solidFill>
                  <a:schemeClr val="folHlink"/>
                </a:solidFill>
              </a:rPr>
              <a:t>:</a:t>
            </a:r>
            <a:r>
              <a:rPr lang="cs-CZ" sz="2000" dirty="0" smtClean="0"/>
              <a:t> </a:t>
            </a:r>
            <a:r>
              <a:rPr lang="cs-CZ" sz="2000" dirty="0" smtClean="0">
                <a:solidFill>
                  <a:schemeClr val="bg1"/>
                </a:solidFill>
              </a:rPr>
              <a:t>500 – 3000 mg/d (dle Macha 5 – 10 g/d)  </a:t>
            </a:r>
          </a:p>
          <a:p>
            <a:pPr lvl="1" fontAlgn="auto">
              <a:lnSpc>
                <a:spcPct val="80000"/>
              </a:lnSpc>
              <a:spcAft>
                <a:spcPts val="0"/>
              </a:spcAft>
              <a:defRPr/>
            </a:pPr>
            <a:r>
              <a:rPr lang="cs-CZ" sz="2000" dirty="0" smtClean="0">
                <a:solidFill>
                  <a:schemeClr val="bg1"/>
                </a:solidFill>
              </a:rPr>
              <a:t>vhodné po tréninku</a:t>
            </a:r>
          </a:p>
          <a:p>
            <a:pPr lvl="1" fontAlgn="auto">
              <a:lnSpc>
                <a:spcPct val="80000"/>
              </a:lnSpc>
              <a:spcAft>
                <a:spcPts val="0"/>
              </a:spcAft>
              <a:defRPr/>
            </a:pPr>
            <a:r>
              <a:rPr lang="cs-CZ" sz="2000" dirty="0" smtClean="0">
                <a:solidFill>
                  <a:schemeClr val="bg1"/>
                </a:solidFill>
              </a:rPr>
              <a:t>nebrat </a:t>
            </a:r>
            <a:r>
              <a:rPr lang="cs-CZ" sz="2000" dirty="0" smtClean="0">
                <a:solidFill>
                  <a:schemeClr val="bg1"/>
                </a:solidFill>
              </a:rPr>
              <a:t>současně s tryptofanem  a tyrosinem (soutěží při absorpci) </a:t>
            </a:r>
          </a:p>
          <a:p>
            <a:pPr lvl="1" fontAlgn="auto">
              <a:lnSpc>
                <a:spcPct val="80000"/>
              </a:lnSpc>
              <a:spcAft>
                <a:spcPts val="0"/>
              </a:spcAft>
              <a:defRPr/>
            </a:pPr>
            <a:endParaRPr lang="cs-CZ" sz="18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428596" y="357166"/>
            <a:ext cx="8229600" cy="5942012"/>
          </a:xfrm>
        </p:spPr>
        <p:txBody>
          <a:bodyPr/>
          <a:lstStyle/>
          <a:p>
            <a:pPr>
              <a:lnSpc>
                <a:spcPct val="90000"/>
              </a:lnSpc>
            </a:pPr>
            <a:r>
              <a:rPr lang="cs-CZ" sz="2800" b="1" dirty="0" smtClean="0">
                <a:solidFill>
                  <a:srgbClr val="FFFF00"/>
                </a:solidFill>
              </a:rPr>
              <a:t>Tryptofan  (EAK)</a:t>
            </a:r>
          </a:p>
          <a:p>
            <a:pPr>
              <a:lnSpc>
                <a:spcPct val="90000"/>
              </a:lnSpc>
              <a:buFontTx/>
              <a:buChar char="-"/>
            </a:pPr>
            <a:r>
              <a:rPr lang="cs-CZ" sz="2200" dirty="0" smtClean="0">
                <a:solidFill>
                  <a:schemeClr val="bg1"/>
                </a:solidFill>
              </a:rPr>
              <a:t>dříve proti bolestem </a:t>
            </a:r>
          </a:p>
          <a:p>
            <a:pPr>
              <a:lnSpc>
                <a:spcPct val="90000"/>
              </a:lnSpc>
              <a:spcAft>
                <a:spcPts val="600"/>
              </a:spcAft>
              <a:buFontTx/>
              <a:buChar char="-"/>
            </a:pPr>
            <a:r>
              <a:rPr lang="cs-CZ" sz="2200" dirty="0" smtClean="0">
                <a:solidFill>
                  <a:schemeClr val="bg1"/>
                </a:solidFill>
              </a:rPr>
              <a:t>syntéza kys. nikotinové</a:t>
            </a:r>
          </a:p>
          <a:p>
            <a:pPr>
              <a:lnSpc>
                <a:spcPct val="90000"/>
              </a:lnSpc>
              <a:buNone/>
            </a:pPr>
            <a:r>
              <a:rPr lang="cs-CZ" sz="2400" b="1" dirty="0" smtClean="0">
                <a:solidFill>
                  <a:srgbClr val="FF0000"/>
                </a:solidFill>
              </a:rPr>
              <a:t>- Dávkování:</a:t>
            </a:r>
            <a:r>
              <a:rPr lang="cs-CZ" sz="2400" dirty="0" smtClean="0">
                <a:solidFill>
                  <a:srgbClr val="FF0000"/>
                </a:solidFill>
              </a:rPr>
              <a:t> </a:t>
            </a:r>
            <a:r>
              <a:rPr lang="cs-CZ" sz="2200" dirty="0" smtClean="0">
                <a:solidFill>
                  <a:schemeClr val="bg1"/>
                </a:solidFill>
              </a:rPr>
              <a:t>max. do 1000 mg</a:t>
            </a:r>
          </a:p>
          <a:p>
            <a:pPr>
              <a:lnSpc>
                <a:spcPct val="90000"/>
              </a:lnSpc>
            </a:pPr>
            <a:r>
              <a:rPr lang="cs-CZ" sz="2200" dirty="0" smtClean="0">
                <a:solidFill>
                  <a:schemeClr val="bg1"/>
                </a:solidFill>
              </a:rPr>
              <a:t>předávkování: poškození jater, žlučníku</a:t>
            </a:r>
          </a:p>
          <a:p>
            <a:pPr>
              <a:lnSpc>
                <a:spcPct val="90000"/>
              </a:lnSpc>
            </a:pPr>
            <a:r>
              <a:rPr lang="cs-CZ" sz="2200" dirty="0" smtClean="0">
                <a:solidFill>
                  <a:schemeClr val="bg1"/>
                </a:solidFill>
              </a:rPr>
              <a:t>může vést k tvorbě rakovinotvornému tryptaminu v tlustém střevě </a:t>
            </a:r>
          </a:p>
          <a:p>
            <a:pPr>
              <a:lnSpc>
                <a:spcPct val="90000"/>
              </a:lnSpc>
              <a:buNone/>
            </a:pPr>
            <a:endParaRPr lang="cs-CZ" sz="2400" dirty="0" smtClean="0"/>
          </a:p>
          <a:p>
            <a:pPr>
              <a:lnSpc>
                <a:spcPct val="90000"/>
              </a:lnSpc>
            </a:pPr>
            <a:r>
              <a:rPr lang="cs-CZ" sz="2800" b="1" dirty="0" smtClean="0">
                <a:solidFill>
                  <a:srgbClr val="FFFF00"/>
                </a:solidFill>
              </a:rPr>
              <a:t>Tyrosin</a:t>
            </a:r>
            <a:r>
              <a:rPr lang="cs-CZ" sz="2400" b="1" dirty="0" smtClean="0">
                <a:solidFill>
                  <a:srgbClr val="FFFF00"/>
                </a:solidFill>
              </a:rPr>
              <a:t> </a:t>
            </a:r>
          </a:p>
          <a:p>
            <a:pPr>
              <a:lnSpc>
                <a:spcPct val="90000"/>
              </a:lnSpc>
              <a:buNone/>
            </a:pPr>
            <a:r>
              <a:rPr lang="cs-CZ" sz="2400" b="1" dirty="0" smtClean="0">
                <a:solidFill>
                  <a:srgbClr val="FF0000"/>
                </a:solidFill>
              </a:rPr>
              <a:t>- Funkce: </a:t>
            </a:r>
          </a:p>
          <a:p>
            <a:pPr lvl="1">
              <a:lnSpc>
                <a:spcPct val="90000"/>
              </a:lnSpc>
            </a:pPr>
            <a:r>
              <a:rPr lang="cs-CZ" sz="2200" dirty="0" smtClean="0">
                <a:solidFill>
                  <a:schemeClr val="bg1"/>
                </a:solidFill>
              </a:rPr>
              <a:t>stavební kámen hormonu štítné žlázy</a:t>
            </a:r>
          </a:p>
          <a:p>
            <a:pPr lvl="1">
              <a:lnSpc>
                <a:spcPct val="90000"/>
              </a:lnSpc>
            </a:pPr>
            <a:r>
              <a:rPr lang="cs-CZ" sz="2200" dirty="0" smtClean="0">
                <a:solidFill>
                  <a:schemeClr val="bg1"/>
                </a:solidFill>
              </a:rPr>
              <a:t>proti depresím </a:t>
            </a:r>
          </a:p>
          <a:p>
            <a:pPr>
              <a:lnSpc>
                <a:spcPct val="90000"/>
              </a:lnSpc>
            </a:pPr>
            <a:r>
              <a:rPr lang="cs-CZ" sz="2200" dirty="0" smtClean="0">
                <a:solidFill>
                  <a:schemeClr val="bg1"/>
                </a:solidFill>
              </a:rPr>
              <a:t>nebezpečí vzniku toxického tyraminu (alergie)</a:t>
            </a:r>
            <a:endParaRPr lang="cs-CZ" sz="2200" dirty="0" smtClean="0">
              <a:solidFill>
                <a:schemeClr val="bg1"/>
              </a:solidFill>
            </a:endParaRPr>
          </a:p>
        </p:txBody>
      </p:sp>
      <p:pic>
        <p:nvPicPr>
          <p:cNvPr id="39939" name="Picture 3" descr="C:\Documents and Settings\Ondra_S\Plocha\FSpS výuka\Obrázky k prezentacím\Tyrosine.jpg"/>
          <p:cNvPicPr>
            <a:picLocks noChangeAspect="1" noChangeArrowheads="1"/>
          </p:cNvPicPr>
          <p:nvPr/>
        </p:nvPicPr>
        <p:blipFill>
          <a:blip r:embed="rId2"/>
          <a:srcRect/>
          <a:stretch>
            <a:fillRect/>
          </a:stretch>
        </p:blipFill>
        <p:spPr bwMode="auto">
          <a:xfrm>
            <a:off x="6267474" y="3191868"/>
            <a:ext cx="2019302" cy="209452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sz="half" idx="1"/>
          </p:nvPr>
        </p:nvSpPr>
        <p:spPr>
          <a:xfrm>
            <a:off x="457200" y="0"/>
            <a:ext cx="8291513" cy="7029450"/>
          </a:xfrm>
        </p:spPr>
        <p:txBody>
          <a:bodyPr/>
          <a:lstStyle/>
          <a:p>
            <a:r>
              <a:rPr lang="cs-CZ" sz="2800" b="1" dirty="0" smtClean="0">
                <a:solidFill>
                  <a:srgbClr val="FFFF00"/>
                </a:solidFill>
              </a:rPr>
              <a:t>Glutamin </a:t>
            </a:r>
          </a:p>
          <a:p>
            <a:r>
              <a:rPr lang="cs-CZ" sz="1800" dirty="0" smtClean="0">
                <a:solidFill>
                  <a:schemeClr val="bg1"/>
                </a:solidFill>
              </a:rPr>
              <a:t>Představuje</a:t>
            </a:r>
            <a:r>
              <a:rPr lang="cs-CZ" sz="1800" b="1" dirty="0" smtClean="0">
                <a:solidFill>
                  <a:schemeClr val="bg1"/>
                </a:solidFill>
              </a:rPr>
              <a:t> </a:t>
            </a:r>
            <a:r>
              <a:rPr lang="cs-CZ" sz="1800" dirty="0" smtClean="0">
                <a:solidFill>
                  <a:schemeClr val="bg1"/>
                </a:solidFill>
              </a:rPr>
              <a:t>více než 50% intracelulárních a </a:t>
            </a:r>
            <a:r>
              <a:rPr lang="cs-CZ" sz="1800" dirty="0" smtClean="0">
                <a:solidFill>
                  <a:schemeClr val="bg1"/>
                </a:solidFill>
              </a:rPr>
              <a:t>extracelulárních </a:t>
            </a:r>
            <a:r>
              <a:rPr lang="cs-CZ" sz="1800" dirty="0" smtClean="0">
                <a:solidFill>
                  <a:schemeClr val="bg1"/>
                </a:solidFill>
              </a:rPr>
              <a:t>AK </a:t>
            </a:r>
          </a:p>
          <a:p>
            <a:pPr lvl="1"/>
            <a:r>
              <a:rPr lang="cs-CZ" sz="1600" b="1" dirty="0" smtClean="0">
                <a:solidFill>
                  <a:srgbClr val="FF0000"/>
                </a:solidFill>
              </a:rPr>
              <a:t>Funkce: </a:t>
            </a:r>
          </a:p>
          <a:p>
            <a:pPr lvl="2"/>
            <a:r>
              <a:rPr lang="cs-CZ" sz="1800" dirty="0" smtClean="0">
                <a:solidFill>
                  <a:schemeClr val="bg1"/>
                </a:solidFill>
              </a:rPr>
              <a:t>p</a:t>
            </a:r>
            <a:r>
              <a:rPr lang="cs-CZ" sz="1800" dirty="0" smtClean="0">
                <a:solidFill>
                  <a:schemeClr val="bg1"/>
                </a:solidFill>
              </a:rPr>
              <a:t>odporuje </a:t>
            </a:r>
            <a:r>
              <a:rPr lang="cs-CZ" sz="1800" dirty="0" smtClean="0">
                <a:solidFill>
                  <a:schemeClr val="bg1"/>
                </a:solidFill>
              </a:rPr>
              <a:t>funkci imunitních buněk </a:t>
            </a:r>
          </a:p>
          <a:p>
            <a:pPr lvl="2"/>
            <a:r>
              <a:rPr lang="cs-CZ" sz="1800" dirty="0" smtClean="0">
                <a:solidFill>
                  <a:schemeClr val="bg1"/>
                </a:solidFill>
              </a:rPr>
              <a:t>l</a:t>
            </a:r>
            <a:r>
              <a:rPr lang="cs-CZ" sz="1800" dirty="0" smtClean="0">
                <a:solidFill>
                  <a:schemeClr val="bg1"/>
                </a:solidFill>
              </a:rPr>
              <a:t>ze </a:t>
            </a:r>
            <a:r>
              <a:rPr lang="cs-CZ" sz="1800" dirty="0" smtClean="0">
                <a:solidFill>
                  <a:schemeClr val="bg1"/>
                </a:solidFill>
              </a:rPr>
              <a:t>využít při dlouhotrvajícím tréninku jako </a:t>
            </a:r>
            <a:r>
              <a:rPr lang="cs-CZ" sz="1800" b="1" dirty="0" smtClean="0">
                <a:solidFill>
                  <a:schemeClr val="bg1"/>
                </a:solidFill>
              </a:rPr>
              <a:t>zdroj energie</a:t>
            </a:r>
          </a:p>
          <a:p>
            <a:pPr lvl="2"/>
            <a:r>
              <a:rPr lang="cs-CZ" sz="1800" dirty="0" smtClean="0">
                <a:solidFill>
                  <a:schemeClr val="bg1"/>
                </a:solidFill>
              </a:rPr>
              <a:t>pozitivně </a:t>
            </a:r>
            <a:r>
              <a:rPr lang="cs-CZ" sz="1800" dirty="0" smtClean="0">
                <a:solidFill>
                  <a:schemeClr val="bg1"/>
                </a:solidFill>
              </a:rPr>
              <a:t>ovlivňuje </a:t>
            </a:r>
            <a:r>
              <a:rPr lang="cs-CZ" sz="1800" dirty="0" smtClean="0">
                <a:solidFill>
                  <a:schemeClr val="bg1"/>
                </a:solidFill>
              </a:rPr>
              <a:t>pamě</a:t>
            </a:r>
            <a:r>
              <a:rPr lang="cs-CZ" sz="1800" dirty="0" smtClean="0">
                <a:solidFill>
                  <a:schemeClr val="bg1"/>
                </a:solidFill>
              </a:rPr>
              <a:t>ť</a:t>
            </a:r>
            <a:r>
              <a:rPr lang="cs-CZ" sz="1800" dirty="0" smtClean="0">
                <a:solidFill>
                  <a:schemeClr val="bg1"/>
                </a:solidFill>
              </a:rPr>
              <a:t> </a:t>
            </a:r>
            <a:r>
              <a:rPr lang="cs-CZ" sz="1800" dirty="0" smtClean="0">
                <a:solidFill>
                  <a:schemeClr val="bg1"/>
                </a:solidFill>
              </a:rPr>
              <a:t>a jiné kognitivní funkce</a:t>
            </a:r>
          </a:p>
          <a:p>
            <a:pPr lvl="2"/>
            <a:r>
              <a:rPr lang="cs-CZ" sz="1800" dirty="0" smtClean="0">
                <a:solidFill>
                  <a:schemeClr val="bg1"/>
                </a:solidFill>
              </a:rPr>
              <a:t>napomáhá </a:t>
            </a:r>
            <a:r>
              <a:rPr lang="cs-CZ" sz="1800" dirty="0" smtClean="0">
                <a:solidFill>
                  <a:schemeClr val="bg1"/>
                </a:solidFill>
              </a:rPr>
              <a:t>regulaci proteosyntézy</a:t>
            </a:r>
          </a:p>
          <a:p>
            <a:pPr lvl="2"/>
            <a:r>
              <a:rPr lang="cs-CZ" sz="1800" dirty="0" smtClean="0">
                <a:solidFill>
                  <a:schemeClr val="bg1"/>
                </a:solidFill>
              </a:rPr>
              <a:t>prekurzor </a:t>
            </a:r>
            <a:r>
              <a:rPr lang="cs-CZ" sz="1800" dirty="0" smtClean="0">
                <a:solidFill>
                  <a:schemeClr val="bg1"/>
                </a:solidFill>
              </a:rPr>
              <a:t>syntézy nukleotidů a proteinů</a:t>
            </a:r>
          </a:p>
          <a:p>
            <a:pPr lvl="2"/>
            <a:r>
              <a:rPr lang="cs-CZ" sz="1800" dirty="0" smtClean="0">
                <a:solidFill>
                  <a:schemeClr val="bg1"/>
                </a:solidFill>
              </a:rPr>
              <a:t>podpora </a:t>
            </a:r>
            <a:r>
              <a:rPr lang="cs-CZ" sz="1800" dirty="0" smtClean="0">
                <a:solidFill>
                  <a:schemeClr val="bg1"/>
                </a:solidFill>
              </a:rPr>
              <a:t>imunity v </a:t>
            </a:r>
            <a:r>
              <a:rPr lang="cs-CZ" sz="1800" dirty="0" smtClean="0">
                <a:solidFill>
                  <a:schemeClr val="bg1"/>
                </a:solidFill>
              </a:rPr>
              <a:t>období </a:t>
            </a:r>
            <a:r>
              <a:rPr lang="cs-CZ" sz="1800" dirty="0" smtClean="0">
                <a:solidFill>
                  <a:schemeClr val="bg1"/>
                </a:solidFill>
              </a:rPr>
              <a:t>stresu</a:t>
            </a:r>
          </a:p>
          <a:p>
            <a:pPr lvl="2"/>
            <a:r>
              <a:rPr lang="cs-CZ" sz="1800" dirty="0" smtClean="0">
                <a:solidFill>
                  <a:schemeClr val="bg1"/>
                </a:solidFill>
              </a:rPr>
              <a:t>zvyšuje </a:t>
            </a:r>
            <a:r>
              <a:rPr lang="cs-CZ" sz="1800" dirty="0" smtClean="0">
                <a:solidFill>
                  <a:schemeClr val="bg1"/>
                </a:solidFill>
              </a:rPr>
              <a:t>hladinu růstového hormonu v krvi</a:t>
            </a:r>
          </a:p>
          <a:p>
            <a:pPr lvl="1"/>
            <a:r>
              <a:rPr lang="cs-CZ" sz="1800" b="1" dirty="0" smtClean="0">
                <a:solidFill>
                  <a:srgbClr val="FF0000"/>
                </a:solidFill>
              </a:rPr>
              <a:t>Dávkování:</a:t>
            </a:r>
            <a:r>
              <a:rPr lang="cs-CZ" sz="1800" dirty="0" smtClean="0">
                <a:solidFill>
                  <a:srgbClr val="FF0000"/>
                </a:solidFill>
              </a:rPr>
              <a:t> </a:t>
            </a:r>
            <a:r>
              <a:rPr lang="cs-CZ" sz="1800" dirty="0" smtClean="0">
                <a:solidFill>
                  <a:schemeClr val="bg1"/>
                </a:solidFill>
              </a:rPr>
              <a:t>2 – 10 g/d</a:t>
            </a:r>
          </a:p>
        </p:txBody>
      </p:sp>
      <p:graphicFrame>
        <p:nvGraphicFramePr>
          <p:cNvPr id="91168" name="Group 32"/>
          <p:cNvGraphicFramePr>
            <a:graphicFrameLocks noGrp="1"/>
          </p:cNvGraphicFramePr>
          <p:nvPr>
            <p:ph sz="half" idx="2"/>
          </p:nvPr>
        </p:nvGraphicFramePr>
        <p:xfrm>
          <a:off x="323850" y="3929066"/>
          <a:ext cx="8497888" cy="2712657"/>
        </p:xfrm>
        <a:graphic>
          <a:graphicData uri="http://schemas.openxmlformats.org/drawingml/2006/table">
            <a:tbl>
              <a:tblPr/>
              <a:tblGrid>
                <a:gridCol w="1970088"/>
                <a:gridCol w="6527800"/>
              </a:tblGrid>
              <a:tr h="1809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chemeClr val="bg1"/>
                          </a:solidFill>
                          <a:effectLst>
                            <a:outerShdw blurRad="38100" dist="38100" dir="2700000" algn="tl">
                              <a:srgbClr val="000000"/>
                            </a:outerShdw>
                          </a:effectLst>
                          <a:latin typeface="+mn-lt"/>
                        </a:rPr>
                        <a:t>Aminokyselina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rgbClr val="FF0000"/>
                          </a:solidFill>
                          <a:effectLst>
                            <a:outerShdw blurRad="38100" dist="38100" dir="2700000" algn="tl">
                              <a:srgbClr val="000000"/>
                            </a:outerShdw>
                          </a:effectLst>
                          <a:latin typeface="+mn-lt"/>
                        </a:rPr>
                        <a:t>Funkce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149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rgbClr val="FFC000"/>
                          </a:solidFill>
                          <a:effectLst>
                            <a:outerShdw blurRad="38100" dist="38100" dir="2700000" algn="tl">
                              <a:srgbClr val="000000"/>
                            </a:outerShdw>
                          </a:effectLst>
                          <a:latin typeface="+mn-lt"/>
                        </a:rPr>
                        <a:t>Serin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produkce energie a formování neurotransmiteru acetylcholinu</a:t>
                      </a:r>
                    </a:p>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endPar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rgbClr val="FFC000"/>
                          </a:solidFill>
                          <a:effectLst>
                            <a:outerShdw blurRad="38100" dist="38100" dir="2700000" algn="tl">
                              <a:srgbClr val="000000"/>
                            </a:outerShdw>
                          </a:effectLst>
                          <a:latin typeface="+mn-lt"/>
                        </a:rPr>
                        <a:t>Prolin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podílí se na regeneraci tkání, společně s hydroxyprolinem součást kolagenu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61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rgbClr val="FFC000"/>
                          </a:solidFill>
                          <a:effectLst>
                            <a:outerShdw blurRad="38100" dist="38100" dir="2700000" algn="tl">
                              <a:srgbClr val="000000"/>
                            </a:outerShdw>
                          </a:effectLst>
                          <a:latin typeface="+mn-lt"/>
                        </a:rPr>
                        <a:t>Histidin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Podporuje vliv růstového hormonu a ostatních </a:t>
                      </a: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AMK </a:t>
                      </a: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a regeneraci tkání. Účastní se tvorby červených i bílých krvinek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19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1" i="0" u="none" strike="noStrike" cap="none" normalizeH="0" baseline="0" dirty="0" smtClean="0">
                          <a:ln>
                            <a:noFill/>
                          </a:ln>
                          <a:solidFill>
                            <a:srgbClr val="FFC000"/>
                          </a:solidFill>
                          <a:effectLst>
                            <a:outerShdw blurRad="38100" dist="38100" dir="2700000" algn="tl">
                              <a:srgbClr val="000000"/>
                            </a:outerShdw>
                          </a:effectLst>
                          <a:latin typeface="+mn-lt"/>
                        </a:rPr>
                        <a:t>Asparagin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1800" b="0" i="0" u="none" strike="noStrike" cap="none" normalizeH="0" baseline="0" dirty="0" smtClean="0">
                          <a:ln>
                            <a:noFill/>
                          </a:ln>
                          <a:solidFill>
                            <a:schemeClr val="bg1"/>
                          </a:solidFill>
                          <a:effectLst>
                            <a:outerShdw blurRad="38100" dist="38100" dir="2700000" algn="tl">
                              <a:srgbClr val="000000"/>
                            </a:outerShdw>
                          </a:effectLst>
                          <a:latin typeface="+mn-lt"/>
                        </a:rPr>
                        <a:t>Zastává funkci v nervovém systému</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57200" y="277813"/>
            <a:ext cx="8229600" cy="558800"/>
          </a:xfrm>
        </p:spPr>
        <p:txBody>
          <a:bodyPr rtlCol="0">
            <a:normAutofit fontScale="90000"/>
          </a:bodyPr>
          <a:lstStyle/>
          <a:p>
            <a:pPr fontAlgn="auto">
              <a:spcAft>
                <a:spcPts val="0"/>
              </a:spcAft>
              <a:defRPr/>
            </a:pPr>
            <a:r>
              <a:rPr lang="cs-CZ" sz="4000" dirty="0">
                <a:solidFill>
                  <a:schemeClr val="bg1"/>
                </a:solidFill>
                <a:latin typeface="Comic Sans MS" pitchFamily="66" charset="0"/>
              </a:rPr>
              <a:t>Přehled forem </a:t>
            </a:r>
            <a:r>
              <a:rPr lang="cs-CZ" sz="4000" dirty="0" smtClean="0">
                <a:solidFill>
                  <a:schemeClr val="bg1"/>
                </a:solidFill>
                <a:latin typeface="Comic Sans MS" pitchFamily="66" charset="0"/>
              </a:rPr>
              <a:t>bílkovin</a:t>
            </a:r>
            <a:endParaRPr lang="cs-CZ" sz="4000" dirty="0">
              <a:solidFill>
                <a:schemeClr val="bg1"/>
              </a:solidFill>
              <a:latin typeface="Comic Sans MS" pitchFamily="66" charset="0"/>
            </a:endParaRPr>
          </a:p>
        </p:txBody>
      </p:sp>
      <p:graphicFrame>
        <p:nvGraphicFramePr>
          <p:cNvPr id="95235" name="Group 3"/>
          <p:cNvGraphicFramePr>
            <a:graphicFrameLocks noGrp="1"/>
          </p:cNvGraphicFramePr>
          <p:nvPr>
            <p:ph idx="1"/>
          </p:nvPr>
        </p:nvGraphicFramePr>
        <p:xfrm>
          <a:off x="179388" y="1196975"/>
          <a:ext cx="8964612" cy="5619818"/>
        </p:xfrm>
        <a:graphic>
          <a:graphicData uri="http://schemas.openxmlformats.org/drawingml/2006/table">
            <a:tbl>
              <a:tblPr/>
              <a:tblGrid>
                <a:gridCol w="1749425"/>
                <a:gridCol w="2624137"/>
                <a:gridCol w="2476500"/>
                <a:gridCol w="2114550"/>
              </a:tblGrid>
              <a:tr h="5111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0000"/>
                          </a:solidFill>
                          <a:effectLst/>
                          <a:latin typeface="+mn-lt"/>
                          <a:cs typeface="Arial" charset="0"/>
                        </a:rPr>
                        <a:t>Forma</a:t>
                      </a:r>
                      <a:endParaRPr kumimoji="0" lang="cs-CZ" sz="2000" b="1" i="0" u="none" strike="noStrike" cap="none" normalizeH="0" baseline="0" dirty="0" smtClean="0">
                        <a:ln>
                          <a:noFill/>
                        </a:ln>
                        <a:solidFill>
                          <a:srgbClr val="FF0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0000"/>
                          </a:solidFill>
                          <a:effectLst/>
                          <a:latin typeface="+mn-lt"/>
                          <a:cs typeface="Arial" charset="0"/>
                        </a:rPr>
                        <a:t>Funkce</a:t>
                      </a:r>
                      <a:endParaRPr kumimoji="0" lang="cs-CZ" sz="2000" b="1" i="0" u="none" strike="noStrike" cap="none" normalizeH="0" baseline="0" dirty="0" smtClean="0">
                        <a:ln>
                          <a:noFill/>
                        </a:ln>
                        <a:solidFill>
                          <a:srgbClr val="FF0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0000"/>
                          </a:solidFill>
                          <a:effectLst/>
                          <a:latin typeface="+mn-lt"/>
                          <a:cs typeface="Arial" charset="0"/>
                        </a:rPr>
                        <a:t>Pozitiva</a:t>
                      </a:r>
                      <a:endParaRPr kumimoji="0" lang="cs-CZ" sz="2000" b="1" i="0" u="none" strike="noStrike" cap="none" normalizeH="0" baseline="0" dirty="0" smtClean="0">
                        <a:ln>
                          <a:noFill/>
                        </a:ln>
                        <a:solidFill>
                          <a:srgbClr val="FF0000"/>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0000"/>
                          </a:solidFill>
                          <a:effectLst/>
                          <a:latin typeface="+mn-lt"/>
                          <a:cs typeface="Arial" charset="0"/>
                        </a:rPr>
                        <a:t>Negativa</a:t>
                      </a:r>
                      <a:endParaRPr kumimoji="0" lang="cs-CZ" sz="2000" b="1" i="0" u="none" strike="noStrike" cap="none" normalizeH="0" baseline="0" dirty="0" smtClean="0">
                        <a:ln>
                          <a:noFill/>
                        </a:ln>
                        <a:solidFill>
                          <a:srgbClr val="FF0000"/>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5095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Volná forma</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nezatěžuje trávení,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rychlé vstřebání</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lze vysoké dávky AMK</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drahé, alergie</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70802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Hydrolyzáty</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zrychlené vstřebávání</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î hladinu IGF 1</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(anabolický  hormon)</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Drahé</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BCAA</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î tvorbu amoniaku během</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cvičení,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alanin - zdroj energie</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(glukóza)</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také zdroje energie</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zastavující sval.</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katabolismus </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drahý zdroj</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energie, </a:t>
                      </a:r>
                      <a:r>
                        <a:rPr kumimoji="0" lang="cs-CZ" sz="1600" b="0" i="0" u="none" strike="noStrike" cap="none" normalizeH="0" baseline="0" dirty="0" smtClean="0">
                          <a:ln>
                            <a:noFill/>
                          </a:ln>
                          <a:solidFill>
                            <a:schemeClr val="bg1"/>
                          </a:solidFill>
                          <a:effectLst/>
                          <a:latin typeface="+mn-lt"/>
                          <a:cs typeface="Arial" charset="0"/>
                        </a:rPr>
                        <a:t>AMK dysbalance</a:t>
                      </a:r>
                      <a:endParaRPr kumimoji="0" lang="cs-CZ" sz="1600" b="0" i="0" u="none" strike="noStrike" cap="none" normalizeH="0" baseline="0" dirty="0" smtClean="0">
                        <a:ln>
                          <a:noFill/>
                        </a:ln>
                        <a:solidFill>
                          <a:schemeClr val="bg1"/>
                        </a:solidFill>
                        <a:effectLst/>
                        <a:latin typeface="+mn-lt"/>
                        <a:cs typeface="Arial" charset="0"/>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048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Peptidy (di, tri)</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rychlé vstřebávání</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î hladinu IGF 1</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(anabolický  hormon),  </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î využitelnost B</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cena,</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dostupnost,AMK dysbalance</a:t>
                      </a:r>
                      <a:endParaRPr kumimoji="0" lang="cs-CZ" sz="1600" b="0" i="0" u="none" strike="noStrike" cap="none" normalizeH="0" baseline="0" dirty="0" smtClean="0">
                        <a:ln>
                          <a:noFill/>
                        </a:ln>
                        <a:solidFill>
                          <a:schemeClr val="bg1"/>
                        </a:solidFill>
                        <a:effectLst/>
                        <a:latin typeface="+mn-lt"/>
                      </a:endParaRPr>
                    </a:p>
                    <a:p>
                      <a:pPr marL="342900" marR="0" lvl="0" indent="-342900" algn="ctr" defTabSz="914400" rtl="0" eaLnBrk="1" fontAlgn="b" latinLnBrk="0" hangingPunct="1">
                        <a:lnSpc>
                          <a:spcPct val="100000"/>
                        </a:lnSpc>
                        <a:spcBef>
                          <a:spcPct val="0"/>
                        </a:spcBef>
                        <a:spcAft>
                          <a:spcPct val="0"/>
                        </a:spcAft>
                        <a:buClrTx/>
                        <a:buSzTx/>
                        <a:buFontTx/>
                        <a:buNone/>
                        <a:tabLst/>
                      </a:pP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10013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Rostlinné B</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pro vegany a vegetariány</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levné, bez tuku,</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antioxidanty, vláknina</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nekomplexní,</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nutno</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kombinovat</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2000" b="1" i="0" u="none" strike="noStrike" cap="none" normalizeH="0" baseline="0" dirty="0" smtClean="0">
                          <a:ln>
                            <a:noFill/>
                          </a:ln>
                          <a:solidFill>
                            <a:srgbClr val="FFC000"/>
                          </a:solidFill>
                          <a:effectLst/>
                          <a:latin typeface="+mn-lt"/>
                          <a:cs typeface="Arial" charset="0"/>
                        </a:rPr>
                        <a:t>Živočišné B</a:t>
                      </a:r>
                      <a:endParaRPr kumimoji="0" lang="cs-CZ" sz="2000" b="1" i="0" u="none" strike="noStrike" cap="none" normalizeH="0" baseline="0" dirty="0" smtClean="0">
                        <a:ln>
                          <a:noFill/>
                        </a:ln>
                        <a:solidFill>
                          <a:srgbClr val="FFC000"/>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mléko, ml. výrobky, maso,</a:t>
                      </a:r>
                    </a:p>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drůbež</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810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komplexní B, EAK</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600" b="0" i="0" u="none" strike="noStrike" cap="none" normalizeH="0" baseline="0" dirty="0" smtClean="0">
                          <a:ln>
                            <a:noFill/>
                          </a:ln>
                          <a:solidFill>
                            <a:schemeClr val="bg1"/>
                          </a:solidFill>
                          <a:effectLst/>
                          <a:latin typeface="+mn-lt"/>
                          <a:cs typeface="Arial" charset="0"/>
                        </a:rPr>
                        <a:t>živočišné tuky </a:t>
                      </a:r>
                      <a:endParaRPr kumimoji="0" lang="cs-CZ" sz="1600" b="0" i="0" u="none" strike="noStrike" cap="none" normalizeH="0" baseline="0" dirty="0" smtClean="0">
                        <a:ln>
                          <a:noFill/>
                        </a:ln>
                        <a:solidFill>
                          <a:schemeClr val="bg1"/>
                        </a:solidFill>
                        <a:effectLst/>
                        <a:latin typeface="+mn-lt"/>
                      </a:endParaRPr>
                    </a:p>
                  </a:txBody>
                  <a:tcPr marL="90000" marR="90000" marT="46800" marB="46800" anchor="ctr" horzOverflow="overflow">
                    <a:lnL w="31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cs-CZ" dirty="0" smtClean="0">
                <a:solidFill>
                  <a:schemeClr val="bg1"/>
                </a:solidFill>
                <a:latin typeface="Comic Sans MS" pitchFamily="66" charset="0"/>
              </a:rPr>
              <a:t>Proteinové a AMK suplementy</a:t>
            </a:r>
          </a:p>
        </p:txBody>
      </p:sp>
      <p:sp>
        <p:nvSpPr>
          <p:cNvPr id="43011" name="Rectangle 3"/>
          <p:cNvSpPr>
            <a:spLocks noGrp="1" noChangeArrowheads="1"/>
          </p:cNvSpPr>
          <p:nvPr>
            <p:ph type="body" idx="1"/>
          </p:nvPr>
        </p:nvSpPr>
        <p:spPr/>
        <p:txBody>
          <a:bodyPr/>
          <a:lstStyle/>
          <a:p>
            <a:pPr lvl="1"/>
            <a:r>
              <a:rPr lang="cs-CZ" sz="2400" b="1" dirty="0" smtClean="0">
                <a:solidFill>
                  <a:srgbClr val="FF0000"/>
                </a:solidFill>
                <a:cs typeface="Times New Roman" pitchFamily="18" charset="0"/>
              </a:rPr>
              <a:t>Dělení: </a:t>
            </a:r>
          </a:p>
          <a:p>
            <a:pPr lvl="2"/>
            <a:r>
              <a:rPr lang="cs-CZ" dirty="0" smtClean="0">
                <a:solidFill>
                  <a:schemeClr val="bg1"/>
                </a:solidFill>
                <a:cs typeface="Times New Roman" pitchFamily="18" charset="0"/>
              </a:rPr>
              <a:t>Středně koncentrované </a:t>
            </a:r>
            <a:r>
              <a:rPr lang="cs-CZ" b="1" dirty="0" smtClean="0">
                <a:solidFill>
                  <a:schemeClr val="bg1"/>
                </a:solidFill>
                <a:cs typeface="Times New Roman" pitchFamily="18" charset="0"/>
              </a:rPr>
              <a:t>30-60% B</a:t>
            </a:r>
          </a:p>
          <a:p>
            <a:pPr lvl="2"/>
            <a:r>
              <a:rPr lang="cs-CZ" dirty="0" smtClean="0">
                <a:solidFill>
                  <a:schemeClr val="bg1"/>
                </a:solidFill>
                <a:cs typeface="Times New Roman" pitchFamily="18" charset="0"/>
              </a:rPr>
              <a:t>Vysoko koncentrované </a:t>
            </a:r>
            <a:r>
              <a:rPr lang="cs-CZ" b="1" dirty="0" smtClean="0">
                <a:solidFill>
                  <a:schemeClr val="bg1"/>
                </a:solidFill>
                <a:cs typeface="Times New Roman" pitchFamily="18" charset="0"/>
              </a:rPr>
              <a:t>60-80% B</a:t>
            </a:r>
          </a:p>
          <a:p>
            <a:pPr lvl="2"/>
            <a:r>
              <a:rPr lang="cs-CZ" dirty="0" smtClean="0">
                <a:solidFill>
                  <a:schemeClr val="bg1"/>
                </a:solidFill>
                <a:cs typeface="Times New Roman" pitchFamily="18" charset="0"/>
              </a:rPr>
              <a:t>Bílkovinné izoláty </a:t>
            </a:r>
            <a:r>
              <a:rPr lang="cs-CZ" b="1" dirty="0" smtClean="0">
                <a:solidFill>
                  <a:schemeClr val="bg1"/>
                </a:solidFill>
                <a:cs typeface="Times New Roman" pitchFamily="18" charset="0"/>
              </a:rPr>
              <a:t>80-96% B</a:t>
            </a:r>
          </a:p>
          <a:p>
            <a:pPr lvl="2">
              <a:buFont typeface="Wingdings" pitchFamily="2" charset="2"/>
              <a:buNone/>
            </a:pPr>
            <a:endParaRPr lang="cs-CZ" b="1" dirty="0" smtClean="0">
              <a:solidFill>
                <a:schemeClr val="tx2"/>
              </a:solidFill>
              <a:cs typeface="Times New Roman" pitchFamily="18" charset="0"/>
            </a:endParaRPr>
          </a:p>
          <a:p>
            <a:pPr lvl="1"/>
            <a:r>
              <a:rPr lang="cs-CZ" sz="2400" b="1" dirty="0" smtClean="0">
                <a:solidFill>
                  <a:srgbClr val="FF0000"/>
                </a:solidFill>
                <a:cs typeface="Times New Roman" pitchFamily="18" charset="0"/>
              </a:rPr>
              <a:t>Užití:</a:t>
            </a:r>
            <a:r>
              <a:rPr lang="cs-CZ" sz="2400" dirty="0" smtClean="0">
                <a:cs typeface="Times New Roman" pitchFamily="18" charset="0"/>
              </a:rPr>
              <a:t>   </a:t>
            </a:r>
            <a:endParaRPr lang="cs-CZ" sz="2400" dirty="0" smtClean="0">
              <a:solidFill>
                <a:schemeClr val="bg1"/>
              </a:solidFill>
              <a:cs typeface="Times New Roman" pitchFamily="18" charset="0"/>
            </a:endParaRPr>
          </a:p>
          <a:p>
            <a:pPr lvl="2"/>
            <a:r>
              <a:rPr lang="cs-CZ" dirty="0" smtClean="0">
                <a:solidFill>
                  <a:schemeClr val="bg1"/>
                </a:solidFill>
                <a:cs typeface="Times New Roman" pitchFamily="18" charset="0"/>
              </a:rPr>
              <a:t>Po tréninku  - </a:t>
            </a:r>
            <a:r>
              <a:rPr lang="cs-CZ" b="1" dirty="0" smtClean="0">
                <a:solidFill>
                  <a:schemeClr val="bg1"/>
                </a:solidFill>
                <a:cs typeface="Times New Roman" pitchFamily="18" charset="0"/>
              </a:rPr>
              <a:t>15-20% B</a:t>
            </a:r>
          </a:p>
          <a:p>
            <a:pPr lvl="2"/>
            <a:r>
              <a:rPr lang="cs-CZ" dirty="0" smtClean="0">
                <a:solidFill>
                  <a:schemeClr val="bg1"/>
                </a:solidFill>
                <a:cs typeface="Times New Roman" pitchFamily="18" charset="0"/>
              </a:rPr>
              <a:t>Podpora růstu svalové hmoty - </a:t>
            </a:r>
            <a:r>
              <a:rPr lang="cs-CZ" b="1" dirty="0" smtClean="0">
                <a:solidFill>
                  <a:schemeClr val="bg1"/>
                </a:solidFill>
                <a:cs typeface="Times New Roman" pitchFamily="18" charset="0"/>
              </a:rPr>
              <a:t>40 – 70% B</a:t>
            </a:r>
          </a:p>
          <a:p>
            <a:pPr lvl="2"/>
            <a:r>
              <a:rPr lang="cs-CZ" dirty="0" smtClean="0">
                <a:solidFill>
                  <a:schemeClr val="bg1"/>
                </a:solidFill>
                <a:cs typeface="Times New Roman" pitchFamily="18" charset="0"/>
              </a:rPr>
              <a:t>Doplněk běžné stravy - </a:t>
            </a:r>
            <a:r>
              <a:rPr lang="cs-CZ" b="1" dirty="0" smtClean="0">
                <a:solidFill>
                  <a:schemeClr val="bg1"/>
                </a:solidFill>
                <a:cs typeface="Times New Roman" pitchFamily="18" charset="0"/>
              </a:rPr>
              <a:t>8-15% B</a:t>
            </a:r>
          </a:p>
          <a:p>
            <a:pPr lvl="3">
              <a:buFont typeface="Wingdings" pitchFamily="2" charset="2"/>
              <a:buNone/>
            </a:pPr>
            <a:endParaRPr lang="el-GR" sz="2400" dirty="0" smtClean="0">
              <a:cs typeface="Times New Roman" pitchFamily="18" charset="0"/>
            </a:endParaRPr>
          </a:p>
          <a:p>
            <a:endParaRPr lang="cs-CZ" sz="24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rPr>
              <a:t>Sacharidové DS</a:t>
            </a:r>
            <a:endParaRPr lang="cs-CZ" dirty="0">
              <a:solidFill>
                <a:schemeClr val="bg1"/>
              </a:solidFill>
            </a:endParaRPr>
          </a:p>
        </p:txBody>
      </p:sp>
      <p:sp>
        <p:nvSpPr>
          <p:cNvPr id="3" name="Zástupný symbol pro obsah 2"/>
          <p:cNvSpPr>
            <a:spLocks noGrp="1"/>
          </p:cNvSpPr>
          <p:nvPr>
            <p:ph idx="1"/>
          </p:nvPr>
        </p:nvSpPr>
        <p:spPr/>
        <p:txBody>
          <a:bodyPr/>
          <a:lstStyle/>
          <a:p>
            <a:pPr algn="just"/>
            <a:r>
              <a:rPr lang="cs-CZ" sz="2800" b="1" i="1" dirty="0" smtClean="0">
                <a:solidFill>
                  <a:srgbClr val="FF0000"/>
                </a:solidFill>
              </a:rPr>
              <a:t>Glykemický index</a:t>
            </a:r>
            <a:endParaRPr lang="cs-CZ" sz="2800" dirty="0" smtClean="0">
              <a:solidFill>
                <a:srgbClr val="FF0000"/>
              </a:solidFill>
            </a:endParaRPr>
          </a:p>
          <a:p>
            <a:pPr algn="just">
              <a:buNone/>
            </a:pPr>
            <a:r>
              <a:rPr lang="cs-CZ" sz="2000" dirty="0" smtClean="0">
                <a:solidFill>
                  <a:schemeClr val="bg1"/>
                </a:solidFill>
              </a:rPr>
              <a:t>	</a:t>
            </a:r>
            <a:r>
              <a:rPr lang="cs-CZ" sz="2200" dirty="0" smtClean="0">
                <a:solidFill>
                  <a:schemeClr val="bg1"/>
                </a:solidFill>
              </a:rPr>
              <a:t>GI označuje </a:t>
            </a:r>
            <a:r>
              <a:rPr lang="cs-CZ" sz="2200" dirty="0" smtClean="0">
                <a:solidFill>
                  <a:schemeClr val="bg1"/>
                </a:solidFill>
              </a:rPr>
              <a:t>kvalitu sacharidů a srovnává jejich účinek při stejném množství v gramech na hladinu krevního cukru. Dnes již víme, že potraviny neovlivňují hladinu glykémie podle toho, zda obsahují složené či jednoduché sacharidy, ale glykemickou reakcí čili schopností podílet se na přísunu glukózy do krve. Sacharidy s vysokým glykemickým indexem (brambory, med) přejdou rychle do krve a nejvhodnější je jíst je během tréninku a po něm. Dlouhodobější energii poskytují potraviny se středním a nízkým glykemickým indexem, ty je vhodné konzumovat před tréninkem. Potraviny s nízkým glykemickým indexem omezují potřebu sacharidů během dlouhodobého výkonu, protože jejich účinek na hladinu glukózy v krvi je dlouhodobý.</a:t>
            </a:r>
            <a:endParaRPr lang="cs-CZ" sz="2200" dirty="0">
              <a:solidFill>
                <a:schemeClr val="bg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rPr>
              <a:t>Glykemický index</a:t>
            </a:r>
            <a:endParaRPr lang="cs-CZ" dirty="0">
              <a:solidFill>
                <a:schemeClr val="bg1"/>
              </a:solidFill>
            </a:endParaRPr>
          </a:p>
        </p:txBody>
      </p:sp>
      <p:pic>
        <p:nvPicPr>
          <p:cNvPr id="88066" name="Picture 2" descr="C:\Documents and Settings\Ondra_S\Plocha\FSpS výuka\Obrázky k prezentacím\glykemicky_index_graf.gif"/>
          <p:cNvPicPr>
            <a:picLocks noGrp="1" noChangeAspect="1" noChangeArrowheads="1"/>
          </p:cNvPicPr>
          <p:nvPr>
            <p:ph idx="1"/>
          </p:nvPr>
        </p:nvPicPr>
        <p:blipFill>
          <a:blip r:embed="rId2"/>
          <a:srcRect/>
          <a:stretch>
            <a:fillRect/>
          </a:stretch>
        </p:blipFill>
        <p:spPr bwMode="auto">
          <a:xfrm>
            <a:off x="2143108" y="1800000"/>
            <a:ext cx="5010762" cy="4010832"/>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cs-CZ" dirty="0" smtClean="0">
                <a:solidFill>
                  <a:schemeClr val="bg1"/>
                </a:solidFill>
                <a:latin typeface="Comic Sans MS" pitchFamily="66" charset="0"/>
                <a:cs typeface="Times New Roman" pitchFamily="18" charset="0"/>
              </a:rPr>
              <a:t>Sacharidové nápoje - gainery</a:t>
            </a:r>
          </a:p>
        </p:txBody>
      </p:sp>
      <p:sp>
        <p:nvSpPr>
          <p:cNvPr id="12291" name="Rectangle 3"/>
          <p:cNvSpPr>
            <a:spLocks noGrp="1" noChangeArrowheads="1"/>
          </p:cNvSpPr>
          <p:nvPr>
            <p:ph type="body" idx="1"/>
          </p:nvPr>
        </p:nvSpPr>
        <p:spPr/>
        <p:txBody>
          <a:bodyPr rtlCol="0">
            <a:normAutofit fontScale="92500" lnSpcReduction="10000"/>
          </a:bodyPr>
          <a:lstStyle/>
          <a:p>
            <a:pPr lvl="1" fontAlgn="auto">
              <a:lnSpc>
                <a:spcPct val="110000"/>
              </a:lnSpc>
              <a:spcAft>
                <a:spcPts val="0"/>
              </a:spcAft>
              <a:defRPr/>
            </a:pPr>
            <a:r>
              <a:rPr lang="cs-CZ" sz="2400" b="1" dirty="0">
                <a:solidFill>
                  <a:srgbClr val="FFC000"/>
                </a:solidFill>
              </a:rPr>
              <a:t>Kombinace </a:t>
            </a:r>
            <a:r>
              <a:rPr lang="cs-CZ" sz="2400" b="1" dirty="0" smtClean="0">
                <a:solidFill>
                  <a:srgbClr val="FFC000"/>
                </a:solidFill>
              </a:rPr>
              <a:t>sacharidů, lehce stravitelných bílkovin (max. </a:t>
            </a:r>
            <a:r>
              <a:rPr lang="cs-CZ" sz="2400" b="1" dirty="0" smtClean="0">
                <a:solidFill>
                  <a:srgbClr val="FFC000"/>
                </a:solidFill>
              </a:rPr>
              <a:t>40%) a jiných přidaných látek (vit., kreatinu, </a:t>
            </a:r>
            <a:r>
              <a:rPr lang="cs-CZ" sz="2400" b="1" dirty="0" smtClean="0">
                <a:solidFill>
                  <a:srgbClr val="FFC000"/>
                </a:solidFill>
              </a:rPr>
              <a:t>..)</a:t>
            </a:r>
          </a:p>
          <a:p>
            <a:pPr lvl="1" fontAlgn="auto">
              <a:lnSpc>
                <a:spcPct val="110000"/>
              </a:lnSpc>
              <a:spcAft>
                <a:spcPts val="0"/>
              </a:spcAft>
              <a:defRPr/>
            </a:pPr>
            <a:r>
              <a:rPr lang="cs-CZ" sz="2400" b="1" dirty="0" smtClean="0">
                <a:solidFill>
                  <a:srgbClr val="FF0000"/>
                </a:solidFill>
              </a:rPr>
              <a:t>Účinek </a:t>
            </a:r>
            <a:r>
              <a:rPr lang="cs-CZ" sz="2400" b="1" dirty="0" smtClean="0">
                <a:solidFill>
                  <a:srgbClr val="FF0000"/>
                </a:solidFill>
              </a:rPr>
              <a:t>= vyplavení inzulínu (utilizace glukózy)</a:t>
            </a:r>
            <a:r>
              <a:rPr lang="cs-CZ" sz="2400" b="1" dirty="0" smtClean="0">
                <a:solidFill>
                  <a:srgbClr val="FFC000"/>
                </a:solidFill>
              </a:rPr>
              <a:t> </a:t>
            </a:r>
            <a:endParaRPr lang="cs-CZ" sz="2400" b="1" dirty="0">
              <a:solidFill>
                <a:srgbClr val="FFC000"/>
              </a:solidFill>
            </a:endParaRPr>
          </a:p>
          <a:p>
            <a:pPr lvl="1" fontAlgn="auto">
              <a:lnSpc>
                <a:spcPct val="110000"/>
              </a:lnSpc>
              <a:spcAft>
                <a:spcPts val="0"/>
              </a:spcAft>
              <a:defRPr/>
            </a:pPr>
            <a:r>
              <a:rPr lang="cs-CZ" sz="2400" dirty="0" smtClean="0">
                <a:solidFill>
                  <a:schemeClr val="bg1"/>
                </a:solidFill>
                <a:cs typeface="Times New Roman" pitchFamily="18" charset="0"/>
              </a:rPr>
              <a:t>Vysoko-kalorické směsi </a:t>
            </a:r>
            <a:r>
              <a:rPr lang="cs-CZ" sz="2400" dirty="0">
                <a:solidFill>
                  <a:schemeClr val="bg1"/>
                </a:solidFill>
                <a:cs typeface="Times New Roman" pitchFamily="18" charset="0"/>
              </a:rPr>
              <a:t>– pozor na ukládání tuků!!</a:t>
            </a:r>
          </a:p>
          <a:p>
            <a:pPr lvl="1" fontAlgn="auto">
              <a:lnSpc>
                <a:spcPct val="110000"/>
              </a:lnSpc>
              <a:spcAft>
                <a:spcPts val="0"/>
              </a:spcAft>
              <a:defRPr/>
            </a:pPr>
            <a:r>
              <a:rPr lang="cs-CZ" sz="2400" dirty="0">
                <a:solidFill>
                  <a:schemeClr val="bg1"/>
                </a:solidFill>
                <a:cs typeface="Times New Roman" pitchFamily="18" charset="0"/>
              </a:rPr>
              <a:t>Složení – B, T, S</a:t>
            </a:r>
          </a:p>
          <a:p>
            <a:pPr lvl="1" fontAlgn="auto">
              <a:lnSpc>
                <a:spcPct val="110000"/>
              </a:lnSpc>
              <a:spcAft>
                <a:spcPts val="0"/>
              </a:spcAft>
              <a:defRPr/>
            </a:pPr>
            <a:r>
              <a:rPr lang="cs-CZ" sz="2400" dirty="0">
                <a:solidFill>
                  <a:schemeClr val="bg1"/>
                </a:solidFill>
              </a:rPr>
              <a:t>Kvalitní sacharidové přípravky – kombinace sacharidů s rozdílnými ukazateli vstřebávání</a:t>
            </a:r>
          </a:p>
          <a:p>
            <a:pPr lvl="3" fontAlgn="auto">
              <a:lnSpc>
                <a:spcPct val="110000"/>
              </a:lnSpc>
              <a:spcAft>
                <a:spcPts val="0"/>
              </a:spcAft>
              <a:defRPr/>
            </a:pPr>
            <a:r>
              <a:rPr lang="cs-CZ" sz="1800" dirty="0">
                <a:solidFill>
                  <a:schemeClr val="bg1"/>
                </a:solidFill>
              </a:rPr>
              <a:t>jedna část – jednoduché sacharidy - rychlý přísun energie </a:t>
            </a:r>
          </a:p>
          <a:p>
            <a:pPr lvl="3" fontAlgn="auto">
              <a:lnSpc>
                <a:spcPct val="110000"/>
              </a:lnSpc>
              <a:spcAft>
                <a:spcPts val="0"/>
              </a:spcAft>
              <a:defRPr/>
            </a:pPr>
            <a:r>
              <a:rPr lang="cs-CZ" sz="1800" dirty="0">
                <a:solidFill>
                  <a:schemeClr val="bg1"/>
                </a:solidFill>
              </a:rPr>
              <a:t>druhá část - komplexní sacharidy - rovnoměrná hladina krevního cukru </a:t>
            </a:r>
          </a:p>
          <a:p>
            <a:pPr lvl="1" fontAlgn="auto">
              <a:lnSpc>
                <a:spcPct val="110000"/>
              </a:lnSpc>
              <a:spcAft>
                <a:spcPts val="0"/>
              </a:spcAft>
              <a:defRPr/>
            </a:pPr>
            <a:r>
              <a:rPr lang="cs-CZ" sz="2400" dirty="0">
                <a:solidFill>
                  <a:schemeClr val="bg1"/>
                </a:solidFill>
                <a:cs typeface="Times New Roman" pitchFamily="18" charset="0"/>
              </a:rPr>
              <a:t>Dodávají energii, zvyšují rychlost regenerace energ. </a:t>
            </a:r>
            <a:r>
              <a:rPr lang="cs-CZ" sz="2400" dirty="0">
                <a:solidFill>
                  <a:schemeClr val="bg1"/>
                </a:solidFill>
                <a:cs typeface="Times New Roman" pitchFamily="18" charset="0"/>
              </a:rPr>
              <a:t>zásob i svalové hmoty</a:t>
            </a:r>
          </a:p>
          <a:p>
            <a:pPr lvl="1" fontAlgn="auto">
              <a:lnSpc>
                <a:spcPct val="110000"/>
              </a:lnSpc>
              <a:spcAft>
                <a:spcPts val="0"/>
              </a:spcAft>
              <a:defRPr/>
            </a:pPr>
            <a:r>
              <a:rPr lang="cs-CZ" sz="2400" dirty="0">
                <a:solidFill>
                  <a:schemeClr val="bg1"/>
                </a:solidFill>
                <a:cs typeface="Times New Roman" pitchFamily="18" charset="0"/>
              </a:rPr>
              <a:t>Plynatost – fruktóza</a:t>
            </a:r>
          </a:p>
          <a:p>
            <a:pPr fontAlgn="auto">
              <a:lnSpc>
                <a:spcPct val="90000"/>
              </a:lnSpc>
              <a:spcAft>
                <a:spcPts val="0"/>
              </a:spcAft>
              <a:defRPr/>
            </a:pPr>
            <a:endParaRPr lang="cs-CZ" sz="2800" dirty="0">
              <a:solidFill>
                <a:schemeClr val="bg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cs-CZ" dirty="0" smtClean="0">
                <a:solidFill>
                  <a:schemeClr val="bg1"/>
                </a:solidFill>
                <a:latin typeface="Comic Sans MS" pitchFamily="66" charset="0"/>
              </a:rPr>
              <a:t>Sacharidové suplementy</a:t>
            </a:r>
          </a:p>
        </p:txBody>
      </p:sp>
      <p:sp>
        <p:nvSpPr>
          <p:cNvPr id="45059" name="Rectangle 3"/>
          <p:cNvSpPr>
            <a:spLocks noGrp="1" noChangeArrowheads="1"/>
          </p:cNvSpPr>
          <p:nvPr>
            <p:ph type="body" idx="1"/>
          </p:nvPr>
        </p:nvSpPr>
        <p:spPr/>
        <p:txBody>
          <a:bodyPr/>
          <a:lstStyle/>
          <a:p>
            <a:pPr lvl="1">
              <a:lnSpc>
                <a:spcPct val="90000"/>
              </a:lnSpc>
            </a:pPr>
            <a:r>
              <a:rPr lang="cs-CZ" sz="2400" dirty="0" smtClean="0">
                <a:solidFill>
                  <a:schemeClr val="bg1"/>
                </a:solidFill>
              </a:rPr>
              <a:t>Vhodné pro </a:t>
            </a:r>
            <a:r>
              <a:rPr lang="cs-CZ" sz="2400" dirty="0" smtClean="0">
                <a:solidFill>
                  <a:srgbClr val="FFC000"/>
                </a:solidFill>
              </a:rPr>
              <a:t>vytrvalostní</a:t>
            </a:r>
            <a:r>
              <a:rPr lang="cs-CZ" sz="2400" dirty="0" smtClean="0">
                <a:solidFill>
                  <a:schemeClr val="bg1"/>
                </a:solidFill>
              </a:rPr>
              <a:t> sporty (více než 90 minut)  – vyžadují hodně energie</a:t>
            </a:r>
          </a:p>
          <a:p>
            <a:pPr lvl="1">
              <a:lnSpc>
                <a:spcPct val="90000"/>
              </a:lnSpc>
            </a:pPr>
            <a:r>
              <a:rPr lang="cs-CZ" sz="2400" dirty="0" smtClean="0">
                <a:solidFill>
                  <a:schemeClr val="bg1"/>
                </a:solidFill>
              </a:rPr>
              <a:t>Pro sporty trvající do 60-90ti minut – dostatek energie z vlastních zásob</a:t>
            </a:r>
          </a:p>
          <a:p>
            <a:pPr lvl="1">
              <a:lnSpc>
                <a:spcPct val="90000"/>
              </a:lnSpc>
              <a:buFont typeface="Wingdings" pitchFamily="2" charset="2"/>
              <a:buNone/>
            </a:pPr>
            <a:endParaRPr lang="cs-CZ" sz="2400" dirty="0" smtClean="0">
              <a:solidFill>
                <a:schemeClr val="bg1"/>
              </a:solidFill>
            </a:endParaRPr>
          </a:p>
          <a:p>
            <a:pPr lvl="1">
              <a:lnSpc>
                <a:spcPct val="90000"/>
              </a:lnSpc>
            </a:pPr>
            <a:r>
              <a:rPr lang="cs-CZ" sz="2400" dirty="0" smtClean="0">
                <a:solidFill>
                  <a:schemeClr val="bg1"/>
                </a:solidFill>
              </a:rPr>
              <a:t>Nekvalitní suplementa – jednoduché sacharidy, bez vitaminů a minerálů</a:t>
            </a:r>
          </a:p>
          <a:p>
            <a:pPr lvl="1">
              <a:lnSpc>
                <a:spcPct val="90000"/>
              </a:lnSpc>
            </a:pPr>
            <a:r>
              <a:rPr lang="cs-CZ" sz="2400" dirty="0" smtClean="0">
                <a:solidFill>
                  <a:schemeClr val="bg1"/>
                </a:solidFill>
              </a:rPr>
              <a:t>3 </a:t>
            </a:r>
            <a:r>
              <a:rPr lang="cs-CZ" sz="2400" dirty="0" smtClean="0">
                <a:solidFill>
                  <a:schemeClr val="bg1"/>
                </a:solidFill>
              </a:rPr>
              <a:t>kategorie:</a:t>
            </a:r>
            <a:endParaRPr lang="cs-CZ" sz="2400" dirty="0" smtClean="0">
              <a:solidFill>
                <a:schemeClr val="bg1"/>
              </a:solidFill>
            </a:endParaRPr>
          </a:p>
          <a:p>
            <a:pPr lvl="2">
              <a:lnSpc>
                <a:spcPct val="90000"/>
              </a:lnSpc>
            </a:pPr>
            <a:r>
              <a:rPr lang="cs-CZ" dirty="0" smtClean="0">
                <a:solidFill>
                  <a:schemeClr val="accent6">
                    <a:lumMod val="40000"/>
                    <a:lumOff val="60000"/>
                  </a:schemeClr>
                </a:solidFill>
              </a:rPr>
              <a:t>prášek</a:t>
            </a:r>
            <a:endParaRPr lang="cs-CZ" dirty="0" smtClean="0">
              <a:solidFill>
                <a:schemeClr val="accent6">
                  <a:lumMod val="40000"/>
                  <a:lumOff val="60000"/>
                </a:schemeClr>
              </a:solidFill>
            </a:endParaRPr>
          </a:p>
          <a:p>
            <a:pPr lvl="2">
              <a:lnSpc>
                <a:spcPct val="90000"/>
              </a:lnSpc>
            </a:pPr>
            <a:r>
              <a:rPr lang="cs-CZ" dirty="0" smtClean="0">
                <a:solidFill>
                  <a:schemeClr val="accent6">
                    <a:lumMod val="40000"/>
                    <a:lumOff val="60000"/>
                  </a:schemeClr>
                </a:solidFill>
              </a:rPr>
              <a:t>nápoj</a:t>
            </a:r>
            <a:endParaRPr lang="cs-CZ" dirty="0" smtClean="0">
              <a:solidFill>
                <a:schemeClr val="accent6">
                  <a:lumMod val="40000"/>
                  <a:lumOff val="60000"/>
                </a:schemeClr>
              </a:solidFill>
            </a:endParaRPr>
          </a:p>
          <a:p>
            <a:pPr lvl="2">
              <a:lnSpc>
                <a:spcPct val="90000"/>
              </a:lnSpc>
            </a:pPr>
            <a:r>
              <a:rPr lang="cs-CZ" dirty="0" smtClean="0">
                <a:solidFill>
                  <a:schemeClr val="accent6">
                    <a:lumMod val="40000"/>
                    <a:lumOff val="60000"/>
                  </a:schemeClr>
                </a:solidFill>
              </a:rPr>
              <a:t>sportovní </a:t>
            </a:r>
            <a:r>
              <a:rPr lang="cs-CZ" dirty="0" smtClean="0">
                <a:solidFill>
                  <a:schemeClr val="accent6">
                    <a:lumMod val="40000"/>
                    <a:lumOff val="60000"/>
                  </a:schemeClr>
                </a:solidFill>
              </a:rPr>
              <a:t>tyčinky</a:t>
            </a:r>
          </a:p>
        </p:txBody>
      </p:sp>
      <p:pic>
        <p:nvPicPr>
          <p:cNvPr id="45060" name="Picture 4" descr="C:\Documents and Settings\Ondra_S\Plocha\FSpS výuka\Obrázky k prezentacím\1732.jpg"/>
          <p:cNvPicPr>
            <a:picLocks noChangeAspect="1" noChangeArrowheads="1"/>
          </p:cNvPicPr>
          <p:nvPr/>
        </p:nvPicPr>
        <p:blipFill>
          <a:blip r:embed="rId2"/>
          <a:srcRect/>
          <a:stretch>
            <a:fillRect/>
          </a:stretch>
        </p:blipFill>
        <p:spPr bwMode="auto">
          <a:xfrm>
            <a:off x="4572016" y="4000504"/>
            <a:ext cx="3429008" cy="2543181"/>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cs-CZ" dirty="0" smtClean="0">
                <a:solidFill>
                  <a:schemeClr val="bg1"/>
                </a:solidFill>
                <a:latin typeface="Comic Sans MS" pitchFamily="66" charset="0"/>
              </a:rPr>
              <a:t>Prášek</a:t>
            </a:r>
          </a:p>
        </p:txBody>
      </p:sp>
      <p:sp>
        <p:nvSpPr>
          <p:cNvPr id="46083" name="Rectangle 3"/>
          <p:cNvSpPr>
            <a:spLocks noGrp="1" noChangeArrowheads="1"/>
          </p:cNvSpPr>
          <p:nvPr>
            <p:ph type="body" idx="1"/>
          </p:nvPr>
        </p:nvSpPr>
        <p:spPr>
          <a:xfrm>
            <a:off x="457200" y="1600200"/>
            <a:ext cx="8229600" cy="4924425"/>
          </a:xfrm>
        </p:spPr>
        <p:txBody>
          <a:bodyPr/>
          <a:lstStyle/>
          <a:p>
            <a:r>
              <a:rPr lang="cs-CZ" sz="2400" dirty="0" smtClean="0">
                <a:solidFill>
                  <a:schemeClr val="bg1"/>
                </a:solidFill>
              </a:rPr>
              <a:t>podobný </a:t>
            </a:r>
            <a:r>
              <a:rPr lang="cs-CZ" sz="2400" dirty="0" smtClean="0">
                <a:solidFill>
                  <a:schemeClr val="bg1"/>
                </a:solidFill>
              </a:rPr>
              <a:t>proteinovému, lépe se míchá</a:t>
            </a:r>
          </a:p>
          <a:p>
            <a:r>
              <a:rPr lang="cs-CZ" sz="2400" dirty="0" smtClean="0">
                <a:solidFill>
                  <a:schemeClr val="bg1"/>
                </a:solidFill>
              </a:rPr>
              <a:t>obsahují </a:t>
            </a:r>
            <a:r>
              <a:rPr lang="cs-CZ" sz="2400" dirty="0" smtClean="0">
                <a:solidFill>
                  <a:schemeClr val="bg1"/>
                </a:solidFill>
              </a:rPr>
              <a:t>komplexní i jednoduché sacharidy</a:t>
            </a:r>
          </a:p>
          <a:p>
            <a:pPr>
              <a:buNone/>
            </a:pPr>
            <a:r>
              <a:rPr lang="cs-CZ" sz="2400" dirty="0" smtClean="0">
                <a:solidFill>
                  <a:schemeClr val="bg1"/>
                </a:solidFill>
              </a:rPr>
              <a:t>	+ </a:t>
            </a:r>
            <a:r>
              <a:rPr lang="cs-CZ" sz="2400" dirty="0" smtClean="0">
                <a:solidFill>
                  <a:schemeClr val="bg1"/>
                </a:solidFill>
              </a:rPr>
              <a:t>elektrolyty a vitaminy</a:t>
            </a:r>
          </a:p>
          <a:p>
            <a:pPr>
              <a:buNone/>
            </a:pPr>
            <a:r>
              <a:rPr lang="cs-CZ" sz="2400" dirty="0" smtClean="0">
                <a:solidFill>
                  <a:schemeClr val="bg1"/>
                </a:solidFill>
              </a:rPr>
              <a:t>	+ </a:t>
            </a:r>
            <a:r>
              <a:rPr lang="cs-CZ" sz="2400" dirty="0" smtClean="0">
                <a:solidFill>
                  <a:schemeClr val="bg1"/>
                </a:solidFill>
              </a:rPr>
              <a:t>inosin - nukleotid účastnící se tvorby purinů a sloučenin účastnících se tvorby energie v organismu (</a:t>
            </a:r>
            <a:r>
              <a:rPr lang="cs-CZ" sz="2400" dirty="0" smtClean="0">
                <a:solidFill>
                  <a:schemeClr val="bg1"/>
                </a:solidFill>
                <a:cs typeface="Times New Roman" pitchFamily="18" charset="0"/>
              </a:rPr>
              <a:t>↑ produkci ATP, zvyšuje zásobování svalů kyslíkem) </a:t>
            </a:r>
          </a:p>
          <a:p>
            <a:r>
              <a:rPr lang="cs-CZ" sz="2400" dirty="0" smtClean="0">
                <a:solidFill>
                  <a:schemeClr val="bg1"/>
                </a:solidFill>
                <a:cs typeface="Times New Roman" pitchFamily="18" charset="0"/>
              </a:rPr>
              <a:t>na </a:t>
            </a:r>
            <a:r>
              <a:rPr lang="cs-CZ" sz="2400" dirty="0" smtClean="0">
                <a:solidFill>
                  <a:schemeClr val="bg1"/>
                </a:solidFill>
                <a:cs typeface="Times New Roman" pitchFamily="18" charset="0"/>
              </a:rPr>
              <a:t>trhu existuje široké množství těchto doplňků</a:t>
            </a:r>
          </a:p>
          <a:p>
            <a:pPr>
              <a:buNone/>
            </a:pPr>
            <a:r>
              <a:rPr lang="cs-CZ" sz="2400" dirty="0" smtClean="0">
                <a:solidFill>
                  <a:schemeClr val="bg1"/>
                </a:solidFill>
                <a:cs typeface="Times New Roman" pitchFamily="18" charset="0"/>
              </a:rPr>
              <a:t>	</a:t>
            </a:r>
            <a:r>
              <a:rPr lang="cs-CZ" sz="2400" dirty="0" smtClean="0">
                <a:solidFill>
                  <a:schemeClr val="bg1"/>
                </a:solidFill>
                <a:cs typeface="Times New Roman" pitchFamily="18" charset="0"/>
              </a:rPr>
              <a:t>např</a:t>
            </a:r>
            <a:r>
              <a:rPr lang="cs-CZ" sz="2400" dirty="0" smtClean="0">
                <a:solidFill>
                  <a:schemeClr val="bg1"/>
                </a:solidFill>
                <a:cs typeface="Times New Roman" pitchFamily="18" charset="0"/>
              </a:rPr>
              <a:t>. Weider´s Carbo-Energizer</a:t>
            </a:r>
          </a:p>
          <a:p>
            <a:pPr lvl="2"/>
            <a:r>
              <a:rPr lang="cs-CZ" dirty="0" smtClean="0">
                <a:solidFill>
                  <a:schemeClr val="bg1"/>
                </a:solidFill>
                <a:cs typeface="Times New Roman" pitchFamily="18" charset="0"/>
              </a:rPr>
              <a:t>obsahuje </a:t>
            </a:r>
            <a:r>
              <a:rPr lang="cs-CZ" b="1" dirty="0" smtClean="0">
                <a:solidFill>
                  <a:schemeClr val="bg1"/>
                </a:solidFill>
                <a:cs typeface="Times New Roman" pitchFamily="18" charset="0"/>
              </a:rPr>
              <a:t>glukózu </a:t>
            </a:r>
            <a:r>
              <a:rPr lang="cs-CZ" dirty="0" smtClean="0">
                <a:solidFill>
                  <a:schemeClr val="bg1"/>
                </a:solidFill>
                <a:cs typeface="Times New Roman" pitchFamily="18" charset="0"/>
              </a:rPr>
              <a:t>– rychlý zdroj energie, </a:t>
            </a:r>
            <a:r>
              <a:rPr lang="cs-CZ" b="1" dirty="0" smtClean="0">
                <a:solidFill>
                  <a:schemeClr val="bg1"/>
                </a:solidFill>
                <a:cs typeface="Times New Roman" pitchFamily="18" charset="0"/>
              </a:rPr>
              <a:t>fruktózu</a:t>
            </a:r>
            <a:r>
              <a:rPr lang="cs-CZ" dirty="0" smtClean="0">
                <a:solidFill>
                  <a:schemeClr val="bg1"/>
                </a:solidFill>
                <a:cs typeface="Times New Roman" pitchFamily="18" charset="0"/>
              </a:rPr>
              <a:t> – pomalejší zdroj energie, </a:t>
            </a:r>
            <a:r>
              <a:rPr lang="cs-CZ" b="1" dirty="0" smtClean="0">
                <a:solidFill>
                  <a:schemeClr val="bg1"/>
                </a:solidFill>
                <a:cs typeface="Times New Roman" pitchFamily="18" charset="0"/>
              </a:rPr>
              <a:t>maltodextrin</a:t>
            </a:r>
            <a:r>
              <a:rPr lang="cs-CZ" dirty="0" smtClean="0">
                <a:solidFill>
                  <a:schemeClr val="bg1"/>
                </a:solidFill>
                <a:cs typeface="Times New Roman" pitchFamily="18" charset="0"/>
              </a:rPr>
              <a:t> – pomalé uvolnění energie </a:t>
            </a:r>
            <a:r>
              <a:rPr lang="en-US" dirty="0" smtClean="0">
                <a:solidFill>
                  <a:schemeClr val="bg1"/>
                </a:solidFill>
                <a:cs typeface="Times New Roman" pitchFamily="18" charset="0"/>
              </a:rPr>
              <a:t>=&gt;</a:t>
            </a:r>
            <a:r>
              <a:rPr lang="cs-CZ" dirty="0" smtClean="0">
                <a:solidFill>
                  <a:schemeClr val="bg1"/>
                </a:solidFill>
                <a:cs typeface="Times New Roman" pitchFamily="18" charset="0"/>
              </a:rPr>
              <a:t> dlouhodobé  udržení vysoké hladiny energie</a:t>
            </a:r>
            <a:endParaRPr lang="cs-CZ" dirty="0" smtClean="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71500"/>
            <a:ext cx="8229600" cy="1143000"/>
          </a:xfrm>
        </p:spPr>
        <p:txBody>
          <a:bodyPr rtlCol="0">
            <a:normAutofit fontScale="90000"/>
          </a:bodyPr>
          <a:lstStyle/>
          <a:p>
            <a:pPr fontAlgn="auto">
              <a:spcAft>
                <a:spcPts val="0"/>
              </a:spcAft>
              <a:defRPr/>
            </a:pPr>
            <a:r>
              <a:rPr lang="cs-CZ" dirty="0" smtClean="0">
                <a:solidFill>
                  <a:schemeClr val="bg1"/>
                </a:solidFill>
              </a:rPr>
              <a:t>Doplňky stravy a jejich různé pojmenování</a:t>
            </a:r>
            <a:endParaRPr lang="cs-CZ" dirty="0">
              <a:solidFill>
                <a:schemeClr val="bg1"/>
              </a:solidFill>
            </a:endParaRPr>
          </a:p>
        </p:txBody>
      </p:sp>
      <p:sp>
        <p:nvSpPr>
          <p:cNvPr id="3" name="Zástupný symbol pro obsah 2"/>
          <p:cNvSpPr>
            <a:spLocks noGrp="1"/>
          </p:cNvSpPr>
          <p:nvPr>
            <p:ph idx="1"/>
          </p:nvPr>
        </p:nvSpPr>
        <p:spPr/>
        <p:txBody>
          <a:bodyPr rtlCol="0">
            <a:normAutofit/>
          </a:bodyPr>
          <a:lstStyle/>
          <a:p>
            <a:pPr fontAlgn="auto">
              <a:lnSpc>
                <a:spcPct val="150000"/>
              </a:lnSpc>
              <a:spcAft>
                <a:spcPts val="0"/>
              </a:spcAft>
              <a:buFont typeface="Wingdings" pitchFamily="2" charset="2"/>
              <a:buNone/>
              <a:defRPr/>
            </a:pPr>
            <a:endParaRPr lang="cs-CZ" dirty="0" smtClean="0">
              <a:solidFill>
                <a:schemeClr val="bg1"/>
              </a:solidFill>
              <a:latin typeface="Comic Sans MS" pitchFamily="66" charset="0"/>
            </a:endParaRPr>
          </a:p>
          <a:p>
            <a:pPr algn="ctr" fontAlgn="auto">
              <a:lnSpc>
                <a:spcPct val="150000"/>
              </a:lnSpc>
              <a:spcAft>
                <a:spcPts val="0"/>
              </a:spcAft>
              <a:buFont typeface="Arial" pitchFamily="34" charset="0"/>
              <a:buNone/>
              <a:defRPr/>
            </a:pPr>
            <a:r>
              <a:rPr lang="cs-CZ" dirty="0" smtClean="0">
                <a:solidFill>
                  <a:schemeClr val="bg1"/>
                </a:solidFill>
                <a:latin typeface="Comic Sans MS" pitchFamily="66" charset="0"/>
              </a:rPr>
              <a:t>	</a:t>
            </a:r>
            <a:r>
              <a:rPr lang="cs-CZ" dirty="0" smtClean="0">
                <a:solidFill>
                  <a:schemeClr val="bg1"/>
                </a:solidFill>
              </a:rPr>
              <a:t>= potravní doplňky, doplňky výživy, suplementy, nutraceutika, nutriční doplňky, dietetika, parafarmaceutika, doplňková výživa, potraviny určené pro zvláštní výživu</a:t>
            </a:r>
          </a:p>
          <a:p>
            <a:pPr fontAlgn="auto">
              <a:spcAft>
                <a:spcPts val="0"/>
              </a:spcAft>
              <a:defRPr/>
            </a:pPr>
            <a:endParaRPr lang="cs-CZ" dirty="0">
              <a:solidFill>
                <a:schemeClr val="bg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cs-CZ" dirty="0" smtClean="0">
                <a:solidFill>
                  <a:schemeClr val="bg1"/>
                </a:solidFill>
                <a:latin typeface="Comic Sans MS" pitchFamily="66" charset="0"/>
              </a:rPr>
              <a:t>Nápoje</a:t>
            </a:r>
          </a:p>
        </p:txBody>
      </p:sp>
      <p:sp>
        <p:nvSpPr>
          <p:cNvPr id="47107" name="Rectangle 3"/>
          <p:cNvSpPr>
            <a:spLocks noGrp="1" noChangeArrowheads="1"/>
          </p:cNvSpPr>
          <p:nvPr>
            <p:ph type="body" idx="1"/>
          </p:nvPr>
        </p:nvSpPr>
        <p:spPr>
          <a:xfrm>
            <a:off x="457200" y="1341438"/>
            <a:ext cx="8229600" cy="4789487"/>
          </a:xfrm>
        </p:spPr>
        <p:txBody>
          <a:bodyPr/>
          <a:lstStyle/>
          <a:p>
            <a:pPr>
              <a:lnSpc>
                <a:spcPct val="80000"/>
              </a:lnSpc>
            </a:pPr>
            <a:r>
              <a:rPr lang="cs-CZ" sz="2400" b="1" dirty="0" smtClean="0">
                <a:solidFill>
                  <a:srgbClr val="FF0000"/>
                </a:solidFill>
              </a:rPr>
              <a:t>2 formy</a:t>
            </a:r>
          </a:p>
          <a:p>
            <a:pPr lvl="1">
              <a:lnSpc>
                <a:spcPct val="80000"/>
              </a:lnSpc>
            </a:pPr>
            <a:r>
              <a:rPr lang="cs-CZ" sz="2400" dirty="0" smtClean="0">
                <a:solidFill>
                  <a:srgbClr val="FFFF00"/>
                </a:solidFill>
              </a:rPr>
              <a:t>koncentrát</a:t>
            </a:r>
            <a:endParaRPr lang="cs-CZ" sz="2400" dirty="0" smtClean="0">
              <a:solidFill>
                <a:srgbClr val="FFFF00"/>
              </a:solidFill>
            </a:endParaRPr>
          </a:p>
          <a:p>
            <a:pPr lvl="1">
              <a:lnSpc>
                <a:spcPct val="80000"/>
              </a:lnSpc>
            </a:pPr>
            <a:r>
              <a:rPr lang="cs-CZ" sz="2400" dirty="0" smtClean="0">
                <a:solidFill>
                  <a:srgbClr val="FFFF00"/>
                </a:solidFill>
              </a:rPr>
              <a:t>hotový  </a:t>
            </a:r>
            <a:r>
              <a:rPr lang="cs-CZ" sz="2400" dirty="0" smtClean="0">
                <a:solidFill>
                  <a:srgbClr val="FFFF00"/>
                </a:solidFill>
              </a:rPr>
              <a:t>nápoj</a:t>
            </a:r>
          </a:p>
          <a:p>
            <a:pPr lvl="1">
              <a:lnSpc>
                <a:spcPct val="80000"/>
              </a:lnSpc>
              <a:buFont typeface="Wingdings" pitchFamily="2" charset="2"/>
              <a:buNone/>
            </a:pPr>
            <a:endParaRPr lang="cs-CZ" sz="2000" dirty="0" smtClean="0">
              <a:solidFill>
                <a:schemeClr val="bg1"/>
              </a:solidFill>
            </a:endParaRPr>
          </a:p>
          <a:p>
            <a:pPr>
              <a:lnSpc>
                <a:spcPct val="80000"/>
              </a:lnSpc>
            </a:pPr>
            <a:r>
              <a:rPr lang="cs-CZ" sz="2000" dirty="0" smtClean="0">
                <a:solidFill>
                  <a:schemeClr val="bg1"/>
                </a:solidFill>
              </a:rPr>
              <a:t>V roce 1967 Dr. R</a:t>
            </a:r>
            <a:r>
              <a:rPr lang="cs-CZ" sz="2000" dirty="0" smtClean="0">
                <a:solidFill>
                  <a:schemeClr val="bg1"/>
                </a:solidFill>
              </a:rPr>
              <a:t>. </a:t>
            </a:r>
            <a:r>
              <a:rPr lang="cs-CZ" sz="2000" dirty="0" smtClean="0">
                <a:solidFill>
                  <a:schemeClr val="bg1"/>
                </a:solidFill>
              </a:rPr>
              <a:t>C</a:t>
            </a:r>
            <a:r>
              <a:rPr lang="cs-CZ" sz="2000" dirty="0" smtClean="0">
                <a:solidFill>
                  <a:schemeClr val="bg1"/>
                </a:solidFill>
              </a:rPr>
              <a:t>ade          Gatorade </a:t>
            </a:r>
            <a:r>
              <a:rPr lang="cs-CZ" sz="2000" dirty="0" smtClean="0">
                <a:solidFill>
                  <a:schemeClr val="bg1"/>
                </a:solidFill>
              </a:rPr>
              <a:t>– první  sacharidový nápoj  (spíše iontový nápoj)</a:t>
            </a:r>
          </a:p>
          <a:p>
            <a:pPr lvl="1">
              <a:lnSpc>
                <a:spcPct val="80000"/>
              </a:lnSpc>
              <a:buFont typeface="Wingdings" pitchFamily="2" charset="2"/>
              <a:buNone/>
            </a:pPr>
            <a:endParaRPr lang="cs-CZ" sz="2000" dirty="0" smtClean="0">
              <a:solidFill>
                <a:schemeClr val="bg1"/>
              </a:solidFill>
            </a:endParaRPr>
          </a:p>
          <a:p>
            <a:pPr>
              <a:lnSpc>
                <a:spcPct val="80000"/>
              </a:lnSpc>
            </a:pPr>
            <a:r>
              <a:rPr lang="cs-CZ" sz="2000" dirty="0" smtClean="0">
                <a:solidFill>
                  <a:schemeClr val="bg1"/>
                </a:solidFill>
              </a:rPr>
              <a:t>v </a:t>
            </a:r>
            <a:r>
              <a:rPr lang="cs-CZ" sz="2000" dirty="0" smtClean="0">
                <a:solidFill>
                  <a:schemeClr val="bg1"/>
                </a:solidFill>
              </a:rPr>
              <a:t>názvu obsahují slova – „carbo“, „energize“, „fuel“</a:t>
            </a:r>
          </a:p>
          <a:p>
            <a:pPr>
              <a:lnSpc>
                <a:spcPct val="80000"/>
              </a:lnSpc>
            </a:pPr>
            <a:r>
              <a:rPr lang="cs-CZ" sz="2000" dirty="0" smtClean="0">
                <a:solidFill>
                  <a:schemeClr val="bg1"/>
                </a:solidFill>
              </a:rPr>
              <a:t>obsahují </a:t>
            </a:r>
            <a:r>
              <a:rPr lang="cs-CZ" sz="2000" dirty="0" smtClean="0">
                <a:solidFill>
                  <a:schemeClr val="bg1"/>
                </a:solidFill>
              </a:rPr>
              <a:t>glukózu, fruktózu či sacharózu</a:t>
            </a:r>
          </a:p>
          <a:p>
            <a:pPr>
              <a:lnSpc>
                <a:spcPct val="80000"/>
              </a:lnSpc>
            </a:pPr>
            <a:r>
              <a:rPr lang="cs-CZ" sz="2000" dirty="0" smtClean="0">
                <a:solidFill>
                  <a:schemeClr val="bg1"/>
                </a:solidFill>
              </a:rPr>
              <a:t>výhoda</a:t>
            </a:r>
            <a:r>
              <a:rPr lang="cs-CZ" sz="2000" dirty="0" smtClean="0">
                <a:solidFill>
                  <a:schemeClr val="bg1"/>
                </a:solidFill>
              </a:rPr>
              <a:t>: rychlá dostupnost</a:t>
            </a:r>
          </a:p>
          <a:p>
            <a:pPr>
              <a:lnSpc>
                <a:spcPct val="80000"/>
              </a:lnSpc>
            </a:pPr>
            <a:r>
              <a:rPr lang="cs-CZ" sz="2000" dirty="0" smtClean="0">
                <a:solidFill>
                  <a:schemeClr val="bg1"/>
                </a:solidFill>
              </a:rPr>
              <a:t>výhodnější </a:t>
            </a:r>
            <a:r>
              <a:rPr lang="cs-CZ" sz="2000" dirty="0" smtClean="0">
                <a:solidFill>
                  <a:schemeClr val="bg1"/>
                </a:solidFill>
              </a:rPr>
              <a:t>produkty s polymery glukózy (maltodextriny) – nižší osmotická aktivity, rychlejší vstřebání </a:t>
            </a:r>
          </a:p>
          <a:p>
            <a:pPr>
              <a:lnSpc>
                <a:spcPct val="80000"/>
              </a:lnSpc>
            </a:pPr>
            <a:r>
              <a:rPr lang="cs-CZ" sz="2000" dirty="0" smtClean="0">
                <a:solidFill>
                  <a:schemeClr val="bg1"/>
                </a:solidFill>
              </a:rPr>
              <a:t>vhodné </a:t>
            </a:r>
            <a:r>
              <a:rPr lang="cs-CZ" sz="2000" dirty="0" smtClean="0">
                <a:solidFill>
                  <a:schemeClr val="bg1"/>
                </a:solidFill>
              </a:rPr>
              <a:t>používat nejdříve po 10-15ti min. cvičení (aby se nezvýšila rychle hladina inzulinu – cvičení zpomaluje jeho uvolňování)</a:t>
            </a:r>
          </a:p>
          <a:p>
            <a:pPr>
              <a:lnSpc>
                <a:spcPct val="80000"/>
              </a:lnSpc>
            </a:pPr>
            <a:r>
              <a:rPr lang="cs-CZ" sz="2000" dirty="0" smtClean="0">
                <a:solidFill>
                  <a:schemeClr val="bg1"/>
                </a:solidFill>
              </a:rPr>
              <a:t>pít </a:t>
            </a:r>
            <a:r>
              <a:rPr lang="cs-CZ" sz="2000" dirty="0" smtClean="0">
                <a:solidFill>
                  <a:schemeClr val="bg1"/>
                </a:solidFill>
              </a:rPr>
              <a:t>pomalu v průběhu celého tréninku</a:t>
            </a:r>
          </a:p>
          <a:p>
            <a:pPr>
              <a:lnSpc>
                <a:spcPct val="80000"/>
              </a:lnSpc>
            </a:pPr>
            <a:r>
              <a:rPr lang="cs-CZ" sz="2000" dirty="0" smtClean="0">
                <a:solidFill>
                  <a:schemeClr val="bg1"/>
                </a:solidFill>
              </a:rPr>
              <a:t>obsahují </a:t>
            </a:r>
            <a:r>
              <a:rPr lang="en-US" sz="2000" dirty="0" smtClean="0">
                <a:solidFill>
                  <a:schemeClr val="bg1"/>
                </a:solidFill>
                <a:cs typeface="Times New Roman" pitchFamily="18" charset="0"/>
              </a:rPr>
              <a:t>&gt;</a:t>
            </a:r>
            <a:r>
              <a:rPr lang="cs-CZ" sz="2000" dirty="0" smtClean="0">
                <a:solidFill>
                  <a:schemeClr val="bg1"/>
                </a:solidFill>
                <a:cs typeface="Times New Roman" pitchFamily="18" charset="0"/>
              </a:rPr>
              <a:t> 10% sacharidů </a:t>
            </a:r>
          </a:p>
          <a:p>
            <a:pPr>
              <a:lnSpc>
                <a:spcPct val="80000"/>
              </a:lnSpc>
            </a:pPr>
            <a:r>
              <a:rPr lang="cs-CZ" sz="2000" dirty="0" smtClean="0">
                <a:solidFill>
                  <a:schemeClr val="bg1"/>
                </a:solidFill>
                <a:cs typeface="Times New Roman" pitchFamily="18" charset="0"/>
              </a:rPr>
              <a:t>250 ml asi 50 g sacharidů </a:t>
            </a:r>
            <a:endParaRPr lang="en-US" sz="2000" dirty="0" smtClean="0">
              <a:solidFill>
                <a:schemeClr val="bg1"/>
              </a:solidFill>
              <a:cs typeface="Times New Roman" pitchFamily="18" charset="0"/>
            </a:endParaRPr>
          </a:p>
        </p:txBody>
      </p:sp>
      <p:sp>
        <p:nvSpPr>
          <p:cNvPr id="4" name="Šipka doprava se zářezem 3"/>
          <p:cNvSpPr/>
          <p:nvPr/>
        </p:nvSpPr>
        <p:spPr>
          <a:xfrm>
            <a:off x="3428992" y="2786058"/>
            <a:ext cx="357190" cy="214314"/>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Nadpis 1"/>
          <p:cNvSpPr>
            <a:spLocks noGrp="1"/>
          </p:cNvSpPr>
          <p:nvPr>
            <p:ph type="title"/>
          </p:nvPr>
        </p:nvSpPr>
        <p:spPr/>
        <p:txBody>
          <a:bodyPr/>
          <a:lstStyle/>
          <a:p>
            <a:r>
              <a:rPr lang="cs-CZ" dirty="0" smtClean="0">
                <a:solidFill>
                  <a:schemeClr val="bg1"/>
                </a:solidFill>
              </a:rPr>
              <a:t>Sportovní nápoje</a:t>
            </a:r>
          </a:p>
        </p:txBody>
      </p:sp>
      <p:sp>
        <p:nvSpPr>
          <p:cNvPr id="3" name="Zástupný symbol pro obsah 2"/>
          <p:cNvSpPr>
            <a:spLocks noGrp="1"/>
          </p:cNvSpPr>
          <p:nvPr>
            <p:ph idx="1"/>
          </p:nvPr>
        </p:nvSpPr>
        <p:spPr/>
        <p:txBody>
          <a:bodyPr rtlCol="0">
            <a:normAutofit fontScale="92500" lnSpcReduction="10000"/>
          </a:bodyPr>
          <a:lstStyle/>
          <a:p>
            <a:pPr fontAlgn="auto">
              <a:spcAft>
                <a:spcPts val="0"/>
              </a:spcAft>
              <a:defRPr/>
            </a:pPr>
            <a:r>
              <a:rPr lang="cs-CZ" dirty="0" smtClean="0">
                <a:solidFill>
                  <a:srgbClr val="FFFF00"/>
                </a:solidFill>
              </a:rPr>
              <a:t>Hypotonické </a:t>
            </a:r>
            <a:r>
              <a:rPr lang="cs-CZ" dirty="0" smtClean="0">
                <a:solidFill>
                  <a:schemeClr val="bg1"/>
                </a:solidFill>
              </a:rPr>
              <a:t>(250 a méně miliosmolů v 1 l nápoje) – při zátěži – Re-ge drink, Re-ge Unisport, Olymp, Cytomax</a:t>
            </a:r>
          </a:p>
          <a:p>
            <a:pPr fontAlgn="auto">
              <a:spcAft>
                <a:spcPts val="0"/>
              </a:spcAft>
              <a:buFont typeface="Arial" pitchFamily="34" charset="0"/>
              <a:buNone/>
              <a:defRPr/>
            </a:pPr>
            <a:endParaRPr lang="cs-CZ" dirty="0" smtClean="0">
              <a:solidFill>
                <a:srgbClr val="FFFF00"/>
              </a:solidFill>
            </a:endParaRPr>
          </a:p>
          <a:p>
            <a:pPr fontAlgn="auto">
              <a:spcAft>
                <a:spcPts val="0"/>
              </a:spcAft>
              <a:defRPr/>
            </a:pPr>
            <a:r>
              <a:rPr lang="cs-CZ" dirty="0" smtClean="0">
                <a:solidFill>
                  <a:srgbClr val="FFFF00"/>
                </a:solidFill>
              </a:rPr>
              <a:t>Hypertonické </a:t>
            </a:r>
            <a:r>
              <a:rPr lang="cs-CZ" dirty="0" smtClean="0">
                <a:solidFill>
                  <a:schemeClr val="bg1"/>
                </a:solidFill>
              </a:rPr>
              <a:t>(340 a více miliosmolů v 1 l nápoje) – sacharidové nápoje</a:t>
            </a:r>
          </a:p>
          <a:p>
            <a:pPr fontAlgn="auto">
              <a:spcAft>
                <a:spcPts val="0"/>
              </a:spcAft>
              <a:defRPr/>
            </a:pPr>
            <a:endParaRPr lang="cs-CZ" dirty="0" smtClean="0">
              <a:solidFill>
                <a:schemeClr val="bg1"/>
              </a:solidFill>
            </a:endParaRPr>
          </a:p>
          <a:p>
            <a:pPr fontAlgn="auto">
              <a:spcAft>
                <a:spcPts val="0"/>
              </a:spcAft>
              <a:defRPr/>
            </a:pPr>
            <a:r>
              <a:rPr lang="cs-CZ" dirty="0" smtClean="0">
                <a:solidFill>
                  <a:srgbClr val="FFFF00"/>
                </a:solidFill>
              </a:rPr>
              <a:t>Isotonické</a:t>
            </a:r>
            <a:r>
              <a:rPr lang="cs-CZ" dirty="0" smtClean="0">
                <a:solidFill>
                  <a:schemeClr val="bg1"/>
                </a:solidFill>
              </a:rPr>
              <a:t> (290 ± 15 miliosmolů v 1 l nápoje) – Isostar, Gatorade, Enervit</a:t>
            </a:r>
            <a:endParaRPr lang="cs-CZ" dirty="0">
              <a:solidFill>
                <a:schemeClr val="bg1"/>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dirty="0" smtClean="0">
                <a:solidFill>
                  <a:schemeClr val="bg1"/>
                </a:solidFill>
                <a:latin typeface="Comic Sans MS" pitchFamily="66" charset="0"/>
              </a:rPr>
              <a:t>Sportovní tyčinky</a:t>
            </a:r>
          </a:p>
        </p:txBody>
      </p:sp>
      <p:sp>
        <p:nvSpPr>
          <p:cNvPr id="49155" name="Rectangle 3"/>
          <p:cNvSpPr>
            <a:spLocks noGrp="1" noChangeArrowheads="1"/>
          </p:cNvSpPr>
          <p:nvPr>
            <p:ph type="body" idx="1"/>
          </p:nvPr>
        </p:nvSpPr>
        <p:spPr/>
        <p:txBody>
          <a:bodyPr/>
          <a:lstStyle/>
          <a:p>
            <a:pPr>
              <a:lnSpc>
                <a:spcPct val="150000"/>
              </a:lnSpc>
            </a:pPr>
            <a:r>
              <a:rPr lang="cs-CZ" sz="2800" dirty="0" smtClean="0">
                <a:solidFill>
                  <a:schemeClr val="bg1"/>
                </a:solidFill>
              </a:rPr>
              <a:t>populární </a:t>
            </a:r>
            <a:r>
              <a:rPr lang="cs-CZ" sz="2800" dirty="0" smtClean="0">
                <a:solidFill>
                  <a:schemeClr val="bg1"/>
                </a:solidFill>
              </a:rPr>
              <a:t>forma doplňku</a:t>
            </a:r>
          </a:p>
          <a:p>
            <a:pPr>
              <a:lnSpc>
                <a:spcPct val="150000"/>
              </a:lnSpc>
            </a:pPr>
            <a:r>
              <a:rPr lang="cs-CZ" sz="2800" dirty="0" smtClean="0">
                <a:solidFill>
                  <a:schemeClr val="bg1"/>
                </a:solidFill>
              </a:rPr>
              <a:t>č</a:t>
            </a:r>
            <a:r>
              <a:rPr lang="cs-CZ" sz="2800" dirty="0" smtClean="0">
                <a:solidFill>
                  <a:schemeClr val="bg1"/>
                </a:solidFill>
              </a:rPr>
              <a:t>asto </a:t>
            </a:r>
            <a:r>
              <a:rPr lang="cs-CZ" sz="2800" dirty="0" smtClean="0">
                <a:solidFill>
                  <a:schemeClr val="bg1"/>
                </a:solidFill>
              </a:rPr>
              <a:t>obsahují fruktózu - kukuřičný škrob, ovocný džus – levné zdroje sacharidů</a:t>
            </a:r>
          </a:p>
          <a:p>
            <a:pPr>
              <a:lnSpc>
                <a:spcPct val="150000"/>
              </a:lnSpc>
            </a:pPr>
            <a:r>
              <a:rPr lang="cs-CZ" sz="2800" dirty="0" smtClean="0">
                <a:solidFill>
                  <a:schemeClr val="bg1"/>
                </a:solidFill>
              </a:rPr>
              <a:t>vhodnější </a:t>
            </a:r>
            <a:r>
              <a:rPr lang="cs-CZ" sz="2800" dirty="0" smtClean="0">
                <a:solidFill>
                  <a:schemeClr val="bg1"/>
                </a:solidFill>
              </a:rPr>
              <a:t>s rýžovými dextriny </a:t>
            </a:r>
          </a:p>
          <a:p>
            <a:pPr>
              <a:lnSpc>
                <a:spcPct val="150000"/>
              </a:lnSpc>
            </a:pPr>
            <a:r>
              <a:rPr lang="cs-CZ" sz="2800" dirty="0" smtClean="0">
                <a:solidFill>
                  <a:schemeClr val="bg1"/>
                </a:solidFill>
              </a:rPr>
              <a:t>obsahují </a:t>
            </a:r>
            <a:r>
              <a:rPr lang="cs-CZ" sz="2800" dirty="0" smtClean="0">
                <a:solidFill>
                  <a:schemeClr val="bg1"/>
                </a:solidFill>
              </a:rPr>
              <a:t>vedle sacharidů také tuky a bílkoviny</a:t>
            </a:r>
          </a:p>
          <a:p>
            <a:pPr>
              <a:lnSpc>
                <a:spcPct val="150000"/>
              </a:lnSpc>
            </a:pPr>
            <a:r>
              <a:rPr lang="cs-CZ" sz="2800" dirty="0" smtClean="0">
                <a:solidFill>
                  <a:schemeClr val="bg1"/>
                </a:solidFill>
              </a:rPr>
              <a:t>pozor </a:t>
            </a:r>
            <a:r>
              <a:rPr lang="cs-CZ" sz="2800" dirty="0" smtClean="0">
                <a:solidFill>
                  <a:schemeClr val="bg1"/>
                </a:solidFill>
              </a:rPr>
              <a:t>na ukládání tuků</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dirty="0" smtClean="0">
                <a:solidFill>
                  <a:schemeClr val="bg1"/>
                </a:solidFill>
                <a:latin typeface="Comic Sans MS" pitchFamily="66" charset="0"/>
              </a:rPr>
              <a:t>Sacharidové suplementy</a:t>
            </a:r>
          </a:p>
        </p:txBody>
      </p:sp>
      <p:sp>
        <p:nvSpPr>
          <p:cNvPr id="50179" name="Rectangle 3"/>
          <p:cNvSpPr>
            <a:spLocks noGrp="1" noChangeArrowheads="1"/>
          </p:cNvSpPr>
          <p:nvPr>
            <p:ph type="body" idx="1"/>
          </p:nvPr>
        </p:nvSpPr>
        <p:spPr/>
        <p:txBody>
          <a:bodyPr/>
          <a:lstStyle/>
          <a:p>
            <a:endParaRPr lang="cs-CZ" dirty="0" smtClean="0">
              <a:solidFill>
                <a:srgbClr val="FFC000"/>
              </a:solidFill>
            </a:endParaRPr>
          </a:p>
          <a:p>
            <a:pPr>
              <a:spcAft>
                <a:spcPts val="600"/>
              </a:spcAft>
            </a:pPr>
            <a:r>
              <a:rPr lang="cs-CZ" dirty="0" smtClean="0">
                <a:solidFill>
                  <a:srgbClr val="FFC000"/>
                </a:solidFill>
              </a:rPr>
              <a:t>Vedlejší účinky:</a:t>
            </a:r>
          </a:p>
          <a:p>
            <a:pPr lvl="1"/>
            <a:r>
              <a:rPr lang="cs-CZ" dirty="0" smtClean="0">
                <a:solidFill>
                  <a:schemeClr val="bg1"/>
                </a:solidFill>
              </a:rPr>
              <a:t>nadměrný </a:t>
            </a:r>
            <a:r>
              <a:rPr lang="cs-CZ" dirty="0" smtClean="0">
                <a:solidFill>
                  <a:schemeClr val="bg1"/>
                </a:solidFill>
              </a:rPr>
              <a:t>příjem těchto doplňků </a:t>
            </a:r>
            <a:r>
              <a:rPr lang="en-US" dirty="0" smtClean="0">
                <a:solidFill>
                  <a:schemeClr val="bg1"/>
                </a:solidFill>
                <a:cs typeface="Times New Roman" pitchFamily="18" charset="0"/>
              </a:rPr>
              <a:t>=&gt;</a:t>
            </a:r>
            <a:r>
              <a:rPr lang="cs-CZ" dirty="0" smtClean="0">
                <a:solidFill>
                  <a:schemeClr val="bg1"/>
                </a:solidFill>
                <a:cs typeface="Times New Roman" pitchFamily="18" charset="0"/>
              </a:rPr>
              <a:t> nadbytek energie se přemění  na tuky a uloží se </a:t>
            </a:r>
          </a:p>
          <a:p>
            <a:pPr lvl="1"/>
            <a:r>
              <a:rPr lang="cs-CZ" dirty="0" smtClean="0">
                <a:solidFill>
                  <a:schemeClr val="bg1"/>
                </a:solidFill>
                <a:cs typeface="Times New Roman" pitchFamily="18" charset="0"/>
              </a:rPr>
              <a:t>pozor </a:t>
            </a:r>
            <a:r>
              <a:rPr lang="cs-CZ" dirty="0" smtClean="0">
                <a:solidFill>
                  <a:schemeClr val="bg1"/>
                </a:solidFill>
                <a:cs typeface="Times New Roman" pitchFamily="18" charset="0"/>
              </a:rPr>
              <a:t>na lidi s DM, nesnášenlivostí fruktózy</a:t>
            </a:r>
            <a:endParaRPr lang="en-US" dirty="0" smtClean="0">
              <a:solidFill>
                <a:schemeClr val="bg1"/>
              </a:solidFill>
              <a:cs typeface="Times New Roman" pitchFamily="18" charset="0"/>
            </a:endParaRPr>
          </a:p>
        </p:txBody>
      </p:sp>
      <p:pic>
        <p:nvPicPr>
          <p:cNvPr id="50180" name="Picture 4" descr="C:\Documents and Settings\Ondra_S\Plocha\FSpS výuka\Obrázky k prezentacím\Diabetes-mellitus.jpg"/>
          <p:cNvPicPr>
            <a:picLocks noChangeAspect="1" noChangeArrowheads="1"/>
          </p:cNvPicPr>
          <p:nvPr/>
        </p:nvPicPr>
        <p:blipFill>
          <a:blip r:embed="rId2"/>
          <a:srcRect/>
          <a:stretch>
            <a:fillRect/>
          </a:stretch>
        </p:blipFill>
        <p:spPr bwMode="auto">
          <a:xfrm>
            <a:off x="3143240" y="4500570"/>
            <a:ext cx="3143272" cy="2095515"/>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cs-CZ" dirty="0" smtClean="0">
                <a:solidFill>
                  <a:srgbClr val="FFFF00"/>
                </a:solidFill>
                <a:latin typeface="Comic Sans MS" pitchFamily="66" charset="0"/>
              </a:rPr>
              <a:t>Kreatin</a:t>
            </a:r>
          </a:p>
        </p:txBody>
      </p:sp>
      <p:sp>
        <p:nvSpPr>
          <p:cNvPr id="51203" name="Rectangle 3"/>
          <p:cNvSpPr>
            <a:spLocks noGrp="1" noChangeArrowheads="1"/>
          </p:cNvSpPr>
          <p:nvPr>
            <p:ph type="body" idx="1"/>
          </p:nvPr>
        </p:nvSpPr>
        <p:spPr/>
        <p:txBody>
          <a:bodyPr/>
          <a:lstStyle/>
          <a:p>
            <a:r>
              <a:rPr lang="cs-CZ" sz="2000" dirty="0" smtClean="0">
                <a:solidFill>
                  <a:schemeClr val="bg1"/>
                </a:solidFill>
              </a:rPr>
              <a:t>izolován </a:t>
            </a:r>
            <a:r>
              <a:rPr lang="cs-CZ" sz="2000" dirty="0" smtClean="0">
                <a:solidFill>
                  <a:schemeClr val="bg1"/>
                </a:solidFill>
              </a:rPr>
              <a:t>před 160 lety</a:t>
            </a:r>
          </a:p>
          <a:p>
            <a:r>
              <a:rPr lang="cs-CZ" sz="2000" dirty="0" smtClean="0">
                <a:solidFill>
                  <a:schemeClr val="bg1"/>
                </a:solidFill>
              </a:rPr>
              <a:t>l</a:t>
            </a:r>
            <a:r>
              <a:rPr lang="cs-CZ" sz="2000" dirty="0" smtClean="0">
                <a:solidFill>
                  <a:schemeClr val="bg1"/>
                </a:solidFill>
              </a:rPr>
              <a:t>idský </a:t>
            </a:r>
            <a:r>
              <a:rPr lang="cs-CZ" sz="2000" dirty="0" smtClean="0">
                <a:solidFill>
                  <a:schemeClr val="bg1"/>
                </a:solidFill>
              </a:rPr>
              <a:t>organismus jej vyrábí z AMK argininu, glycinu a </a:t>
            </a:r>
            <a:r>
              <a:rPr lang="cs-CZ" sz="2000" dirty="0" smtClean="0">
                <a:solidFill>
                  <a:schemeClr val="bg1"/>
                </a:solidFill>
              </a:rPr>
              <a:t>metioninu</a:t>
            </a:r>
            <a:endParaRPr lang="cs-CZ" sz="2000" dirty="0" smtClean="0">
              <a:solidFill>
                <a:schemeClr val="bg1"/>
              </a:solidFill>
            </a:endParaRPr>
          </a:p>
          <a:p>
            <a:pPr lvl="2"/>
            <a:r>
              <a:rPr lang="cs-CZ" sz="2000" dirty="0" smtClean="0">
                <a:solidFill>
                  <a:schemeClr val="bg1"/>
                </a:solidFill>
              </a:rPr>
              <a:t>množství </a:t>
            </a:r>
            <a:r>
              <a:rPr lang="cs-CZ" sz="2000" dirty="0" smtClean="0">
                <a:solidFill>
                  <a:schemeClr val="bg1"/>
                </a:solidFill>
              </a:rPr>
              <a:t>takto vyprodukovaného kreatinu – asi 1g</a:t>
            </a:r>
          </a:p>
          <a:p>
            <a:r>
              <a:rPr lang="cs-CZ" sz="2000" dirty="0" smtClean="0">
                <a:solidFill>
                  <a:schemeClr val="bg1"/>
                </a:solidFill>
              </a:rPr>
              <a:t>lze </a:t>
            </a:r>
            <a:r>
              <a:rPr lang="cs-CZ" sz="2000" dirty="0" smtClean="0">
                <a:solidFill>
                  <a:schemeClr val="bg1"/>
                </a:solidFill>
              </a:rPr>
              <a:t>nahradit exogenním příjmem  stravou (viz tabulka) – stačí 2g/d celkem </a:t>
            </a:r>
          </a:p>
          <a:p>
            <a:r>
              <a:rPr lang="cs-CZ" sz="2000" dirty="0" smtClean="0">
                <a:solidFill>
                  <a:srgbClr val="FF0000"/>
                </a:solidFill>
              </a:rPr>
              <a:t>Působení kreatinu</a:t>
            </a:r>
          </a:p>
          <a:p>
            <a:pPr lvl="1"/>
            <a:r>
              <a:rPr lang="en-US" sz="2000" dirty="0" smtClean="0">
                <a:solidFill>
                  <a:schemeClr val="bg1"/>
                </a:solidFill>
              </a:rPr>
              <a:t>î</a:t>
            </a:r>
            <a:r>
              <a:rPr lang="cs-CZ" sz="2000" dirty="0" smtClean="0">
                <a:solidFill>
                  <a:schemeClr val="bg1"/>
                </a:solidFill>
              </a:rPr>
              <a:t> obsah vody ve sval. buňkách </a:t>
            </a:r>
          </a:p>
          <a:p>
            <a:pPr lvl="1"/>
            <a:r>
              <a:rPr lang="en-US" sz="2000" dirty="0" smtClean="0">
                <a:solidFill>
                  <a:schemeClr val="bg1"/>
                </a:solidFill>
              </a:rPr>
              <a:t>î</a:t>
            </a:r>
            <a:r>
              <a:rPr lang="cs-CZ" sz="2000" dirty="0" smtClean="0">
                <a:solidFill>
                  <a:schemeClr val="bg1"/>
                </a:solidFill>
              </a:rPr>
              <a:t> biovyužitelnost CP (regenerace rychlých zásob energie ATP, CP ve sval. vláknech)</a:t>
            </a:r>
          </a:p>
          <a:p>
            <a:pPr lvl="1"/>
            <a:r>
              <a:rPr lang="en-US" sz="2000" dirty="0" smtClean="0">
                <a:solidFill>
                  <a:schemeClr val="bg1"/>
                </a:solidFill>
                <a:ea typeface="SimSun"/>
                <a:cs typeface="SimSun"/>
              </a:rPr>
              <a:t>↓</a:t>
            </a:r>
            <a:r>
              <a:rPr lang="cs-CZ" sz="2000" dirty="0" smtClean="0">
                <a:solidFill>
                  <a:schemeClr val="bg1"/>
                </a:solidFill>
              </a:rPr>
              <a:t>pH (snad </a:t>
            </a:r>
            <a:r>
              <a:rPr lang="en-US" sz="2000" dirty="0" smtClean="0">
                <a:solidFill>
                  <a:schemeClr val="bg1"/>
                </a:solidFill>
                <a:ea typeface="SimSun"/>
                <a:cs typeface="SimSun"/>
              </a:rPr>
              <a:t>↓</a:t>
            </a:r>
            <a:r>
              <a:rPr lang="cs-CZ" sz="2000" dirty="0" smtClean="0">
                <a:solidFill>
                  <a:schemeClr val="bg1"/>
                </a:solidFill>
              </a:rPr>
              <a:t> množství kyseliny mléčné ve svalu )</a:t>
            </a:r>
          </a:p>
          <a:p>
            <a:pPr lvl="2"/>
            <a:r>
              <a:rPr lang="cs-CZ" sz="2000" dirty="0" smtClean="0">
                <a:solidFill>
                  <a:schemeClr val="bg1"/>
                </a:solidFill>
              </a:rPr>
              <a:t>Šetří </a:t>
            </a:r>
            <a:r>
              <a:rPr lang="cs-CZ" sz="2000" dirty="0" smtClean="0">
                <a:solidFill>
                  <a:schemeClr val="bg1"/>
                </a:solidFill>
              </a:rPr>
              <a:t>glykogen</a:t>
            </a:r>
          </a:p>
          <a:p>
            <a:pPr lvl="2"/>
            <a:r>
              <a:rPr lang="cs-CZ" sz="2000" dirty="0" smtClean="0">
                <a:solidFill>
                  <a:schemeClr val="bg1"/>
                </a:solidFill>
              </a:rPr>
              <a:t>Oddaluje vyčerpání (únavu)</a:t>
            </a:r>
          </a:p>
          <a:p>
            <a:pPr lvl="2"/>
            <a:r>
              <a:rPr lang="cs-CZ" sz="2000" dirty="0" smtClean="0">
                <a:solidFill>
                  <a:schemeClr val="bg1"/>
                </a:solidFill>
              </a:rPr>
              <a:t>Vede k nárůstu svalové síly a svalovému růstu</a:t>
            </a:r>
          </a:p>
          <a:p>
            <a:pPr lvl="2">
              <a:buFont typeface="Wingdings" pitchFamily="2" charset="2"/>
              <a:buNone/>
            </a:pPr>
            <a:endParaRPr lang="cs-CZ" sz="2000" dirty="0" smtClean="0">
              <a:solidFill>
                <a:schemeClr val="bg1"/>
              </a:solidFill>
            </a:endParaRPr>
          </a:p>
          <a:p>
            <a:r>
              <a:rPr lang="cs-CZ" sz="2000" dirty="0" smtClean="0">
                <a:solidFill>
                  <a:schemeClr val="bg1"/>
                </a:solidFill>
              </a:rPr>
              <a:t>Některé studie tyto účinky nepodporují !!!!!</a:t>
            </a:r>
          </a:p>
          <a:p>
            <a:pPr>
              <a:lnSpc>
                <a:spcPct val="80000"/>
              </a:lnSpc>
            </a:pPr>
            <a:endParaRPr lang="cs-CZ" sz="2000" dirty="0" smtClean="0">
              <a:solidFill>
                <a:schemeClr val="bg1"/>
              </a:solidFill>
            </a:endParaRPr>
          </a:p>
        </p:txBody>
      </p:sp>
      <p:sp>
        <p:nvSpPr>
          <p:cNvPr id="4" name="Šipka doprava se zářezem 3"/>
          <p:cNvSpPr/>
          <p:nvPr/>
        </p:nvSpPr>
        <p:spPr>
          <a:xfrm>
            <a:off x="1000100" y="5286388"/>
            <a:ext cx="285752" cy="214314"/>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7"/>
          <p:cNvSpPr>
            <a:spLocks noGrp="1" noChangeArrowheads="1"/>
          </p:cNvSpPr>
          <p:nvPr>
            <p:ph type="title"/>
          </p:nvPr>
        </p:nvSpPr>
        <p:spPr/>
        <p:txBody>
          <a:bodyPr/>
          <a:lstStyle/>
          <a:p>
            <a:r>
              <a:rPr lang="cs-CZ" dirty="0" smtClean="0">
                <a:solidFill>
                  <a:schemeClr val="bg1"/>
                </a:solidFill>
                <a:latin typeface="Comic Sans MS" pitchFamily="66" charset="0"/>
              </a:rPr>
              <a:t>Kreatin</a:t>
            </a:r>
            <a:r>
              <a:rPr lang="cs-CZ" dirty="0" smtClean="0">
                <a:solidFill>
                  <a:schemeClr val="bg1"/>
                </a:solidFill>
              </a:rPr>
              <a:t> </a:t>
            </a:r>
          </a:p>
        </p:txBody>
      </p:sp>
      <p:graphicFrame>
        <p:nvGraphicFramePr>
          <p:cNvPr id="25756" name="Group 156"/>
          <p:cNvGraphicFramePr>
            <a:graphicFrameLocks noGrp="1"/>
          </p:cNvGraphicFramePr>
          <p:nvPr>
            <p:ph idx="1"/>
          </p:nvPr>
        </p:nvGraphicFramePr>
        <p:xfrm>
          <a:off x="857224" y="1600200"/>
          <a:ext cx="7429552" cy="4663440"/>
        </p:xfrm>
        <a:graphic>
          <a:graphicData uri="http://schemas.openxmlformats.org/drawingml/2006/table">
            <a:tbl>
              <a:tblPr/>
              <a:tblGrid>
                <a:gridCol w="3716118"/>
                <a:gridCol w="3713434"/>
              </a:tblGrid>
              <a:tr h="450850">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1" i="0" u="none" strike="noStrike" cap="none" normalizeH="0" baseline="0" dirty="0" smtClean="0">
                          <a:ln>
                            <a:noFill/>
                          </a:ln>
                          <a:solidFill>
                            <a:schemeClr val="bg1"/>
                          </a:solidFill>
                          <a:effectLst>
                            <a:outerShdw blurRad="38100" dist="38100" dir="2700000" algn="tl">
                              <a:srgbClr val="000000"/>
                            </a:outerShdw>
                          </a:effectLst>
                          <a:latin typeface="+mn-lt"/>
                        </a:rPr>
                        <a:t>Obsah kreatinu ve vybraných potravinách (g/kg)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cs-CZ"/>
                    </a:p>
                  </a:txBody>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Sleď</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6,5-10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Losos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Tuňák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2,7-6,5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Treska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Kambala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Platejs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Vepřové maso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Hovězí maso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cs-CZ" sz="2800" b="0" i="0" u="none" strike="noStrike" cap="none" normalizeH="0" baseline="0" dirty="0" smtClean="0">
                          <a:ln>
                            <a:noFill/>
                          </a:ln>
                          <a:solidFill>
                            <a:schemeClr val="bg1"/>
                          </a:solidFill>
                          <a:effectLst>
                            <a:outerShdw blurRad="38100" dist="38100" dir="2700000" algn="tl">
                              <a:srgbClr val="000000"/>
                            </a:outerShdw>
                          </a:effectLst>
                          <a:latin typeface="+mn-lt"/>
                        </a:rPr>
                        <a:t>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dirty="0" smtClean="0">
                <a:solidFill>
                  <a:schemeClr val="bg1"/>
                </a:solidFill>
                <a:latin typeface="Comic Sans MS" pitchFamily="66" charset="0"/>
              </a:rPr>
              <a:t>Kreatin</a:t>
            </a:r>
          </a:p>
        </p:txBody>
      </p:sp>
      <p:sp>
        <p:nvSpPr>
          <p:cNvPr id="27651" name="Rectangle 3"/>
          <p:cNvSpPr>
            <a:spLocks noGrp="1" noChangeArrowheads="1"/>
          </p:cNvSpPr>
          <p:nvPr>
            <p:ph type="body" idx="1"/>
          </p:nvPr>
        </p:nvSpPr>
        <p:spPr>
          <a:xfrm>
            <a:off x="457200" y="1600200"/>
            <a:ext cx="8229600" cy="5257800"/>
          </a:xfrm>
        </p:spPr>
        <p:txBody>
          <a:bodyPr rtlCol="0">
            <a:normAutofit/>
          </a:bodyPr>
          <a:lstStyle/>
          <a:p>
            <a:pPr fontAlgn="auto">
              <a:spcAft>
                <a:spcPts val="600"/>
              </a:spcAft>
              <a:defRPr/>
            </a:pPr>
            <a:r>
              <a:rPr lang="cs-CZ" sz="2000" dirty="0">
                <a:solidFill>
                  <a:schemeClr val="bg1"/>
                </a:solidFill>
                <a:latin typeface="Comic Sans MS" pitchFamily="66" charset="0"/>
              </a:rPr>
              <a:t>95% kreatinu uloženo ve skeletálních svalech, 1/3 volný kreatin, zbytek fosforylovaný </a:t>
            </a:r>
            <a:r>
              <a:rPr lang="cs-CZ" sz="2000" dirty="0" smtClean="0">
                <a:solidFill>
                  <a:schemeClr val="bg1"/>
                </a:solidFill>
                <a:latin typeface="Comic Sans MS" pitchFamily="66" charset="0"/>
              </a:rPr>
              <a:t>kreatin</a:t>
            </a:r>
            <a:endParaRPr lang="cs-CZ" sz="2000" dirty="0">
              <a:solidFill>
                <a:schemeClr val="bg1"/>
              </a:solidFill>
              <a:latin typeface="Comic Sans MS" pitchFamily="66" charset="0"/>
            </a:endParaRPr>
          </a:p>
          <a:p>
            <a:pPr fontAlgn="auto">
              <a:spcAft>
                <a:spcPts val="600"/>
              </a:spcAft>
              <a:defRPr/>
            </a:pPr>
            <a:r>
              <a:rPr lang="cs-CZ" sz="2000" dirty="0" smtClean="0">
                <a:solidFill>
                  <a:schemeClr val="bg1"/>
                </a:solidFill>
                <a:latin typeface="Comic Sans MS" pitchFamily="66" charset="0"/>
              </a:rPr>
              <a:t>denně </a:t>
            </a:r>
            <a:r>
              <a:rPr lang="cs-CZ" sz="2000" dirty="0">
                <a:solidFill>
                  <a:schemeClr val="bg1"/>
                </a:solidFill>
                <a:latin typeface="Comic Sans MS" pitchFamily="66" charset="0"/>
              </a:rPr>
              <a:t>se využije v organismu asi 1,6% z celkového množství (pro 80kg muže, kreatin 120 g - 2g kreatinu</a:t>
            </a:r>
            <a:r>
              <a:rPr lang="cs-CZ" sz="2000" dirty="0" smtClean="0">
                <a:solidFill>
                  <a:schemeClr val="bg1"/>
                </a:solidFill>
                <a:latin typeface="Comic Sans MS" pitchFamily="66" charset="0"/>
              </a:rPr>
              <a:t>)</a:t>
            </a:r>
            <a:endParaRPr lang="cs-CZ" sz="2000" dirty="0">
              <a:solidFill>
                <a:schemeClr val="bg1"/>
              </a:solidFill>
              <a:latin typeface="Comic Sans MS" pitchFamily="66" charset="0"/>
            </a:endParaRPr>
          </a:p>
          <a:p>
            <a:pPr fontAlgn="auto">
              <a:spcAft>
                <a:spcPts val="600"/>
              </a:spcAft>
              <a:defRPr/>
            </a:pPr>
            <a:r>
              <a:rPr lang="cs-CZ" sz="2000" dirty="0" smtClean="0">
                <a:solidFill>
                  <a:schemeClr val="bg1"/>
                </a:solidFill>
                <a:latin typeface="Comic Sans MS" pitchFamily="66" charset="0"/>
              </a:rPr>
              <a:t>málo </a:t>
            </a:r>
            <a:r>
              <a:rPr lang="cs-CZ" sz="2000" dirty="0">
                <a:solidFill>
                  <a:schemeClr val="bg1"/>
                </a:solidFill>
                <a:latin typeface="Comic Sans MS" pitchFamily="66" charset="0"/>
              </a:rPr>
              <a:t>kreatinu </a:t>
            </a:r>
            <a:r>
              <a:rPr lang="en-US" sz="2000" dirty="0">
                <a:solidFill>
                  <a:schemeClr val="bg1"/>
                </a:solidFill>
                <a:latin typeface="Comic Sans MS" pitchFamily="66" charset="0"/>
                <a:cs typeface="Times New Roman" pitchFamily="18" charset="0"/>
              </a:rPr>
              <a:t>=&gt;</a:t>
            </a:r>
            <a:r>
              <a:rPr lang="cs-CZ" sz="2000" dirty="0">
                <a:solidFill>
                  <a:schemeClr val="bg1"/>
                </a:solidFill>
                <a:latin typeface="Comic Sans MS" pitchFamily="66" charset="0"/>
                <a:cs typeface="Times New Roman" pitchFamily="18" charset="0"/>
              </a:rPr>
              <a:t> předčasné vyčerpání a snížení intenzity </a:t>
            </a:r>
            <a:r>
              <a:rPr lang="cs-CZ" sz="2000" dirty="0" smtClean="0">
                <a:solidFill>
                  <a:schemeClr val="bg1"/>
                </a:solidFill>
                <a:latin typeface="Comic Sans MS" pitchFamily="66" charset="0"/>
                <a:cs typeface="Times New Roman" pitchFamily="18" charset="0"/>
              </a:rPr>
              <a:t>tréninku</a:t>
            </a:r>
            <a:endParaRPr lang="en-US" sz="2000" dirty="0">
              <a:solidFill>
                <a:schemeClr val="bg1"/>
              </a:solidFill>
              <a:latin typeface="Comic Sans MS" pitchFamily="66" charset="0"/>
              <a:cs typeface="Times New Roman" pitchFamily="18" charset="0"/>
            </a:endParaRPr>
          </a:p>
          <a:p>
            <a:pPr fontAlgn="auto">
              <a:spcAft>
                <a:spcPts val="600"/>
              </a:spcAft>
              <a:defRPr/>
            </a:pPr>
            <a:r>
              <a:rPr lang="cs-CZ" sz="2000" dirty="0" smtClean="0">
                <a:solidFill>
                  <a:schemeClr val="bg1"/>
                </a:solidFill>
                <a:latin typeface="Comic Sans MS" pitchFamily="66" charset="0"/>
              </a:rPr>
              <a:t>resyntéza </a:t>
            </a:r>
            <a:r>
              <a:rPr lang="cs-CZ" sz="2000" dirty="0">
                <a:solidFill>
                  <a:schemeClr val="bg1"/>
                </a:solidFill>
                <a:latin typeface="Comic Sans MS" pitchFamily="66" charset="0"/>
              </a:rPr>
              <a:t>kreatinu – závisí na přísunu O2, během 1 minuty je sval schopen doplnit 50% kreatin. Rezerv,  Do 5-6ti minut 100</a:t>
            </a:r>
            <a:r>
              <a:rPr lang="cs-CZ" sz="2000" dirty="0" smtClean="0">
                <a:solidFill>
                  <a:schemeClr val="bg1"/>
                </a:solidFill>
                <a:latin typeface="Comic Sans MS" pitchFamily="66" charset="0"/>
              </a:rPr>
              <a:t>%</a:t>
            </a:r>
            <a:endParaRPr lang="cs-CZ" sz="2000" dirty="0">
              <a:solidFill>
                <a:schemeClr val="bg1"/>
              </a:solidFill>
              <a:latin typeface="Comic Sans MS" pitchFamily="66" charset="0"/>
            </a:endParaRPr>
          </a:p>
          <a:p>
            <a:pPr fontAlgn="auto">
              <a:spcAft>
                <a:spcPts val="600"/>
              </a:spcAft>
              <a:defRPr/>
            </a:pPr>
            <a:r>
              <a:rPr lang="cs-CZ" sz="2000" dirty="0" smtClean="0">
                <a:solidFill>
                  <a:schemeClr val="bg1"/>
                </a:solidFill>
                <a:latin typeface="Comic Sans MS" pitchFamily="66" charset="0"/>
              </a:rPr>
              <a:t>vhodnější </a:t>
            </a:r>
            <a:r>
              <a:rPr lang="cs-CZ" sz="2000" dirty="0">
                <a:solidFill>
                  <a:schemeClr val="bg1"/>
                </a:solidFill>
                <a:latin typeface="Comic Sans MS" pitchFamily="66" charset="0"/>
              </a:rPr>
              <a:t>pro silové sporty než pro </a:t>
            </a:r>
            <a:r>
              <a:rPr lang="cs-CZ" sz="2000" dirty="0" smtClean="0">
                <a:solidFill>
                  <a:schemeClr val="bg1"/>
                </a:solidFill>
                <a:latin typeface="Comic Sans MS" pitchFamily="66" charset="0"/>
              </a:rPr>
              <a:t>vytrvalostní</a:t>
            </a:r>
            <a:endParaRPr lang="cs-CZ" sz="2000" dirty="0">
              <a:solidFill>
                <a:schemeClr val="bg1"/>
              </a:solidFill>
              <a:latin typeface="Comic Sans MS" pitchFamily="66" charset="0"/>
            </a:endParaRPr>
          </a:p>
          <a:p>
            <a:pPr fontAlgn="auto">
              <a:lnSpc>
                <a:spcPct val="110000"/>
              </a:lnSpc>
              <a:spcAft>
                <a:spcPts val="0"/>
              </a:spcAft>
              <a:defRPr/>
            </a:pPr>
            <a:r>
              <a:rPr lang="cs-CZ" sz="2000" dirty="0" smtClean="0">
                <a:solidFill>
                  <a:schemeClr val="bg1"/>
                </a:solidFill>
                <a:latin typeface="Comic Sans MS" pitchFamily="66" charset="0"/>
              </a:rPr>
              <a:t>interakce </a:t>
            </a:r>
            <a:r>
              <a:rPr lang="cs-CZ" sz="2000" dirty="0">
                <a:solidFill>
                  <a:schemeClr val="bg1"/>
                </a:solidFill>
                <a:latin typeface="Comic Sans MS" pitchFamily="66" charset="0"/>
              </a:rPr>
              <a:t>s inzulinem – inzulin napomáhá dostat kreatin do </a:t>
            </a:r>
            <a:r>
              <a:rPr lang="cs-CZ" sz="2000" dirty="0" smtClean="0">
                <a:solidFill>
                  <a:schemeClr val="bg1"/>
                </a:solidFill>
                <a:latin typeface="Comic Sans MS" pitchFamily="66" charset="0"/>
              </a:rPr>
              <a:t>svalů</a:t>
            </a:r>
            <a:endParaRPr lang="cs-CZ" sz="2000" dirty="0">
              <a:solidFill>
                <a:schemeClr val="bg1"/>
              </a:solidFill>
              <a:latin typeface="Comic Sans MS" pitchFamily="66" charset="0"/>
            </a:endParaRPr>
          </a:p>
          <a:p>
            <a:pPr fontAlgn="auto">
              <a:spcBef>
                <a:spcPts val="600"/>
              </a:spcBef>
              <a:spcAft>
                <a:spcPts val="600"/>
              </a:spcAft>
              <a:buNone/>
              <a:defRPr/>
            </a:pPr>
            <a:r>
              <a:rPr lang="cs-CZ" sz="2000" dirty="0" smtClean="0">
                <a:solidFill>
                  <a:schemeClr val="bg1"/>
                </a:solidFill>
                <a:latin typeface="Comic Sans MS" pitchFamily="66" charset="0"/>
              </a:rPr>
              <a:t>	(kofein </a:t>
            </a:r>
            <a:r>
              <a:rPr lang="cs-CZ" sz="2000" dirty="0">
                <a:solidFill>
                  <a:schemeClr val="bg1"/>
                </a:solidFill>
                <a:latin typeface="Comic Sans MS" pitchFamily="66" charset="0"/>
              </a:rPr>
              <a:t>může rušit účinek </a:t>
            </a:r>
            <a:r>
              <a:rPr lang="cs-CZ" sz="2000" dirty="0" smtClean="0">
                <a:solidFill>
                  <a:schemeClr val="bg1"/>
                </a:solidFill>
                <a:latin typeface="Comic Sans MS" pitchFamily="66" charset="0"/>
              </a:rPr>
              <a:t>kreatinu)</a:t>
            </a:r>
            <a:endParaRPr lang="cs-CZ" sz="2000" dirty="0">
              <a:solidFill>
                <a:schemeClr val="bg1"/>
              </a:solidFill>
              <a:latin typeface="Comic Sans MS" pitchFamily="66" charset="0"/>
            </a:endParaRPr>
          </a:p>
          <a:p>
            <a:pPr fontAlgn="auto">
              <a:lnSpc>
                <a:spcPct val="110000"/>
              </a:lnSpc>
              <a:spcAft>
                <a:spcPts val="0"/>
              </a:spcAft>
              <a:defRPr/>
            </a:pPr>
            <a:r>
              <a:rPr lang="cs-CZ" sz="2000" dirty="0" smtClean="0">
                <a:solidFill>
                  <a:schemeClr val="bg1"/>
                </a:solidFill>
                <a:latin typeface="Comic Sans MS" pitchFamily="66" charset="0"/>
              </a:rPr>
              <a:t>m</a:t>
            </a:r>
            <a:r>
              <a:rPr lang="cs-CZ" sz="2000" dirty="0" smtClean="0">
                <a:solidFill>
                  <a:schemeClr val="bg1"/>
                </a:solidFill>
                <a:latin typeface="Comic Sans MS" pitchFamily="66" charset="0"/>
              </a:rPr>
              <a:t>ůže </a:t>
            </a:r>
            <a:r>
              <a:rPr lang="cs-CZ" sz="2000" dirty="0">
                <a:solidFill>
                  <a:schemeClr val="bg1"/>
                </a:solidFill>
                <a:latin typeface="Comic Sans MS" pitchFamily="66" charset="0"/>
              </a:rPr>
              <a:t>zvyšovat klidový </a:t>
            </a:r>
            <a:r>
              <a:rPr lang="cs-CZ" sz="2000" dirty="0" smtClean="0">
                <a:solidFill>
                  <a:schemeClr val="bg1"/>
                </a:solidFill>
                <a:latin typeface="Comic Sans MS" pitchFamily="66" charset="0"/>
              </a:rPr>
              <a:t>metabolismus </a:t>
            </a:r>
            <a:endParaRPr lang="cs-CZ" sz="2000" dirty="0">
              <a:solidFill>
                <a:schemeClr val="bg1"/>
              </a:solidFill>
              <a:latin typeface="Comic Sans MS" pitchFamily="66" charset="0"/>
            </a:endParaRPr>
          </a:p>
          <a:p>
            <a:pPr fontAlgn="auto">
              <a:lnSpc>
                <a:spcPct val="110000"/>
              </a:lnSpc>
              <a:spcAft>
                <a:spcPts val="0"/>
              </a:spcAft>
              <a:buFont typeface="Wingdings" pitchFamily="2" charset="2"/>
              <a:buNone/>
              <a:defRPr/>
            </a:pPr>
            <a:endParaRPr lang="cs-CZ" sz="2000" dirty="0">
              <a:solidFill>
                <a:schemeClr val="bg1"/>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cs-CZ" dirty="0" smtClean="0">
                <a:solidFill>
                  <a:schemeClr val="bg1"/>
                </a:solidFill>
                <a:latin typeface="Comic Sans MS" pitchFamily="66" charset="0"/>
              </a:rPr>
              <a:t>Kreatin </a:t>
            </a:r>
          </a:p>
        </p:txBody>
      </p:sp>
      <p:sp>
        <p:nvSpPr>
          <p:cNvPr id="28675" name="Rectangle 3"/>
          <p:cNvSpPr>
            <a:spLocks noGrp="1" noChangeArrowheads="1"/>
          </p:cNvSpPr>
          <p:nvPr>
            <p:ph type="body" idx="1"/>
          </p:nvPr>
        </p:nvSpPr>
        <p:spPr>
          <a:xfrm>
            <a:off x="457200" y="1341438"/>
            <a:ext cx="8229600" cy="5327650"/>
          </a:xfrm>
        </p:spPr>
        <p:txBody>
          <a:bodyPr rtlCol="0">
            <a:normAutofit/>
          </a:bodyPr>
          <a:lstStyle/>
          <a:p>
            <a:pPr fontAlgn="auto">
              <a:lnSpc>
                <a:spcPct val="80000"/>
              </a:lnSpc>
              <a:spcAft>
                <a:spcPts val="0"/>
              </a:spcAft>
              <a:defRPr/>
            </a:pPr>
            <a:r>
              <a:rPr lang="cs-CZ" sz="2400" b="1" dirty="0">
                <a:solidFill>
                  <a:srgbClr val="C00000"/>
                </a:solidFill>
              </a:rPr>
              <a:t>Doplňky: </a:t>
            </a:r>
          </a:p>
          <a:p>
            <a:pPr lvl="1" fontAlgn="auto">
              <a:lnSpc>
                <a:spcPct val="80000"/>
              </a:lnSpc>
              <a:spcAft>
                <a:spcPts val="0"/>
              </a:spcAft>
              <a:defRPr/>
            </a:pPr>
            <a:r>
              <a:rPr lang="cs-CZ" sz="2400" b="1" dirty="0">
                <a:solidFill>
                  <a:srgbClr val="FFC000"/>
                </a:solidFill>
              </a:rPr>
              <a:t>Kreatin monohydrát</a:t>
            </a:r>
            <a:r>
              <a:rPr lang="cs-CZ" sz="2400" dirty="0"/>
              <a:t> </a:t>
            </a:r>
            <a:r>
              <a:rPr lang="cs-CZ" sz="2400" dirty="0">
                <a:solidFill>
                  <a:schemeClr val="bg1"/>
                </a:solidFill>
              </a:rPr>
              <a:t>– prášek bez chuti a zápachu</a:t>
            </a:r>
          </a:p>
          <a:p>
            <a:pPr lvl="2" fontAlgn="auto">
              <a:lnSpc>
                <a:spcPct val="80000"/>
              </a:lnSpc>
              <a:spcAft>
                <a:spcPts val="0"/>
              </a:spcAft>
              <a:defRPr/>
            </a:pPr>
            <a:r>
              <a:rPr lang="cs-CZ" dirty="0" smtClean="0">
                <a:solidFill>
                  <a:schemeClr val="bg1"/>
                </a:solidFill>
              </a:rPr>
              <a:t>l</a:t>
            </a:r>
            <a:r>
              <a:rPr lang="cs-CZ" dirty="0" smtClean="0">
                <a:solidFill>
                  <a:schemeClr val="bg1"/>
                </a:solidFill>
              </a:rPr>
              <a:t>épe </a:t>
            </a:r>
            <a:r>
              <a:rPr lang="cs-CZ" dirty="0">
                <a:solidFill>
                  <a:schemeClr val="bg1"/>
                </a:solidFill>
              </a:rPr>
              <a:t>se rozpouští v teplé vodě, lze míchat i s džusem </a:t>
            </a:r>
          </a:p>
          <a:p>
            <a:pPr lvl="2" fontAlgn="auto">
              <a:lnSpc>
                <a:spcPct val="80000"/>
              </a:lnSpc>
              <a:spcAft>
                <a:spcPts val="0"/>
              </a:spcAft>
              <a:defRPr/>
            </a:pPr>
            <a:r>
              <a:rPr lang="cs-CZ" dirty="0" smtClean="0">
                <a:solidFill>
                  <a:schemeClr val="bg1"/>
                </a:solidFill>
              </a:rPr>
              <a:t>výrobci </a:t>
            </a:r>
            <a:r>
              <a:rPr lang="cs-CZ" dirty="0">
                <a:solidFill>
                  <a:schemeClr val="bg1"/>
                </a:solidFill>
              </a:rPr>
              <a:t>doporučují konzumaci nalačno, pak malá dávka sacharidového jídla  s AMK  glycin, arginin a methionin – látky nezbytné pro syntézu kreatinu</a:t>
            </a:r>
          </a:p>
          <a:p>
            <a:pPr lvl="2" fontAlgn="auto">
              <a:lnSpc>
                <a:spcPct val="80000"/>
              </a:lnSpc>
              <a:spcAft>
                <a:spcPts val="0"/>
              </a:spcAft>
              <a:defRPr/>
            </a:pPr>
            <a:r>
              <a:rPr lang="cs-CZ" dirty="0" smtClean="0">
                <a:solidFill>
                  <a:schemeClr val="bg1"/>
                </a:solidFill>
              </a:rPr>
              <a:t>nejíst </a:t>
            </a:r>
            <a:r>
              <a:rPr lang="cs-CZ" dirty="0">
                <a:solidFill>
                  <a:schemeClr val="bg1"/>
                </a:solidFill>
              </a:rPr>
              <a:t>po kreatinu jídlo bohaté na bílkoviny </a:t>
            </a:r>
            <a:r>
              <a:rPr lang="en-US" dirty="0">
                <a:solidFill>
                  <a:schemeClr val="bg1"/>
                </a:solidFill>
                <a:cs typeface="Times New Roman" pitchFamily="18" charset="0"/>
              </a:rPr>
              <a:t>=&gt;</a:t>
            </a:r>
            <a:r>
              <a:rPr lang="cs-CZ" dirty="0">
                <a:solidFill>
                  <a:schemeClr val="bg1"/>
                </a:solidFill>
                <a:cs typeface="Times New Roman" pitchFamily="18" charset="0"/>
              </a:rPr>
              <a:t> útlum tvorby kreatinu  (pozor na bílkovinná suplementa s kreatinem)</a:t>
            </a:r>
          </a:p>
          <a:p>
            <a:pPr lvl="1" fontAlgn="auto">
              <a:lnSpc>
                <a:spcPct val="80000"/>
              </a:lnSpc>
              <a:spcAft>
                <a:spcPts val="0"/>
              </a:spcAft>
              <a:defRPr/>
            </a:pPr>
            <a:r>
              <a:rPr lang="cs-CZ" sz="2400" b="1" dirty="0">
                <a:solidFill>
                  <a:srgbClr val="FFC000"/>
                </a:solidFill>
                <a:cs typeface="Times New Roman" pitchFamily="18" charset="0"/>
              </a:rPr>
              <a:t>Kreatin fosfát</a:t>
            </a:r>
            <a:r>
              <a:rPr lang="cs-CZ" sz="2400" dirty="0">
                <a:cs typeface="Times New Roman" pitchFamily="18" charset="0"/>
              </a:rPr>
              <a:t>  </a:t>
            </a:r>
            <a:r>
              <a:rPr lang="cs-CZ" sz="2400" dirty="0">
                <a:solidFill>
                  <a:schemeClr val="bg1"/>
                </a:solidFill>
                <a:cs typeface="Times New Roman" pitchFamily="18" charset="0"/>
              </a:rPr>
              <a:t>- neexistují studie o účincích CP na člověka při Per os podání  </a:t>
            </a:r>
          </a:p>
          <a:p>
            <a:pPr lvl="1" fontAlgn="auto">
              <a:lnSpc>
                <a:spcPct val="80000"/>
              </a:lnSpc>
              <a:spcAft>
                <a:spcPts val="0"/>
              </a:spcAft>
              <a:defRPr/>
            </a:pPr>
            <a:r>
              <a:rPr lang="cs-CZ" sz="2400" b="1" dirty="0">
                <a:solidFill>
                  <a:srgbClr val="FFC000"/>
                </a:solidFill>
                <a:cs typeface="Times New Roman" pitchFamily="18" charset="0"/>
              </a:rPr>
              <a:t>Kreatin citrát</a:t>
            </a:r>
            <a:r>
              <a:rPr lang="cs-CZ" sz="2400" dirty="0">
                <a:cs typeface="Times New Roman" pitchFamily="18" charset="0"/>
              </a:rPr>
              <a:t> </a:t>
            </a:r>
            <a:r>
              <a:rPr lang="cs-CZ" sz="2400" dirty="0">
                <a:solidFill>
                  <a:schemeClr val="bg1"/>
                </a:solidFill>
                <a:cs typeface="Times New Roman" pitchFamily="18" charset="0"/>
              </a:rPr>
              <a:t>– rozpustnější a lépe vstřebatelný -  neexistují studie o </a:t>
            </a:r>
            <a:r>
              <a:rPr lang="cs-CZ" sz="2400" dirty="0" smtClean="0">
                <a:solidFill>
                  <a:schemeClr val="bg1"/>
                </a:solidFill>
                <a:cs typeface="Times New Roman" pitchFamily="18" charset="0"/>
              </a:rPr>
              <a:t>účincích</a:t>
            </a:r>
          </a:p>
          <a:p>
            <a:pPr lvl="1" fontAlgn="auto">
              <a:lnSpc>
                <a:spcPct val="80000"/>
              </a:lnSpc>
              <a:spcAft>
                <a:spcPts val="0"/>
              </a:spcAft>
              <a:defRPr/>
            </a:pPr>
            <a:r>
              <a:rPr lang="en-US" sz="2400" b="1" dirty="0" smtClean="0">
                <a:solidFill>
                  <a:srgbClr val="FFC000"/>
                </a:solidFill>
                <a:cs typeface="Times New Roman" pitchFamily="18" charset="0"/>
              </a:rPr>
              <a:t>Krealkal</a:t>
            </a:r>
            <a:r>
              <a:rPr lang="cs-CZ" sz="2400" b="1" dirty="0" smtClean="0">
                <a:solidFill>
                  <a:srgbClr val="FFC000"/>
                </a:solidFill>
                <a:cs typeface="Times New Roman" pitchFamily="18" charset="0"/>
              </a:rPr>
              <a:t>yn</a:t>
            </a:r>
            <a:r>
              <a:rPr lang="cs-CZ" sz="2400" dirty="0" smtClean="0">
                <a:cs typeface="Times New Roman" pitchFamily="18" charset="0"/>
              </a:rPr>
              <a:t>  </a:t>
            </a:r>
            <a:r>
              <a:rPr lang="cs-CZ" sz="2400" dirty="0" smtClean="0">
                <a:solidFill>
                  <a:schemeClr val="bg1"/>
                </a:solidFill>
                <a:cs typeface="Times New Roman" pitchFamily="18" charset="0"/>
              </a:rPr>
              <a:t>(vyšší hodnota pH, rychlá přeměna  na kreatinin, stabilní</a:t>
            </a:r>
            <a:r>
              <a:rPr lang="cs-CZ" sz="2400" dirty="0" smtClean="0">
                <a:solidFill>
                  <a:schemeClr val="bg1"/>
                </a:solidFill>
                <a:cs typeface="Times New Roman" pitchFamily="18" charset="0"/>
              </a:rPr>
              <a:t>?)</a:t>
            </a:r>
            <a:endParaRPr lang="en-US" sz="2400" dirty="0">
              <a:cs typeface="Times New Roman" pitchFamily="18"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571480"/>
            <a:ext cx="8229600" cy="5554683"/>
          </a:xfrm>
        </p:spPr>
        <p:txBody>
          <a:bodyPr/>
          <a:lstStyle/>
          <a:p>
            <a:pPr lvl="1" fontAlgn="auto">
              <a:lnSpc>
                <a:spcPct val="80000"/>
              </a:lnSpc>
              <a:spcAft>
                <a:spcPts val="0"/>
              </a:spcAft>
              <a:buNone/>
              <a:defRPr/>
            </a:pPr>
            <a:endParaRPr lang="cs-CZ" sz="2400" dirty="0" smtClean="0">
              <a:solidFill>
                <a:schemeClr val="bg1"/>
              </a:solidFill>
              <a:cs typeface="Times New Roman" pitchFamily="18" charset="0"/>
            </a:endParaRPr>
          </a:p>
          <a:p>
            <a:pPr lvl="1" fontAlgn="auto">
              <a:lnSpc>
                <a:spcPct val="80000"/>
              </a:lnSpc>
              <a:spcAft>
                <a:spcPts val="0"/>
              </a:spcAft>
              <a:buNone/>
              <a:defRPr/>
            </a:pPr>
            <a:endParaRPr lang="cs-CZ" sz="2400" dirty="0" smtClean="0">
              <a:solidFill>
                <a:schemeClr val="bg1"/>
              </a:solidFill>
              <a:cs typeface="Times New Roman" pitchFamily="18" charset="0"/>
            </a:endParaRPr>
          </a:p>
          <a:p>
            <a:pPr fontAlgn="auto">
              <a:lnSpc>
                <a:spcPct val="80000"/>
              </a:lnSpc>
              <a:spcAft>
                <a:spcPts val="600"/>
              </a:spcAft>
              <a:defRPr/>
            </a:pPr>
            <a:r>
              <a:rPr lang="cs-CZ" sz="2600" dirty="0" smtClean="0">
                <a:solidFill>
                  <a:srgbClr val="FF0000"/>
                </a:solidFill>
                <a:cs typeface="Times New Roman" pitchFamily="18" charset="0"/>
              </a:rPr>
              <a:t>Užívání: </a:t>
            </a:r>
            <a:endParaRPr lang="cs-CZ" sz="2600" dirty="0" smtClean="0">
              <a:solidFill>
                <a:schemeClr val="bg1"/>
              </a:solidFill>
              <a:cs typeface="Times New Roman" pitchFamily="18" charset="0"/>
            </a:endParaRPr>
          </a:p>
          <a:p>
            <a:pPr lvl="1" fontAlgn="auto">
              <a:lnSpc>
                <a:spcPct val="80000"/>
              </a:lnSpc>
              <a:spcAft>
                <a:spcPts val="0"/>
              </a:spcAft>
              <a:defRPr/>
            </a:pPr>
            <a:r>
              <a:rPr lang="cs-CZ" sz="2200" dirty="0" smtClean="0">
                <a:solidFill>
                  <a:schemeClr val="bg1"/>
                </a:solidFill>
                <a:cs typeface="Times New Roman" pitchFamily="18" charset="0"/>
              </a:rPr>
              <a:t>na lačno a pak sacharidy s AK (glycin, arginin, methionin)  (ne proteiny - </a:t>
            </a:r>
            <a:r>
              <a:rPr lang="cs-CZ" sz="2200" dirty="0" smtClean="0">
                <a:solidFill>
                  <a:schemeClr val="bg1"/>
                </a:solidFill>
                <a:ea typeface="SimSun" pitchFamily="2" charset="-122"/>
                <a:cs typeface="Times New Roman" pitchFamily="18" charset="0"/>
              </a:rPr>
              <a:t>↓</a:t>
            </a:r>
            <a:r>
              <a:rPr lang="cs-CZ" sz="2200" dirty="0" smtClean="0">
                <a:solidFill>
                  <a:schemeClr val="bg1"/>
                </a:solidFill>
                <a:cs typeface="Times New Roman" pitchFamily="18" charset="0"/>
              </a:rPr>
              <a:t>absorpci)</a:t>
            </a:r>
          </a:p>
          <a:p>
            <a:pPr lvl="1" fontAlgn="auto">
              <a:lnSpc>
                <a:spcPct val="80000"/>
              </a:lnSpc>
              <a:spcAft>
                <a:spcPts val="0"/>
              </a:spcAft>
              <a:defRPr/>
            </a:pPr>
            <a:r>
              <a:rPr lang="cs-CZ" sz="2200" dirty="0" smtClean="0">
                <a:solidFill>
                  <a:schemeClr val="bg1"/>
                </a:solidFill>
                <a:cs typeface="Times New Roman" pitchFamily="18" charset="0"/>
              </a:rPr>
              <a:t>p</a:t>
            </a:r>
            <a:r>
              <a:rPr lang="cs-CZ" sz="2200" dirty="0" smtClean="0">
                <a:solidFill>
                  <a:schemeClr val="bg1"/>
                </a:solidFill>
                <a:cs typeface="Times New Roman" pitchFamily="18" charset="0"/>
              </a:rPr>
              <a:t>řed </a:t>
            </a:r>
            <a:r>
              <a:rPr lang="cs-CZ" sz="2200" dirty="0" smtClean="0">
                <a:solidFill>
                  <a:schemeClr val="bg1"/>
                </a:solidFill>
                <a:cs typeface="Times New Roman" pitchFamily="18" charset="0"/>
              </a:rPr>
              <a:t>a po </a:t>
            </a:r>
            <a:r>
              <a:rPr lang="cs-CZ" sz="2200" dirty="0" smtClean="0">
                <a:solidFill>
                  <a:schemeClr val="bg1"/>
                </a:solidFill>
                <a:cs typeface="Times New Roman" pitchFamily="18" charset="0"/>
              </a:rPr>
              <a:t>tréninku</a:t>
            </a:r>
          </a:p>
          <a:p>
            <a:pPr lvl="1" fontAlgn="auto">
              <a:lnSpc>
                <a:spcPct val="80000"/>
              </a:lnSpc>
              <a:spcAft>
                <a:spcPts val="0"/>
              </a:spcAft>
              <a:buNone/>
              <a:defRPr/>
            </a:pPr>
            <a:r>
              <a:rPr lang="cs-CZ" sz="2200" dirty="0" smtClean="0">
                <a:solidFill>
                  <a:schemeClr val="bg1"/>
                </a:solidFill>
                <a:cs typeface="Times New Roman" pitchFamily="18" charset="0"/>
              </a:rPr>
              <a:t> </a:t>
            </a:r>
            <a:endParaRPr lang="cs-CZ" sz="2200" dirty="0" smtClean="0">
              <a:solidFill>
                <a:schemeClr val="bg1"/>
              </a:solidFill>
              <a:cs typeface="Times New Roman" pitchFamily="18" charset="0"/>
            </a:endParaRPr>
          </a:p>
          <a:p>
            <a:pPr fontAlgn="auto">
              <a:lnSpc>
                <a:spcPct val="80000"/>
              </a:lnSpc>
              <a:spcAft>
                <a:spcPts val="600"/>
              </a:spcAft>
              <a:defRPr/>
            </a:pPr>
            <a:r>
              <a:rPr lang="cs-CZ" sz="2600" dirty="0" smtClean="0">
                <a:solidFill>
                  <a:srgbClr val="FF0000"/>
                </a:solidFill>
                <a:cs typeface="Times New Roman" pitchFamily="18" charset="0"/>
              </a:rPr>
              <a:t>Dávkování: </a:t>
            </a:r>
          </a:p>
          <a:p>
            <a:pPr lvl="1" fontAlgn="auto">
              <a:lnSpc>
                <a:spcPct val="80000"/>
              </a:lnSpc>
              <a:spcAft>
                <a:spcPts val="0"/>
              </a:spcAft>
              <a:defRPr/>
            </a:pPr>
            <a:r>
              <a:rPr lang="cs-CZ" sz="2200" dirty="0" smtClean="0">
                <a:solidFill>
                  <a:schemeClr val="bg1"/>
                </a:solidFill>
                <a:cs typeface="Times New Roman" pitchFamily="18" charset="0"/>
              </a:rPr>
              <a:t>zátěžová </a:t>
            </a:r>
            <a:r>
              <a:rPr lang="cs-CZ" sz="2200" dirty="0" smtClean="0">
                <a:solidFill>
                  <a:schemeClr val="bg1"/>
                </a:solidFill>
                <a:cs typeface="Times New Roman" pitchFamily="18" charset="0"/>
              </a:rPr>
              <a:t>fáze 1. týden 30 g/d</a:t>
            </a:r>
          </a:p>
          <a:p>
            <a:pPr lvl="1" fontAlgn="auto">
              <a:lnSpc>
                <a:spcPct val="80000"/>
              </a:lnSpc>
              <a:spcAft>
                <a:spcPts val="0"/>
              </a:spcAft>
              <a:defRPr/>
            </a:pPr>
            <a:r>
              <a:rPr lang="cs-CZ" sz="2200" dirty="0" smtClean="0">
                <a:solidFill>
                  <a:schemeClr val="bg1"/>
                </a:solidFill>
                <a:cs typeface="Times New Roman" pitchFamily="18" charset="0"/>
              </a:rPr>
              <a:t>udržovací </a:t>
            </a:r>
            <a:r>
              <a:rPr lang="cs-CZ" sz="2200" dirty="0" smtClean="0">
                <a:solidFill>
                  <a:schemeClr val="bg1"/>
                </a:solidFill>
                <a:cs typeface="Times New Roman" pitchFamily="18" charset="0"/>
              </a:rPr>
              <a:t>fáze: 5 - 10 g/d  (0,03g/kg/d)</a:t>
            </a:r>
          </a:p>
          <a:p>
            <a:pPr lvl="1" fontAlgn="auto">
              <a:lnSpc>
                <a:spcPct val="80000"/>
              </a:lnSpc>
              <a:spcAft>
                <a:spcPts val="0"/>
              </a:spcAft>
              <a:defRPr/>
            </a:pPr>
            <a:r>
              <a:rPr lang="cs-CZ" sz="2200" dirty="0" smtClean="0">
                <a:solidFill>
                  <a:schemeClr val="bg1"/>
                </a:solidFill>
                <a:cs typeface="Times New Roman" pitchFamily="18" charset="0"/>
              </a:rPr>
              <a:t>rozdělit </a:t>
            </a:r>
            <a:r>
              <a:rPr lang="cs-CZ" sz="2200" dirty="0" smtClean="0">
                <a:solidFill>
                  <a:schemeClr val="bg1"/>
                </a:solidFill>
                <a:cs typeface="Times New Roman" pitchFamily="18" charset="0"/>
              </a:rPr>
              <a:t>do 5 – 6ti </a:t>
            </a:r>
            <a:r>
              <a:rPr lang="cs-CZ" sz="2200" dirty="0" smtClean="0">
                <a:solidFill>
                  <a:schemeClr val="bg1"/>
                </a:solidFill>
                <a:cs typeface="Times New Roman" pitchFamily="18" charset="0"/>
              </a:rPr>
              <a:t>porcí/den</a:t>
            </a:r>
            <a:endParaRPr lang="cs-CZ" sz="2200" dirty="0" smtClean="0">
              <a:solidFill>
                <a:schemeClr val="bg1"/>
              </a:solidFill>
              <a:cs typeface="Times New Roman" pitchFamily="18" charset="0"/>
            </a:endParaRPr>
          </a:p>
          <a:p>
            <a:endParaRPr lang="cs-CZ" sz="2400" dirty="0"/>
          </a:p>
        </p:txBody>
      </p:sp>
      <p:pic>
        <p:nvPicPr>
          <p:cNvPr id="93186" name="Picture 2" descr="C:\Documents and Settings\Ondra_S\Plocha\FSpS výuka\Obrázky k prezentacím\Max-krealkalyn-supp-facts.gif"/>
          <p:cNvPicPr>
            <a:picLocks noChangeAspect="1" noChangeArrowheads="1"/>
          </p:cNvPicPr>
          <p:nvPr/>
        </p:nvPicPr>
        <p:blipFill>
          <a:blip r:embed="rId2"/>
          <a:srcRect/>
          <a:stretch>
            <a:fillRect/>
          </a:stretch>
        </p:blipFill>
        <p:spPr bwMode="auto">
          <a:xfrm>
            <a:off x="5786446" y="2350503"/>
            <a:ext cx="2928958" cy="3070525"/>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cs-CZ" dirty="0" smtClean="0">
                <a:solidFill>
                  <a:schemeClr val="bg1"/>
                </a:solidFill>
                <a:latin typeface="Comic Sans MS" pitchFamily="66" charset="0"/>
              </a:rPr>
              <a:t>Kreatin</a:t>
            </a:r>
            <a:endParaRPr lang="cs-CZ" dirty="0" smtClean="0">
              <a:solidFill>
                <a:schemeClr val="bg1"/>
              </a:solidFill>
              <a:latin typeface="Comic Sans MS" pitchFamily="66" charset="0"/>
            </a:endParaRPr>
          </a:p>
        </p:txBody>
      </p:sp>
      <p:sp>
        <p:nvSpPr>
          <p:cNvPr id="55299" name="Rectangle 3"/>
          <p:cNvSpPr>
            <a:spLocks noGrp="1" noChangeArrowheads="1"/>
          </p:cNvSpPr>
          <p:nvPr>
            <p:ph type="body" idx="1"/>
          </p:nvPr>
        </p:nvSpPr>
        <p:spPr>
          <a:xfrm>
            <a:off x="457200" y="1600200"/>
            <a:ext cx="8229600" cy="4924425"/>
          </a:xfrm>
        </p:spPr>
        <p:txBody>
          <a:bodyPr/>
          <a:lstStyle/>
          <a:p>
            <a:pPr>
              <a:lnSpc>
                <a:spcPct val="80000"/>
              </a:lnSpc>
            </a:pPr>
            <a:r>
              <a:rPr lang="cs-CZ" sz="2400" dirty="0" smtClean="0">
                <a:solidFill>
                  <a:schemeClr val="bg1"/>
                </a:solidFill>
              </a:rPr>
              <a:t>ne </a:t>
            </a:r>
            <a:r>
              <a:rPr lang="cs-CZ" sz="2400" dirty="0" smtClean="0">
                <a:solidFill>
                  <a:schemeClr val="bg1"/>
                </a:solidFill>
              </a:rPr>
              <a:t>všechen kreatin končí ve svalech!! (vylučuje se močí - kreatinin)</a:t>
            </a:r>
          </a:p>
          <a:p>
            <a:pPr>
              <a:lnSpc>
                <a:spcPct val="80000"/>
              </a:lnSpc>
              <a:buFont typeface="Wingdings" pitchFamily="2" charset="2"/>
              <a:buNone/>
            </a:pPr>
            <a:endParaRPr lang="cs-CZ" sz="2400" dirty="0" smtClean="0">
              <a:solidFill>
                <a:schemeClr val="bg1"/>
              </a:solidFill>
            </a:endParaRPr>
          </a:p>
          <a:p>
            <a:pPr>
              <a:lnSpc>
                <a:spcPct val="80000"/>
              </a:lnSpc>
            </a:pPr>
            <a:r>
              <a:rPr lang="cs-CZ" sz="2400" dirty="0" smtClean="0">
                <a:solidFill>
                  <a:schemeClr val="bg1"/>
                </a:solidFill>
              </a:rPr>
              <a:t>váže </a:t>
            </a:r>
            <a:r>
              <a:rPr lang="cs-CZ" sz="2400" dirty="0" smtClean="0">
                <a:solidFill>
                  <a:schemeClr val="bg1"/>
                </a:solidFill>
              </a:rPr>
              <a:t>vodu ve svalu </a:t>
            </a:r>
            <a:r>
              <a:rPr lang="en-US" sz="2400" dirty="0" smtClean="0">
                <a:solidFill>
                  <a:schemeClr val="bg1"/>
                </a:solidFill>
              </a:rPr>
              <a:t>=&gt; </a:t>
            </a:r>
            <a:r>
              <a:rPr lang="cs-CZ" sz="2400" b="1" dirty="0" smtClean="0">
                <a:solidFill>
                  <a:srgbClr val="FF0000"/>
                </a:solidFill>
              </a:rPr>
              <a:t>zvýšit pitný režim</a:t>
            </a:r>
            <a:endParaRPr lang="en-US" sz="2400" b="1" dirty="0" smtClean="0">
              <a:solidFill>
                <a:srgbClr val="FF0000"/>
              </a:solidFill>
            </a:endParaRPr>
          </a:p>
          <a:p>
            <a:pPr>
              <a:lnSpc>
                <a:spcPct val="80000"/>
              </a:lnSpc>
              <a:buFont typeface="Wingdings" pitchFamily="2" charset="2"/>
              <a:buNone/>
            </a:pPr>
            <a:r>
              <a:rPr lang="cs-CZ" sz="2400" dirty="0" smtClean="0">
                <a:solidFill>
                  <a:srgbClr val="FF0000"/>
                </a:solidFill>
              </a:rPr>
              <a:t> </a:t>
            </a:r>
          </a:p>
          <a:p>
            <a:pPr>
              <a:lnSpc>
                <a:spcPct val="80000"/>
              </a:lnSpc>
            </a:pPr>
            <a:r>
              <a:rPr lang="cs-CZ" sz="2400" dirty="0" smtClean="0">
                <a:solidFill>
                  <a:schemeClr val="bg1"/>
                </a:solidFill>
              </a:rPr>
              <a:t>zvýšená </a:t>
            </a:r>
            <a:r>
              <a:rPr lang="cs-CZ" sz="2400" dirty="0" smtClean="0">
                <a:solidFill>
                  <a:schemeClr val="bg1"/>
                </a:solidFill>
              </a:rPr>
              <a:t>produkce moči asi o 25% = vyšší zátěž ledvin</a:t>
            </a:r>
          </a:p>
          <a:p>
            <a:pPr>
              <a:lnSpc>
                <a:spcPct val="80000"/>
              </a:lnSpc>
              <a:buFont typeface="Wingdings" pitchFamily="2" charset="2"/>
              <a:buNone/>
            </a:pPr>
            <a:endParaRPr lang="cs-CZ" sz="2400" dirty="0" smtClean="0">
              <a:solidFill>
                <a:schemeClr val="bg1"/>
              </a:solidFill>
            </a:endParaRPr>
          </a:p>
          <a:p>
            <a:pPr lvl="2">
              <a:lnSpc>
                <a:spcPct val="80000"/>
              </a:lnSpc>
            </a:pPr>
            <a:r>
              <a:rPr lang="cs-CZ" dirty="0" smtClean="0">
                <a:solidFill>
                  <a:schemeClr val="bg1"/>
                </a:solidFill>
              </a:rPr>
              <a:t>lidé </a:t>
            </a:r>
            <a:r>
              <a:rPr lang="cs-CZ" dirty="0" smtClean="0">
                <a:solidFill>
                  <a:schemeClr val="bg1"/>
                </a:solidFill>
              </a:rPr>
              <a:t>s onemocněním ledvin – pozor!!! – nelze zcela vyloučit negativní dopad na funkci ledvin</a:t>
            </a:r>
          </a:p>
          <a:p>
            <a:pPr>
              <a:lnSpc>
                <a:spcPct val="80000"/>
              </a:lnSpc>
              <a:buFont typeface="Wingdings" pitchFamily="2" charset="2"/>
              <a:buNone/>
            </a:pPr>
            <a:endParaRPr lang="cs-CZ" sz="2400" dirty="0" smtClean="0">
              <a:solidFill>
                <a:schemeClr val="bg1"/>
              </a:solidFill>
            </a:endParaRPr>
          </a:p>
          <a:p>
            <a:pPr lvl="2">
              <a:lnSpc>
                <a:spcPct val="80000"/>
              </a:lnSpc>
            </a:pPr>
            <a:r>
              <a:rPr lang="cs-CZ" dirty="0" smtClean="0">
                <a:solidFill>
                  <a:schemeClr val="bg1"/>
                </a:solidFill>
              </a:rPr>
              <a:t>omezit </a:t>
            </a:r>
            <a:r>
              <a:rPr lang="cs-CZ" dirty="0" smtClean="0">
                <a:solidFill>
                  <a:schemeClr val="bg1"/>
                </a:solidFill>
              </a:rPr>
              <a:t>příjem kofeinu (podporuje vylučování kreatinu ze svalů)</a:t>
            </a:r>
          </a:p>
          <a:p>
            <a:pPr>
              <a:lnSpc>
                <a:spcPct val="80000"/>
              </a:lnSpc>
              <a:buFont typeface="Wingdings" pitchFamily="2" charset="2"/>
              <a:buNone/>
            </a:pPr>
            <a:endParaRPr lang="cs-CZ" sz="2400" dirty="0" smtClean="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r>
              <a:rPr lang="cs-CZ" dirty="0" smtClean="0">
                <a:solidFill>
                  <a:schemeClr val="bg1"/>
                </a:solidFill>
              </a:rPr>
              <a:t>Legislativa </a:t>
            </a:r>
          </a:p>
        </p:txBody>
      </p:sp>
      <p:sp>
        <p:nvSpPr>
          <p:cNvPr id="9219" name="Zástupný symbol pro obsah 2"/>
          <p:cNvSpPr>
            <a:spLocks noGrp="1"/>
          </p:cNvSpPr>
          <p:nvPr>
            <p:ph idx="1"/>
          </p:nvPr>
        </p:nvSpPr>
        <p:spPr/>
        <p:txBody>
          <a:bodyPr/>
          <a:lstStyle/>
          <a:p>
            <a:pPr>
              <a:spcAft>
                <a:spcPts val="600"/>
              </a:spcAft>
            </a:pPr>
            <a:r>
              <a:rPr lang="cs-CZ" sz="3000" dirty="0" smtClean="0">
                <a:solidFill>
                  <a:schemeClr val="bg1"/>
                </a:solidFill>
              </a:rPr>
              <a:t>Vyhláška Ministerstva zdravotnictví č. 225/2008 Sb., kterou se stanoví požadavky na doplňky stravy a obohacování potravin</a:t>
            </a:r>
          </a:p>
          <a:p>
            <a:pPr>
              <a:spcAft>
                <a:spcPts val="600"/>
              </a:spcAft>
            </a:pPr>
            <a:r>
              <a:rPr lang="cs-CZ" sz="3000" dirty="0" smtClean="0">
                <a:solidFill>
                  <a:schemeClr val="bg1"/>
                </a:solidFill>
              </a:rPr>
              <a:t>Zákon č. 110/1997 Sb. o potravinách a tabákových výrobcích</a:t>
            </a:r>
          </a:p>
          <a:p>
            <a:r>
              <a:rPr lang="cs-CZ" sz="3000" dirty="0" smtClean="0">
                <a:solidFill>
                  <a:schemeClr val="bg1"/>
                </a:solidFill>
              </a:rPr>
              <a:t>Nařízení Evropského parlamentu a Rady (ES) č. 1924/2006 o výživových a zdravotních tvrzeních při označování potravin</a:t>
            </a:r>
          </a:p>
          <a:p>
            <a:endParaRPr lang="cs-CZ" sz="3000" dirty="0" smtClean="0">
              <a:solidFill>
                <a:schemeClr val="bg1"/>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260350"/>
            <a:ext cx="8229600" cy="431800"/>
          </a:xfrm>
        </p:spPr>
        <p:txBody>
          <a:bodyPr rtlCol="0">
            <a:normAutofit fontScale="90000"/>
          </a:bodyPr>
          <a:lstStyle/>
          <a:p>
            <a:pPr fontAlgn="auto">
              <a:spcAft>
                <a:spcPts val="0"/>
              </a:spcAft>
              <a:defRPr/>
            </a:pPr>
            <a:r>
              <a:rPr lang="cs-CZ" sz="4000" dirty="0" smtClean="0">
                <a:solidFill>
                  <a:schemeClr val="bg1"/>
                </a:solidFill>
                <a:latin typeface="Comic Sans MS" pitchFamily="66" charset="0"/>
              </a:rPr>
              <a:t>Karnitin </a:t>
            </a:r>
            <a:r>
              <a:rPr lang="cs-CZ" sz="4000" dirty="0">
                <a:solidFill>
                  <a:schemeClr val="bg1"/>
                </a:solidFill>
                <a:latin typeface="Comic Sans MS" pitchFamily="66" charset="0"/>
              </a:rPr>
              <a:t>–spalovač tuku</a:t>
            </a:r>
          </a:p>
        </p:txBody>
      </p:sp>
      <p:sp>
        <p:nvSpPr>
          <p:cNvPr id="56323" name="Rectangle 3"/>
          <p:cNvSpPr>
            <a:spLocks noGrp="1" noChangeArrowheads="1"/>
          </p:cNvSpPr>
          <p:nvPr>
            <p:ph type="body" idx="1"/>
          </p:nvPr>
        </p:nvSpPr>
        <p:spPr>
          <a:xfrm>
            <a:off x="457200" y="1125538"/>
            <a:ext cx="8229600" cy="5732462"/>
          </a:xfrm>
        </p:spPr>
        <p:txBody>
          <a:bodyPr/>
          <a:lstStyle/>
          <a:p>
            <a:pPr>
              <a:lnSpc>
                <a:spcPct val="80000"/>
              </a:lnSpc>
            </a:pPr>
            <a:r>
              <a:rPr lang="cs-CZ" sz="1800" dirty="0" smtClean="0">
                <a:solidFill>
                  <a:schemeClr val="bg1"/>
                </a:solidFill>
              </a:rPr>
              <a:t>objeven </a:t>
            </a:r>
            <a:r>
              <a:rPr lang="cs-CZ" sz="1800" dirty="0" smtClean="0">
                <a:solidFill>
                  <a:schemeClr val="bg1"/>
                </a:solidFill>
              </a:rPr>
              <a:t>počátkem 20. stol. ruskými vědci z masového extraktu (carne = maso)</a:t>
            </a:r>
          </a:p>
          <a:p>
            <a:pPr>
              <a:lnSpc>
                <a:spcPct val="80000"/>
              </a:lnSpc>
            </a:pPr>
            <a:r>
              <a:rPr lang="cs-CZ" sz="1800" dirty="0" smtClean="0">
                <a:solidFill>
                  <a:schemeClr val="bg1"/>
                </a:solidFill>
              </a:rPr>
              <a:t>odvozen </a:t>
            </a:r>
            <a:r>
              <a:rPr lang="cs-CZ" sz="1800" dirty="0" smtClean="0">
                <a:solidFill>
                  <a:schemeClr val="bg1"/>
                </a:solidFill>
              </a:rPr>
              <a:t>od kyseliny máselné</a:t>
            </a:r>
          </a:p>
          <a:p>
            <a:pPr lvl="2">
              <a:lnSpc>
                <a:spcPct val="80000"/>
              </a:lnSpc>
            </a:pPr>
            <a:r>
              <a:rPr lang="cs-CZ" sz="1800" dirty="0" smtClean="0">
                <a:solidFill>
                  <a:schemeClr val="bg1"/>
                </a:solidFill>
              </a:rPr>
              <a:t>spec</a:t>
            </a:r>
            <a:r>
              <a:rPr lang="cs-CZ" sz="1800" dirty="0" smtClean="0">
                <a:solidFill>
                  <a:schemeClr val="bg1"/>
                </a:solidFill>
              </a:rPr>
              <a:t>. AMK, přirozeně se nevyskytující </a:t>
            </a:r>
          </a:p>
          <a:p>
            <a:pPr>
              <a:lnSpc>
                <a:spcPct val="80000"/>
              </a:lnSpc>
            </a:pPr>
            <a:r>
              <a:rPr lang="cs-CZ" sz="1800" dirty="0" smtClean="0">
                <a:solidFill>
                  <a:schemeClr val="bg1"/>
                </a:solidFill>
              </a:rPr>
              <a:t>k</a:t>
            </a:r>
            <a:r>
              <a:rPr lang="cs-CZ" sz="1800" dirty="0" smtClean="0">
                <a:solidFill>
                  <a:schemeClr val="bg1"/>
                </a:solidFill>
              </a:rPr>
              <a:t> </a:t>
            </a:r>
            <a:r>
              <a:rPr lang="cs-CZ" sz="1800" dirty="0" smtClean="0">
                <a:solidFill>
                  <a:schemeClr val="bg1"/>
                </a:solidFill>
              </a:rPr>
              <a:t>syntéze (játra) vyžaduje přítomnost vit. C, B6, niacinu nebo železa</a:t>
            </a:r>
          </a:p>
          <a:p>
            <a:pPr>
              <a:lnSpc>
                <a:spcPct val="80000"/>
              </a:lnSpc>
              <a:buFont typeface="Wingdings" pitchFamily="2" charset="2"/>
              <a:buNone/>
            </a:pPr>
            <a:endParaRPr lang="cs-CZ" sz="1800" dirty="0" smtClean="0"/>
          </a:p>
          <a:p>
            <a:pPr>
              <a:lnSpc>
                <a:spcPct val="80000"/>
              </a:lnSpc>
            </a:pPr>
            <a:r>
              <a:rPr lang="cs-CZ" sz="1800" b="1" dirty="0" smtClean="0">
                <a:solidFill>
                  <a:srgbClr val="FF0000"/>
                </a:solidFill>
              </a:rPr>
              <a:t>Domnělé funkce</a:t>
            </a:r>
            <a:endParaRPr lang="en-US" sz="1800" b="1" dirty="0" smtClean="0">
              <a:solidFill>
                <a:srgbClr val="FF0000"/>
              </a:solidFill>
            </a:endParaRPr>
          </a:p>
          <a:p>
            <a:pPr lvl="1">
              <a:lnSpc>
                <a:spcPct val="80000"/>
              </a:lnSpc>
            </a:pPr>
            <a:r>
              <a:rPr lang="cs-CZ" sz="1800" dirty="0" smtClean="0">
                <a:solidFill>
                  <a:schemeClr val="bg1"/>
                </a:solidFill>
              </a:rPr>
              <a:t>transport </a:t>
            </a:r>
            <a:r>
              <a:rPr lang="cs-CZ" sz="1800" dirty="0" smtClean="0">
                <a:solidFill>
                  <a:schemeClr val="bg1"/>
                </a:solidFill>
              </a:rPr>
              <a:t>MK s dlouhým řetězcem (zdroj energie) přes vnitřní membránu mitochondrie </a:t>
            </a:r>
          </a:p>
          <a:p>
            <a:pPr lvl="3">
              <a:lnSpc>
                <a:spcPct val="80000"/>
              </a:lnSpc>
            </a:pPr>
            <a:r>
              <a:rPr lang="cs-CZ" sz="1800" b="1" dirty="0" smtClean="0">
                <a:solidFill>
                  <a:schemeClr val="bg1"/>
                </a:solidFill>
              </a:rPr>
              <a:t>Mitochondrie – vznik energie pro kontrakci svalů. Více tuků do svalu </a:t>
            </a:r>
            <a:r>
              <a:rPr lang="en-US" sz="1800" b="1" dirty="0" smtClean="0">
                <a:solidFill>
                  <a:schemeClr val="bg1"/>
                </a:solidFill>
              </a:rPr>
              <a:t>=</a:t>
            </a:r>
            <a:r>
              <a:rPr lang="cs-CZ" sz="1800" b="1" dirty="0" smtClean="0">
                <a:solidFill>
                  <a:schemeClr val="bg1"/>
                </a:solidFill>
              </a:rPr>
              <a:t>více energie</a:t>
            </a:r>
            <a:endParaRPr lang="cs-CZ" sz="1800" dirty="0" smtClean="0">
              <a:solidFill>
                <a:schemeClr val="bg1"/>
              </a:solidFill>
            </a:endParaRPr>
          </a:p>
          <a:p>
            <a:pPr lvl="1">
              <a:lnSpc>
                <a:spcPct val="80000"/>
              </a:lnSpc>
            </a:pPr>
            <a:r>
              <a:rPr lang="cs-CZ" sz="1800" dirty="0" smtClean="0">
                <a:solidFill>
                  <a:schemeClr val="bg1"/>
                </a:solidFill>
              </a:rPr>
              <a:t>l</a:t>
            </a:r>
            <a:r>
              <a:rPr lang="cs-CZ" sz="1800" dirty="0" smtClean="0">
                <a:solidFill>
                  <a:schemeClr val="bg1"/>
                </a:solidFill>
              </a:rPr>
              <a:t>ipolytická </a:t>
            </a:r>
            <a:r>
              <a:rPr lang="cs-CZ" sz="1800" dirty="0" smtClean="0">
                <a:solidFill>
                  <a:schemeClr val="bg1"/>
                </a:solidFill>
              </a:rPr>
              <a:t>(odbourává tuky)</a:t>
            </a:r>
          </a:p>
          <a:p>
            <a:pPr lvl="1">
              <a:lnSpc>
                <a:spcPct val="80000"/>
              </a:lnSpc>
            </a:pPr>
            <a:r>
              <a:rPr lang="cs-CZ" sz="1800" dirty="0" smtClean="0">
                <a:solidFill>
                  <a:schemeClr val="bg1"/>
                </a:solidFill>
              </a:rPr>
              <a:t>u</a:t>
            </a:r>
            <a:r>
              <a:rPr lang="cs-CZ" sz="1800" dirty="0" smtClean="0">
                <a:solidFill>
                  <a:schemeClr val="bg1"/>
                </a:solidFill>
              </a:rPr>
              <a:t>rychluje </a:t>
            </a:r>
            <a:r>
              <a:rPr lang="cs-CZ" sz="1800" dirty="0" smtClean="0">
                <a:solidFill>
                  <a:schemeClr val="bg1"/>
                </a:solidFill>
              </a:rPr>
              <a:t>přísun kyslíku do buněk</a:t>
            </a:r>
          </a:p>
          <a:p>
            <a:pPr lvl="1">
              <a:lnSpc>
                <a:spcPct val="80000"/>
              </a:lnSpc>
            </a:pPr>
            <a:r>
              <a:rPr lang="cs-CZ" sz="1800" dirty="0" smtClean="0">
                <a:solidFill>
                  <a:schemeClr val="bg1"/>
                </a:solidFill>
              </a:rPr>
              <a:t>šetří </a:t>
            </a:r>
            <a:r>
              <a:rPr lang="cs-CZ" sz="1800" dirty="0" smtClean="0">
                <a:solidFill>
                  <a:schemeClr val="bg1"/>
                </a:solidFill>
              </a:rPr>
              <a:t>svalový glykogen a zvyšuje výkonnost</a:t>
            </a:r>
          </a:p>
          <a:p>
            <a:pPr lvl="1">
              <a:lnSpc>
                <a:spcPct val="80000"/>
              </a:lnSpc>
              <a:buFont typeface="Wingdings" pitchFamily="2" charset="2"/>
              <a:buNone/>
            </a:pPr>
            <a:endParaRPr lang="cs-CZ" sz="1800" dirty="0" smtClean="0"/>
          </a:p>
          <a:p>
            <a:pPr>
              <a:lnSpc>
                <a:spcPct val="80000"/>
              </a:lnSpc>
            </a:pPr>
            <a:r>
              <a:rPr lang="cs-CZ" sz="1800" b="1" dirty="0" smtClean="0">
                <a:solidFill>
                  <a:srgbClr val="FF0000"/>
                </a:solidFill>
              </a:rPr>
              <a:t>Výsledky nových studií tyto závěry nepotvrzují (stoupá pouze hl. k. v krvi nikoli ve svalu</a:t>
            </a:r>
            <a:r>
              <a:rPr lang="cs-CZ" sz="1800" b="1" dirty="0" smtClean="0">
                <a:solidFill>
                  <a:srgbClr val="FF0000"/>
                </a:solidFill>
              </a:rPr>
              <a:t>)</a:t>
            </a:r>
            <a:endParaRPr lang="cs-CZ" sz="1800" b="1" dirty="0" smtClean="0">
              <a:solidFill>
                <a:schemeClr val="folHlink"/>
              </a:solidFill>
            </a:endParaRPr>
          </a:p>
          <a:p>
            <a:pPr lvl="1">
              <a:lnSpc>
                <a:spcPct val="80000"/>
              </a:lnSpc>
            </a:pPr>
            <a:r>
              <a:rPr lang="cs-CZ" sz="1800" dirty="0" smtClean="0">
                <a:solidFill>
                  <a:schemeClr val="bg1"/>
                </a:solidFill>
              </a:rPr>
              <a:t>podporuje </a:t>
            </a:r>
            <a:r>
              <a:rPr lang="cs-CZ" sz="1800" dirty="0" smtClean="0">
                <a:solidFill>
                  <a:schemeClr val="bg1"/>
                </a:solidFill>
              </a:rPr>
              <a:t>regeneraci svalů </a:t>
            </a:r>
          </a:p>
          <a:p>
            <a:pPr lvl="1">
              <a:lnSpc>
                <a:spcPct val="80000"/>
              </a:lnSpc>
            </a:pPr>
            <a:r>
              <a:rPr lang="cs-CZ" sz="1800" dirty="0" smtClean="0">
                <a:solidFill>
                  <a:schemeClr val="bg1"/>
                </a:solidFill>
              </a:rPr>
              <a:t>podporuje </a:t>
            </a:r>
            <a:r>
              <a:rPr lang="cs-CZ" sz="1800" dirty="0" smtClean="0">
                <a:solidFill>
                  <a:schemeClr val="bg1"/>
                </a:solidFill>
              </a:rPr>
              <a:t>průtok krve svalstvem</a:t>
            </a:r>
          </a:p>
          <a:p>
            <a:pPr lvl="1">
              <a:lnSpc>
                <a:spcPct val="80000"/>
              </a:lnSpc>
            </a:pPr>
            <a:r>
              <a:rPr lang="cs-CZ" sz="1800" dirty="0" smtClean="0">
                <a:solidFill>
                  <a:schemeClr val="bg1"/>
                </a:solidFill>
              </a:rPr>
              <a:t>n</a:t>
            </a:r>
            <a:r>
              <a:rPr lang="cs-CZ" sz="1800" dirty="0" smtClean="0">
                <a:solidFill>
                  <a:schemeClr val="bg1"/>
                </a:solidFill>
              </a:rPr>
              <a:t>ezvyšuje </a:t>
            </a:r>
            <a:r>
              <a:rPr lang="cs-CZ" sz="1800" dirty="0" smtClean="0">
                <a:solidFill>
                  <a:schemeClr val="bg1"/>
                </a:solidFill>
              </a:rPr>
              <a:t>jeho koncentraci ve svalech</a:t>
            </a:r>
          </a:p>
          <a:p>
            <a:pPr lvl="1">
              <a:lnSpc>
                <a:spcPct val="80000"/>
              </a:lnSpc>
            </a:pPr>
            <a:r>
              <a:rPr lang="cs-CZ" sz="1800" dirty="0" smtClean="0">
                <a:solidFill>
                  <a:schemeClr val="bg1"/>
                </a:solidFill>
              </a:rPr>
              <a:t>chrání </a:t>
            </a:r>
            <a:r>
              <a:rPr lang="cs-CZ" sz="1800" dirty="0" smtClean="0">
                <a:solidFill>
                  <a:schemeClr val="bg1"/>
                </a:solidFill>
              </a:rPr>
              <a:t>svalstvo před katabolismem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7813"/>
            <a:ext cx="8229600" cy="774700"/>
          </a:xfrm>
        </p:spPr>
        <p:txBody>
          <a:bodyPr/>
          <a:lstStyle/>
          <a:p>
            <a:r>
              <a:rPr lang="cs-CZ" dirty="0" smtClean="0">
                <a:solidFill>
                  <a:schemeClr val="bg1"/>
                </a:solidFill>
                <a:latin typeface="Comic Sans MS" pitchFamily="66" charset="0"/>
              </a:rPr>
              <a:t>Karnitin</a:t>
            </a:r>
          </a:p>
        </p:txBody>
      </p:sp>
      <p:sp>
        <p:nvSpPr>
          <p:cNvPr id="57347" name="Rectangle 3"/>
          <p:cNvSpPr>
            <a:spLocks noGrp="1" noChangeArrowheads="1"/>
          </p:cNvSpPr>
          <p:nvPr>
            <p:ph type="body" sz="half" idx="1"/>
          </p:nvPr>
        </p:nvSpPr>
        <p:spPr>
          <a:xfrm>
            <a:off x="250825" y="1125538"/>
            <a:ext cx="4681538" cy="5903912"/>
          </a:xfrm>
        </p:spPr>
        <p:txBody>
          <a:bodyPr/>
          <a:lstStyle/>
          <a:p>
            <a:pPr>
              <a:lnSpc>
                <a:spcPct val="80000"/>
              </a:lnSpc>
            </a:pPr>
            <a:r>
              <a:rPr lang="cs-CZ" sz="1600" dirty="0" smtClean="0">
                <a:solidFill>
                  <a:schemeClr val="bg1"/>
                </a:solidFill>
              </a:rPr>
              <a:t>Zdroje: maso (hovězí a jehněčí)</a:t>
            </a:r>
          </a:p>
          <a:p>
            <a:pPr>
              <a:lnSpc>
                <a:spcPct val="80000"/>
              </a:lnSpc>
              <a:buFont typeface="Wingdings" pitchFamily="2" charset="2"/>
              <a:buNone/>
            </a:pPr>
            <a:endParaRPr lang="cs-CZ" sz="1600" dirty="0" smtClean="0">
              <a:solidFill>
                <a:schemeClr val="bg1"/>
              </a:solidFill>
            </a:endParaRPr>
          </a:p>
          <a:p>
            <a:pPr>
              <a:lnSpc>
                <a:spcPct val="80000"/>
              </a:lnSpc>
            </a:pPr>
            <a:r>
              <a:rPr lang="cs-CZ" sz="1600" dirty="0" smtClean="0">
                <a:solidFill>
                  <a:schemeClr val="bg1"/>
                </a:solidFill>
              </a:rPr>
              <a:t>L i D forma – využíváme pouze </a:t>
            </a:r>
            <a:r>
              <a:rPr lang="cs-CZ" sz="1600" b="1" dirty="0" smtClean="0">
                <a:solidFill>
                  <a:schemeClr val="bg1"/>
                </a:solidFill>
              </a:rPr>
              <a:t>L formu</a:t>
            </a:r>
          </a:p>
          <a:p>
            <a:pPr>
              <a:lnSpc>
                <a:spcPct val="80000"/>
              </a:lnSpc>
              <a:buFont typeface="Wingdings" pitchFamily="2" charset="2"/>
              <a:buNone/>
            </a:pPr>
            <a:endParaRPr lang="cs-CZ" sz="1600" dirty="0" smtClean="0">
              <a:solidFill>
                <a:schemeClr val="bg1"/>
              </a:solidFill>
            </a:endParaRPr>
          </a:p>
          <a:p>
            <a:pPr>
              <a:lnSpc>
                <a:spcPct val="80000"/>
              </a:lnSpc>
            </a:pPr>
            <a:r>
              <a:rPr lang="cs-CZ" sz="1600" dirty="0" smtClean="0">
                <a:solidFill>
                  <a:schemeClr val="bg1"/>
                </a:solidFill>
              </a:rPr>
              <a:t>p</a:t>
            </a:r>
            <a:r>
              <a:rPr lang="cs-CZ" sz="1600" dirty="0" smtClean="0">
                <a:solidFill>
                  <a:schemeClr val="bg1"/>
                </a:solidFill>
              </a:rPr>
              <a:t>růměrná </a:t>
            </a:r>
            <a:r>
              <a:rPr lang="cs-CZ" sz="1600" dirty="0" smtClean="0">
                <a:solidFill>
                  <a:schemeClr val="bg1"/>
                </a:solidFill>
              </a:rPr>
              <a:t>nevegetariánská dieta v Americe poskytuje 100-300 mg L-karnitinu denně</a:t>
            </a:r>
          </a:p>
          <a:p>
            <a:pPr>
              <a:lnSpc>
                <a:spcPct val="80000"/>
              </a:lnSpc>
              <a:buFont typeface="Wingdings" pitchFamily="2" charset="2"/>
              <a:buNone/>
            </a:pPr>
            <a:endParaRPr lang="cs-CZ" sz="1600" dirty="0" smtClean="0">
              <a:solidFill>
                <a:schemeClr val="bg1"/>
              </a:solidFill>
            </a:endParaRPr>
          </a:p>
          <a:p>
            <a:pPr>
              <a:lnSpc>
                <a:spcPct val="80000"/>
              </a:lnSpc>
            </a:pPr>
            <a:r>
              <a:rPr lang="cs-CZ" sz="1600" dirty="0" smtClean="0">
                <a:solidFill>
                  <a:schemeClr val="bg1"/>
                </a:solidFill>
              </a:rPr>
              <a:t>l</a:t>
            </a:r>
            <a:r>
              <a:rPr lang="cs-CZ" sz="1600" dirty="0" smtClean="0">
                <a:solidFill>
                  <a:schemeClr val="bg1"/>
                </a:solidFill>
              </a:rPr>
              <a:t>idské </a:t>
            </a:r>
            <a:r>
              <a:rPr lang="cs-CZ" sz="1600" dirty="0" smtClean="0">
                <a:solidFill>
                  <a:schemeClr val="bg1"/>
                </a:solidFill>
              </a:rPr>
              <a:t>tělo obsahuje asi 25 g L-karnitinu, 95% z něho ve svalech a </a:t>
            </a:r>
            <a:r>
              <a:rPr lang="cs-CZ" sz="1600" dirty="0" smtClean="0">
                <a:solidFill>
                  <a:schemeClr val="bg1"/>
                </a:solidFill>
              </a:rPr>
              <a:t>srdci</a:t>
            </a:r>
          </a:p>
          <a:p>
            <a:pPr>
              <a:lnSpc>
                <a:spcPct val="80000"/>
              </a:lnSpc>
            </a:pPr>
            <a:endParaRPr lang="cs-CZ" sz="1600" dirty="0" smtClean="0">
              <a:solidFill>
                <a:schemeClr val="bg1"/>
              </a:solidFill>
            </a:endParaRPr>
          </a:p>
          <a:p>
            <a:pPr>
              <a:lnSpc>
                <a:spcPct val="80000"/>
              </a:lnSpc>
            </a:pPr>
            <a:r>
              <a:rPr lang="cs-CZ" sz="1600" dirty="0" smtClean="0">
                <a:solidFill>
                  <a:schemeClr val="bg1"/>
                </a:solidFill>
              </a:rPr>
              <a:t>vstřebávání</a:t>
            </a:r>
            <a:r>
              <a:rPr lang="cs-CZ" sz="1600" dirty="0" smtClean="0">
                <a:solidFill>
                  <a:schemeClr val="bg1"/>
                </a:solidFill>
              </a:rPr>
              <a:t>: aktivní transport - duodenum a ileum</a:t>
            </a:r>
          </a:p>
          <a:p>
            <a:pPr>
              <a:lnSpc>
                <a:spcPct val="80000"/>
              </a:lnSpc>
              <a:buFont typeface="Wingdings" pitchFamily="2" charset="2"/>
              <a:buNone/>
            </a:pPr>
            <a:endParaRPr lang="cs-CZ" sz="1600" dirty="0" smtClean="0">
              <a:solidFill>
                <a:schemeClr val="bg1"/>
              </a:solidFill>
            </a:endParaRPr>
          </a:p>
          <a:p>
            <a:pPr>
              <a:lnSpc>
                <a:spcPct val="80000"/>
              </a:lnSpc>
            </a:pPr>
            <a:r>
              <a:rPr lang="cs-CZ" sz="1600" dirty="0" smtClean="0">
                <a:solidFill>
                  <a:schemeClr val="bg1"/>
                </a:solidFill>
              </a:rPr>
              <a:t>Vylučování: močí, pokud klesne hladina karnitinu v krvi zvýší se reabsorbce karnitinu  a naopak </a:t>
            </a:r>
          </a:p>
          <a:p>
            <a:pPr>
              <a:lnSpc>
                <a:spcPct val="80000"/>
              </a:lnSpc>
              <a:buFont typeface="Wingdings" pitchFamily="2" charset="2"/>
              <a:buNone/>
            </a:pPr>
            <a:endParaRPr lang="cs-CZ" sz="1600" dirty="0" smtClean="0"/>
          </a:p>
          <a:p>
            <a:pPr>
              <a:lnSpc>
                <a:spcPct val="80000"/>
              </a:lnSpc>
            </a:pPr>
            <a:r>
              <a:rPr lang="cs-CZ" sz="1600" b="1" dirty="0" smtClean="0">
                <a:solidFill>
                  <a:srgbClr val="FF0000"/>
                </a:solidFill>
              </a:rPr>
              <a:t>Dávkování:</a:t>
            </a:r>
            <a:r>
              <a:rPr lang="cs-CZ" sz="1600" dirty="0" smtClean="0"/>
              <a:t> </a:t>
            </a:r>
            <a:r>
              <a:rPr lang="cs-CZ" sz="1600" dirty="0" smtClean="0">
                <a:solidFill>
                  <a:schemeClr val="bg1"/>
                </a:solidFill>
              </a:rPr>
              <a:t>500 mg 2x denně, 90-120 min. před objem. tréninkem </a:t>
            </a:r>
            <a:endParaRPr lang="cs-CZ" sz="1600" b="1" dirty="0" smtClean="0">
              <a:solidFill>
                <a:schemeClr val="folHlink"/>
              </a:solidFill>
            </a:endParaRPr>
          </a:p>
          <a:p>
            <a:r>
              <a:rPr lang="cs-CZ" sz="1600" b="1" dirty="0" smtClean="0">
                <a:solidFill>
                  <a:srgbClr val="FF0000"/>
                </a:solidFill>
              </a:rPr>
              <a:t>Formy:</a:t>
            </a:r>
            <a:r>
              <a:rPr lang="cs-CZ" sz="1600" dirty="0" smtClean="0">
                <a:solidFill>
                  <a:srgbClr val="FF0000"/>
                </a:solidFill>
              </a:rPr>
              <a:t> </a:t>
            </a:r>
          </a:p>
          <a:p>
            <a:pPr lvl="1">
              <a:lnSpc>
                <a:spcPct val="80000"/>
              </a:lnSpc>
            </a:pPr>
            <a:r>
              <a:rPr lang="cs-CZ" sz="1600" dirty="0" smtClean="0">
                <a:solidFill>
                  <a:schemeClr val="bg1"/>
                </a:solidFill>
              </a:rPr>
              <a:t>L-karnitin </a:t>
            </a:r>
          </a:p>
          <a:p>
            <a:pPr lvl="1">
              <a:lnSpc>
                <a:spcPct val="80000"/>
              </a:lnSpc>
            </a:pPr>
            <a:r>
              <a:rPr lang="cs-CZ" sz="1600" dirty="0" smtClean="0">
                <a:solidFill>
                  <a:schemeClr val="bg1"/>
                </a:solidFill>
              </a:rPr>
              <a:t>L-karnitin-tartarát (o 1/3 méně účinný)</a:t>
            </a:r>
          </a:p>
          <a:p>
            <a:pPr lvl="1">
              <a:lnSpc>
                <a:spcPct val="80000"/>
              </a:lnSpc>
            </a:pPr>
            <a:r>
              <a:rPr lang="cs-CZ" sz="1600" dirty="0" smtClean="0">
                <a:solidFill>
                  <a:schemeClr val="bg1"/>
                </a:solidFill>
              </a:rPr>
              <a:t>L-karnitin-hydrochlorid</a:t>
            </a:r>
          </a:p>
          <a:p>
            <a:pPr lvl="1">
              <a:lnSpc>
                <a:spcPct val="80000"/>
              </a:lnSpc>
            </a:pPr>
            <a:r>
              <a:rPr lang="cs-CZ" sz="1600" dirty="0" smtClean="0">
                <a:solidFill>
                  <a:schemeClr val="bg1"/>
                </a:solidFill>
              </a:rPr>
              <a:t>Acyl-karnitin</a:t>
            </a:r>
            <a:endParaRPr lang="cs-CZ" sz="1600" dirty="0" smtClean="0">
              <a:solidFill>
                <a:schemeClr val="bg1"/>
              </a:solidFill>
            </a:endParaRPr>
          </a:p>
          <a:p>
            <a:pPr lvl="1">
              <a:lnSpc>
                <a:spcPct val="80000"/>
              </a:lnSpc>
            </a:pPr>
            <a:r>
              <a:rPr lang="cs-CZ" sz="1600" dirty="0" smtClean="0">
                <a:solidFill>
                  <a:schemeClr val="bg1"/>
                </a:solidFill>
              </a:rPr>
              <a:t>N-citryl-karnitin</a:t>
            </a:r>
            <a:endParaRPr lang="cs-CZ" sz="1600" dirty="0" smtClean="0">
              <a:solidFill>
                <a:schemeClr val="bg1"/>
              </a:solidFill>
            </a:endParaRPr>
          </a:p>
          <a:p>
            <a:pPr>
              <a:lnSpc>
                <a:spcPct val="80000"/>
              </a:lnSpc>
            </a:pPr>
            <a:endParaRPr lang="cs-CZ" sz="1600" dirty="0" smtClean="0"/>
          </a:p>
        </p:txBody>
      </p:sp>
      <p:pic>
        <p:nvPicPr>
          <p:cNvPr id="57348" name="Picture 4"/>
          <p:cNvPicPr>
            <a:picLocks noGrp="1" noChangeAspect="1" noChangeArrowheads="1"/>
          </p:cNvPicPr>
          <p:nvPr>
            <p:ph sz="half" idx="2"/>
          </p:nvPr>
        </p:nvPicPr>
        <p:blipFill>
          <a:blip r:embed="rId2"/>
          <a:srcRect/>
          <a:stretch>
            <a:fillRect/>
          </a:stretch>
        </p:blipFill>
        <p:spPr>
          <a:xfrm>
            <a:off x="4859338" y="1196975"/>
            <a:ext cx="4100512" cy="5256213"/>
          </a:xfr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0" y="277813"/>
            <a:ext cx="8893175" cy="1143000"/>
          </a:xfrm>
        </p:spPr>
        <p:txBody>
          <a:bodyPr rtlCol="0">
            <a:normAutofit fontScale="90000"/>
          </a:bodyPr>
          <a:lstStyle/>
          <a:p>
            <a:pPr fontAlgn="auto">
              <a:spcAft>
                <a:spcPts val="0"/>
              </a:spcAft>
              <a:defRPr/>
            </a:pPr>
            <a:r>
              <a:rPr lang="cs-CZ" sz="4000" dirty="0">
                <a:solidFill>
                  <a:schemeClr val="bg1"/>
                </a:solidFill>
                <a:latin typeface="Comic Sans MS" pitchFamily="66" charset="0"/>
              </a:rPr>
              <a:t>Beta-hydroxy-beta-methylbutyrát (HMB)</a:t>
            </a:r>
          </a:p>
        </p:txBody>
      </p:sp>
      <p:sp>
        <p:nvSpPr>
          <p:cNvPr id="58371" name="Rectangle 3"/>
          <p:cNvSpPr>
            <a:spLocks noGrp="1" noChangeArrowheads="1"/>
          </p:cNvSpPr>
          <p:nvPr>
            <p:ph type="body" idx="1"/>
          </p:nvPr>
        </p:nvSpPr>
        <p:spPr>
          <a:xfrm>
            <a:off x="457200" y="1600200"/>
            <a:ext cx="8229600" cy="5257800"/>
          </a:xfrm>
        </p:spPr>
        <p:txBody>
          <a:bodyPr/>
          <a:lstStyle/>
          <a:p>
            <a:r>
              <a:rPr lang="cs-CZ" sz="2000" dirty="0" smtClean="0">
                <a:solidFill>
                  <a:schemeClr val="bg1"/>
                </a:solidFill>
              </a:rPr>
              <a:t>Vedlejší metabolický produkt AK leucinu (pouze 5% se mění na HMB)</a:t>
            </a:r>
          </a:p>
          <a:p>
            <a:r>
              <a:rPr lang="cs-CZ" sz="2000" b="1" dirty="0" smtClean="0">
                <a:solidFill>
                  <a:srgbClr val="FF0000"/>
                </a:solidFill>
              </a:rPr>
              <a:t>Funkce:</a:t>
            </a:r>
          </a:p>
          <a:p>
            <a:pPr lvl="1"/>
            <a:r>
              <a:rPr lang="cs-CZ" sz="1800" dirty="0" smtClean="0">
                <a:solidFill>
                  <a:schemeClr val="bg1"/>
                </a:solidFill>
                <a:ea typeface="Arial Unicode MS" pitchFamily="34" charset="-128"/>
                <a:cs typeface="Arial Unicode MS" pitchFamily="34" charset="-128"/>
              </a:rPr>
              <a:t>↑svalovou hmotu a sval. sílu</a:t>
            </a:r>
          </a:p>
          <a:p>
            <a:r>
              <a:rPr lang="cs-CZ" sz="2000" b="1" dirty="0" smtClean="0">
                <a:solidFill>
                  <a:srgbClr val="FF0000"/>
                </a:solidFill>
                <a:ea typeface="Arial Unicode MS" pitchFamily="34" charset="-128"/>
                <a:cs typeface="Arial Unicode MS" pitchFamily="34" charset="-128"/>
              </a:rPr>
              <a:t>Možné hypotézy účinku:</a:t>
            </a:r>
            <a:r>
              <a:rPr lang="cs-CZ" sz="2000" dirty="0" smtClean="0">
                <a:solidFill>
                  <a:srgbClr val="FF0000"/>
                </a:solidFill>
                <a:ea typeface="Arial Unicode MS" pitchFamily="34" charset="-128"/>
                <a:cs typeface="Arial Unicode MS" pitchFamily="34" charset="-128"/>
              </a:rPr>
              <a:t> </a:t>
            </a:r>
          </a:p>
          <a:p>
            <a:pPr lvl="1"/>
            <a:r>
              <a:rPr lang="cs-CZ" sz="1800" dirty="0" smtClean="0">
                <a:solidFill>
                  <a:schemeClr val="bg1"/>
                </a:solidFill>
                <a:ea typeface="Arial Unicode MS" pitchFamily="34" charset="-128"/>
                <a:cs typeface="Arial Unicode MS" pitchFamily="34" charset="-128"/>
              </a:rPr>
              <a:t>zabraňuje </a:t>
            </a:r>
            <a:r>
              <a:rPr lang="cs-CZ" sz="1800" dirty="0" smtClean="0">
                <a:solidFill>
                  <a:schemeClr val="bg1"/>
                </a:solidFill>
                <a:ea typeface="Arial Unicode MS" pitchFamily="34" charset="-128"/>
                <a:cs typeface="Arial Unicode MS" pitchFamily="34" charset="-128"/>
              </a:rPr>
              <a:t>katabolismu  proteinů způs. </a:t>
            </a:r>
            <a:r>
              <a:rPr lang="cs-CZ" sz="1800" dirty="0" smtClean="0">
                <a:solidFill>
                  <a:schemeClr val="bg1"/>
                </a:solidFill>
                <a:ea typeface="Arial Unicode MS" pitchFamily="34" charset="-128"/>
                <a:cs typeface="Arial Unicode MS" pitchFamily="34" charset="-128"/>
              </a:rPr>
              <a:t>cvičením</a:t>
            </a:r>
            <a:endParaRPr lang="cs-CZ" sz="1800" dirty="0" smtClean="0">
              <a:solidFill>
                <a:schemeClr val="bg1"/>
              </a:solidFill>
              <a:ea typeface="Arial Unicode MS" pitchFamily="34" charset="-128"/>
              <a:cs typeface="Arial Unicode MS" pitchFamily="34" charset="-128"/>
            </a:endParaRPr>
          </a:p>
          <a:p>
            <a:pPr lvl="1"/>
            <a:r>
              <a:rPr lang="cs-CZ" sz="1800" dirty="0" smtClean="0">
                <a:solidFill>
                  <a:schemeClr val="bg1"/>
                </a:solidFill>
                <a:ea typeface="Arial Unicode MS" pitchFamily="34" charset="-128"/>
                <a:cs typeface="Arial Unicode MS" pitchFamily="34" charset="-128"/>
              </a:rPr>
              <a:t>m</a:t>
            </a:r>
            <a:r>
              <a:rPr lang="cs-CZ" sz="1800" dirty="0" smtClean="0">
                <a:solidFill>
                  <a:schemeClr val="bg1"/>
                </a:solidFill>
                <a:ea typeface="Arial Unicode MS" pitchFamily="34" charset="-128"/>
                <a:cs typeface="Arial Unicode MS" pitchFamily="34" charset="-128"/>
              </a:rPr>
              <a:t>odifikace </a:t>
            </a:r>
            <a:r>
              <a:rPr lang="cs-CZ" sz="1800" dirty="0" smtClean="0">
                <a:solidFill>
                  <a:schemeClr val="bg1"/>
                </a:solidFill>
                <a:ea typeface="Arial Unicode MS" pitchFamily="34" charset="-128"/>
                <a:cs typeface="Arial Unicode MS" pitchFamily="34" charset="-128"/>
              </a:rPr>
              <a:t>signálů mezi hormony a sval. </a:t>
            </a:r>
            <a:r>
              <a:rPr lang="cs-CZ" sz="1800" dirty="0" smtClean="0">
                <a:solidFill>
                  <a:schemeClr val="bg1"/>
                </a:solidFill>
                <a:ea typeface="Arial Unicode MS" pitchFamily="34" charset="-128"/>
                <a:cs typeface="Arial Unicode MS" pitchFamily="34" charset="-128"/>
              </a:rPr>
              <a:t>buňkami </a:t>
            </a:r>
            <a:endParaRPr lang="cs-CZ" sz="1800" dirty="0" smtClean="0">
              <a:solidFill>
                <a:schemeClr val="bg1"/>
              </a:solidFill>
              <a:ea typeface="Arial Unicode MS" pitchFamily="34" charset="-128"/>
              <a:cs typeface="Arial Unicode MS" pitchFamily="34" charset="-128"/>
            </a:endParaRPr>
          </a:p>
          <a:p>
            <a:pPr lvl="1">
              <a:spcAft>
                <a:spcPts val="600"/>
              </a:spcAft>
            </a:pPr>
            <a:r>
              <a:rPr lang="cs-CZ" sz="1800" dirty="0" smtClean="0">
                <a:solidFill>
                  <a:schemeClr val="bg1"/>
                </a:solidFill>
                <a:ea typeface="Arial Unicode MS" pitchFamily="34" charset="-128"/>
                <a:cs typeface="Arial Unicode MS" pitchFamily="34" charset="-128"/>
              </a:rPr>
              <a:t>podpora </a:t>
            </a:r>
            <a:r>
              <a:rPr lang="cs-CZ" sz="1800" dirty="0" smtClean="0">
                <a:solidFill>
                  <a:schemeClr val="bg1"/>
                </a:solidFill>
                <a:ea typeface="Arial Unicode MS" pitchFamily="34" charset="-128"/>
                <a:cs typeface="Arial Unicode MS" pitchFamily="34" charset="-128"/>
              </a:rPr>
              <a:t>syntézy sval. proteinů</a:t>
            </a:r>
          </a:p>
          <a:p>
            <a:r>
              <a:rPr lang="cs-CZ" sz="2000" b="1" dirty="0" smtClean="0">
                <a:solidFill>
                  <a:srgbClr val="FFC000"/>
                </a:solidFill>
              </a:rPr>
              <a:t>Nejúčinnější</a:t>
            </a:r>
            <a:endParaRPr lang="cs-CZ" sz="2000" b="1" dirty="0" smtClean="0">
              <a:solidFill>
                <a:srgbClr val="FFC000"/>
              </a:solidFill>
            </a:endParaRPr>
          </a:p>
          <a:p>
            <a:pPr lvl="1"/>
            <a:r>
              <a:rPr lang="cs-CZ" sz="1800" dirty="0" smtClean="0">
                <a:solidFill>
                  <a:schemeClr val="bg1"/>
                </a:solidFill>
              </a:rPr>
              <a:t>období</a:t>
            </a:r>
            <a:r>
              <a:rPr lang="cs-CZ" sz="1800" dirty="0" smtClean="0">
                <a:solidFill>
                  <a:schemeClr val="bg1"/>
                </a:solidFill>
              </a:rPr>
              <a:t>, kdy chceme zvýšit trénink. zátěž</a:t>
            </a:r>
          </a:p>
          <a:p>
            <a:pPr lvl="1"/>
            <a:r>
              <a:rPr lang="cs-CZ" sz="1800" dirty="0" smtClean="0">
                <a:solidFill>
                  <a:schemeClr val="bg1"/>
                </a:solidFill>
              </a:rPr>
              <a:t>po </a:t>
            </a:r>
            <a:r>
              <a:rPr lang="cs-CZ" sz="1800" dirty="0" smtClean="0">
                <a:solidFill>
                  <a:schemeClr val="bg1"/>
                </a:solidFill>
              </a:rPr>
              <a:t>návratu k tréninku po pauze</a:t>
            </a:r>
          </a:p>
          <a:p>
            <a:pPr>
              <a:spcAft>
                <a:spcPts val="600"/>
              </a:spcAft>
            </a:pPr>
            <a:r>
              <a:rPr lang="cs-CZ" sz="2000" b="1" dirty="0" smtClean="0">
                <a:solidFill>
                  <a:srgbClr val="FFC000"/>
                </a:solidFill>
              </a:rPr>
              <a:t>Doporučená dávka:</a:t>
            </a:r>
            <a:r>
              <a:rPr lang="cs-CZ" sz="2000" dirty="0" smtClean="0"/>
              <a:t> </a:t>
            </a:r>
            <a:r>
              <a:rPr lang="cs-CZ" sz="2000" dirty="0" smtClean="0">
                <a:solidFill>
                  <a:schemeClr val="bg1"/>
                </a:solidFill>
              </a:rPr>
              <a:t>3 g/d (3x denně 1g či 500 mg 6xd</a:t>
            </a:r>
            <a:r>
              <a:rPr lang="cs-CZ" sz="2000" dirty="0" smtClean="0">
                <a:solidFill>
                  <a:schemeClr val="bg1"/>
                </a:solidFill>
              </a:rPr>
              <a:t>)</a:t>
            </a:r>
            <a:endParaRPr lang="cs-CZ" sz="2000" dirty="0" smtClean="0"/>
          </a:p>
          <a:p>
            <a:r>
              <a:rPr lang="cs-CZ" sz="2000" dirty="0" smtClean="0">
                <a:solidFill>
                  <a:schemeClr val="bg1"/>
                </a:solidFill>
              </a:rPr>
              <a:t>nejsou </a:t>
            </a:r>
            <a:r>
              <a:rPr lang="cs-CZ" sz="2000" dirty="0" smtClean="0">
                <a:solidFill>
                  <a:schemeClr val="bg1"/>
                </a:solidFill>
              </a:rPr>
              <a:t>známy vedlejší </a:t>
            </a:r>
            <a:r>
              <a:rPr lang="cs-CZ" sz="2000" dirty="0" smtClean="0">
                <a:solidFill>
                  <a:schemeClr val="bg1"/>
                </a:solidFill>
              </a:rPr>
              <a:t>účinky</a:t>
            </a:r>
            <a:endParaRPr lang="cs-CZ" sz="2000" dirty="0" smtClean="0">
              <a:solidFill>
                <a:schemeClr val="bg1"/>
              </a:solidFill>
            </a:endParaRPr>
          </a:p>
          <a:p>
            <a:r>
              <a:rPr lang="cs-CZ" sz="2000" b="1" dirty="0" smtClean="0">
                <a:solidFill>
                  <a:schemeClr val="bg1"/>
                </a:solidFill>
              </a:rPr>
              <a:t>doposud </a:t>
            </a:r>
            <a:r>
              <a:rPr lang="cs-CZ" sz="2000" b="1" dirty="0" smtClean="0">
                <a:solidFill>
                  <a:schemeClr val="bg1"/>
                </a:solidFill>
              </a:rPr>
              <a:t>velmi málo vědeckých studií</a:t>
            </a:r>
            <a:r>
              <a:rPr lang="cs-CZ" sz="2000" dirty="0" smtClean="0">
                <a:solidFill>
                  <a:schemeClr val="bg1"/>
                </a:solidFill>
              </a:rPr>
              <a:t>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cs-CZ" dirty="0" smtClean="0">
                <a:solidFill>
                  <a:schemeClr val="bg1"/>
                </a:solidFill>
                <a:latin typeface="Comic Sans MS" pitchFamily="66" charset="0"/>
              </a:rPr>
              <a:t>Gama-hydroxybutyrát (GHB)</a:t>
            </a:r>
          </a:p>
        </p:txBody>
      </p:sp>
      <p:sp>
        <p:nvSpPr>
          <p:cNvPr id="59395" name="Rectangle 3"/>
          <p:cNvSpPr>
            <a:spLocks noGrp="1" noChangeArrowheads="1"/>
          </p:cNvSpPr>
          <p:nvPr>
            <p:ph type="body" idx="1"/>
          </p:nvPr>
        </p:nvSpPr>
        <p:spPr>
          <a:xfrm>
            <a:off x="457200" y="1600200"/>
            <a:ext cx="8229600" cy="5068888"/>
          </a:xfrm>
        </p:spPr>
        <p:txBody>
          <a:bodyPr/>
          <a:lstStyle/>
          <a:p>
            <a:r>
              <a:rPr lang="cs-CZ" sz="1800" dirty="0" smtClean="0">
                <a:solidFill>
                  <a:schemeClr val="bg1"/>
                </a:solidFill>
              </a:rPr>
              <a:t>metabolit </a:t>
            </a:r>
            <a:r>
              <a:rPr lang="cs-CZ" sz="1800" dirty="0" smtClean="0">
                <a:solidFill>
                  <a:schemeClr val="bg1"/>
                </a:solidFill>
              </a:rPr>
              <a:t>kyseliny gama aminomáselné (GABA</a:t>
            </a:r>
            <a:r>
              <a:rPr lang="cs-CZ" sz="1800" dirty="0" smtClean="0">
                <a:solidFill>
                  <a:schemeClr val="bg1"/>
                </a:solidFill>
              </a:rPr>
              <a:t>)</a:t>
            </a:r>
            <a:endParaRPr lang="cs-CZ" sz="1800" dirty="0" smtClean="0"/>
          </a:p>
          <a:p>
            <a:r>
              <a:rPr lang="cs-CZ" sz="1800" b="1" dirty="0" smtClean="0">
                <a:solidFill>
                  <a:srgbClr val="FF0000"/>
                </a:solidFill>
              </a:rPr>
              <a:t>pravděpodobně  </a:t>
            </a:r>
            <a:r>
              <a:rPr lang="cs-CZ" sz="1800" b="1" dirty="0" smtClean="0">
                <a:solidFill>
                  <a:srgbClr val="FF0000"/>
                </a:solidFill>
              </a:rPr>
              <a:t>- návyková a nebezpečná droga!!</a:t>
            </a:r>
          </a:p>
          <a:p>
            <a:r>
              <a:rPr lang="cs-CZ" sz="1800" b="1" dirty="0" smtClean="0">
                <a:solidFill>
                  <a:srgbClr val="FF0000"/>
                </a:solidFill>
              </a:rPr>
              <a:t>v</a:t>
            </a:r>
            <a:r>
              <a:rPr lang="cs-CZ" sz="1800" b="1" dirty="0" smtClean="0">
                <a:solidFill>
                  <a:srgbClr val="FF0000"/>
                </a:solidFill>
              </a:rPr>
              <a:t> roce </a:t>
            </a:r>
            <a:r>
              <a:rPr lang="cs-CZ" sz="1800" b="1" dirty="0" smtClean="0">
                <a:solidFill>
                  <a:srgbClr val="FF0000"/>
                </a:solidFill>
              </a:rPr>
              <a:t>1990 zakázána FDA, v roce 2000 na seznamu tvrdých </a:t>
            </a:r>
            <a:r>
              <a:rPr lang="cs-CZ" sz="1800" b="1" dirty="0" smtClean="0">
                <a:solidFill>
                  <a:srgbClr val="FF0000"/>
                </a:solidFill>
              </a:rPr>
              <a:t>drog</a:t>
            </a:r>
            <a:endParaRPr lang="cs-CZ" sz="1800" b="1" dirty="0" smtClean="0">
              <a:solidFill>
                <a:schemeClr val="folHlink"/>
              </a:solidFill>
            </a:endParaRPr>
          </a:p>
          <a:p>
            <a:pPr>
              <a:buNone/>
            </a:pPr>
            <a:r>
              <a:rPr lang="cs-CZ" sz="1800" dirty="0" smtClean="0">
                <a:solidFill>
                  <a:schemeClr val="bg1"/>
                </a:solidFill>
              </a:rPr>
              <a:t>	-nízké </a:t>
            </a:r>
            <a:r>
              <a:rPr lang="cs-CZ" sz="1800" dirty="0" smtClean="0">
                <a:solidFill>
                  <a:schemeClr val="bg1"/>
                </a:solidFill>
              </a:rPr>
              <a:t>dávky - zlepšuje náladu, euforie,  prostředek na spaní </a:t>
            </a:r>
          </a:p>
          <a:p>
            <a:pPr>
              <a:buNone/>
            </a:pPr>
            <a:r>
              <a:rPr lang="cs-CZ" sz="1800" dirty="0" smtClean="0">
                <a:solidFill>
                  <a:schemeClr val="bg1"/>
                </a:solidFill>
              </a:rPr>
              <a:t>	-vyšší </a:t>
            </a:r>
            <a:r>
              <a:rPr lang="cs-CZ" sz="1800" dirty="0" smtClean="0">
                <a:solidFill>
                  <a:schemeClr val="bg1"/>
                </a:solidFill>
              </a:rPr>
              <a:t>dávky – čilost po dobu asi 4 hodin</a:t>
            </a:r>
          </a:p>
          <a:p>
            <a:r>
              <a:rPr lang="cs-CZ" sz="1800" b="1" dirty="0" smtClean="0">
                <a:solidFill>
                  <a:srgbClr val="FFC000"/>
                </a:solidFill>
              </a:rPr>
              <a:t>Domnělé účinky: </a:t>
            </a:r>
          </a:p>
          <a:p>
            <a:pPr lvl="2"/>
            <a:r>
              <a:rPr lang="cs-CZ" sz="1400" dirty="0" smtClean="0">
                <a:solidFill>
                  <a:schemeClr val="bg1"/>
                </a:solidFill>
              </a:rPr>
              <a:t>stimulace </a:t>
            </a:r>
            <a:r>
              <a:rPr lang="cs-CZ" sz="1400" dirty="0" smtClean="0">
                <a:solidFill>
                  <a:schemeClr val="bg1"/>
                </a:solidFill>
              </a:rPr>
              <a:t>dopaminu </a:t>
            </a:r>
          </a:p>
          <a:p>
            <a:pPr lvl="2"/>
            <a:r>
              <a:rPr lang="cs-CZ" sz="1400" dirty="0" smtClean="0">
                <a:solidFill>
                  <a:schemeClr val="bg1"/>
                </a:solidFill>
              </a:rPr>
              <a:t>dle </a:t>
            </a:r>
            <a:r>
              <a:rPr lang="cs-CZ" sz="1400" dirty="0" smtClean="0">
                <a:solidFill>
                  <a:schemeClr val="bg1"/>
                </a:solidFill>
              </a:rPr>
              <a:t>sportovců stimulace růst. hormonu </a:t>
            </a:r>
          </a:p>
          <a:p>
            <a:pPr lvl="2"/>
            <a:r>
              <a:rPr lang="cs-CZ" sz="1400" dirty="0" smtClean="0">
                <a:solidFill>
                  <a:schemeClr val="bg1"/>
                </a:solidFill>
              </a:rPr>
              <a:t>podpora </a:t>
            </a:r>
            <a:r>
              <a:rPr lang="cs-CZ" sz="1400" dirty="0" smtClean="0">
                <a:solidFill>
                  <a:schemeClr val="bg1"/>
                </a:solidFill>
              </a:rPr>
              <a:t>odbourávání tuků</a:t>
            </a:r>
          </a:p>
          <a:p>
            <a:r>
              <a:rPr lang="cs-CZ" sz="1800" b="1" dirty="0" smtClean="0">
                <a:solidFill>
                  <a:srgbClr val="FFC000"/>
                </a:solidFill>
              </a:rPr>
              <a:t>Význam</a:t>
            </a:r>
          </a:p>
          <a:p>
            <a:pPr lvl="2"/>
            <a:r>
              <a:rPr lang="cs-CZ" sz="1400" dirty="0" smtClean="0">
                <a:solidFill>
                  <a:schemeClr val="bg1"/>
                </a:solidFill>
              </a:rPr>
              <a:t>podpora </a:t>
            </a:r>
            <a:r>
              <a:rPr lang="cs-CZ" sz="1400" dirty="0" smtClean="0">
                <a:solidFill>
                  <a:schemeClr val="bg1"/>
                </a:solidFill>
              </a:rPr>
              <a:t>regenerace a svalového růstu</a:t>
            </a:r>
          </a:p>
          <a:p>
            <a:r>
              <a:rPr lang="cs-CZ" sz="1800" b="1" dirty="0" smtClean="0">
                <a:solidFill>
                  <a:schemeClr val="bg1"/>
                </a:solidFill>
              </a:rPr>
              <a:t>důkazy </a:t>
            </a:r>
            <a:r>
              <a:rPr lang="cs-CZ" sz="1800" b="1" dirty="0" smtClean="0">
                <a:solidFill>
                  <a:schemeClr val="bg1"/>
                </a:solidFill>
              </a:rPr>
              <a:t>o účincích jsou sporné</a:t>
            </a:r>
          </a:p>
          <a:p>
            <a:r>
              <a:rPr lang="cs-CZ" sz="1800" b="1" dirty="0" smtClean="0">
                <a:solidFill>
                  <a:srgbClr val="FFC000"/>
                </a:solidFill>
              </a:rPr>
              <a:t>Toxicita: </a:t>
            </a:r>
            <a:r>
              <a:rPr lang="cs-CZ" sz="1800" dirty="0" smtClean="0">
                <a:solidFill>
                  <a:schemeClr val="bg1"/>
                </a:solidFill>
              </a:rPr>
              <a:t>návyk</a:t>
            </a:r>
            <a:r>
              <a:rPr lang="cs-CZ" sz="1800" dirty="0" smtClean="0">
                <a:solidFill>
                  <a:schemeClr val="bg1"/>
                </a:solidFill>
              </a:rPr>
              <a:t>, třesavka, zvyšuje sedativní účinky alkoholu, prohlubuje dýchací </a:t>
            </a:r>
            <a:r>
              <a:rPr lang="cs-CZ" sz="1800" dirty="0" smtClean="0">
                <a:solidFill>
                  <a:schemeClr val="bg1"/>
                </a:solidFill>
              </a:rPr>
              <a:t>obtíže</a:t>
            </a:r>
            <a:r>
              <a:rPr lang="cs-CZ" sz="1800" dirty="0" smtClean="0">
                <a:solidFill>
                  <a:schemeClr val="bg1"/>
                </a:solidFill>
              </a:rPr>
              <a:t>, závratě, ospalost, nevolnost, poruchy vidění</a:t>
            </a:r>
          </a:p>
          <a:p>
            <a:r>
              <a:rPr lang="cs-CZ" sz="1800" b="1" dirty="0" smtClean="0">
                <a:solidFill>
                  <a:srgbClr val="FF0000"/>
                </a:solidFill>
              </a:rPr>
              <a:t>Předávkování:</a:t>
            </a:r>
            <a:r>
              <a:rPr lang="cs-CZ" sz="1800" dirty="0" smtClean="0"/>
              <a:t> </a:t>
            </a:r>
            <a:r>
              <a:rPr lang="cs-CZ" sz="1800" dirty="0" smtClean="0">
                <a:solidFill>
                  <a:schemeClr val="bg1"/>
                </a:solidFill>
              </a:rPr>
              <a:t>dušení, kóma, smrt</a:t>
            </a:r>
          </a:p>
          <a:p>
            <a:r>
              <a:rPr lang="cs-CZ" sz="1800" b="1" dirty="0" smtClean="0">
                <a:solidFill>
                  <a:srgbClr val="FFC000"/>
                </a:solidFill>
              </a:rPr>
              <a:t>Obvyklá dávka:</a:t>
            </a:r>
            <a:r>
              <a:rPr lang="cs-CZ" sz="1800" dirty="0" smtClean="0">
                <a:solidFill>
                  <a:srgbClr val="FFC000"/>
                </a:solidFill>
              </a:rPr>
              <a:t> </a:t>
            </a:r>
            <a:r>
              <a:rPr lang="cs-CZ" sz="1800" dirty="0" smtClean="0">
                <a:solidFill>
                  <a:schemeClr val="bg1"/>
                </a:solidFill>
              </a:rPr>
              <a:t>1-3 g/d</a:t>
            </a:r>
          </a:p>
          <a:p>
            <a:endParaRPr lang="cs-CZ" sz="1800" dirty="0" smtClean="0"/>
          </a:p>
        </p:txBody>
      </p:sp>
      <p:pic>
        <p:nvPicPr>
          <p:cNvPr id="59396" name="Picture 4" descr="C:\Documents and Settings\Ondra_S\Plocha\FSpS výuka\Obrázky k prezentacím\ghb4.jpg"/>
          <p:cNvPicPr>
            <a:picLocks noChangeAspect="1" noChangeArrowheads="1"/>
          </p:cNvPicPr>
          <p:nvPr/>
        </p:nvPicPr>
        <p:blipFill>
          <a:blip r:embed="rId3"/>
          <a:srcRect/>
          <a:stretch>
            <a:fillRect/>
          </a:stretch>
        </p:blipFill>
        <p:spPr bwMode="auto">
          <a:xfrm>
            <a:off x="5119707" y="3000373"/>
            <a:ext cx="2993789" cy="2071702"/>
          </a:xfrm>
          <a:prstGeom prst="rect">
            <a:avLst/>
          </a:prstGeom>
          <a:noFill/>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cs-CZ" dirty="0" smtClean="0">
                <a:solidFill>
                  <a:schemeClr val="bg1"/>
                </a:solidFill>
                <a:latin typeface="Comic Sans MS" pitchFamily="66" charset="0"/>
              </a:rPr>
              <a:t>Fosfatidylserin (PS)</a:t>
            </a:r>
          </a:p>
        </p:txBody>
      </p:sp>
      <p:sp>
        <p:nvSpPr>
          <p:cNvPr id="60419" name="Rectangle 3"/>
          <p:cNvSpPr>
            <a:spLocks noGrp="1" noChangeArrowheads="1"/>
          </p:cNvSpPr>
          <p:nvPr>
            <p:ph type="body" idx="1"/>
          </p:nvPr>
        </p:nvSpPr>
        <p:spPr/>
        <p:txBody>
          <a:bodyPr/>
          <a:lstStyle/>
          <a:p>
            <a:pPr>
              <a:lnSpc>
                <a:spcPct val="90000"/>
              </a:lnSpc>
            </a:pPr>
            <a:r>
              <a:rPr lang="cs-CZ" sz="2200" dirty="0" smtClean="0">
                <a:solidFill>
                  <a:schemeClr val="bg1"/>
                </a:solidFill>
              </a:rPr>
              <a:t>patří </a:t>
            </a:r>
            <a:r>
              <a:rPr lang="cs-CZ" sz="2200" dirty="0" smtClean="0">
                <a:solidFill>
                  <a:schemeClr val="bg1"/>
                </a:solidFill>
              </a:rPr>
              <a:t>mezi fosfolipidy, součásti buněčných membrán</a:t>
            </a:r>
          </a:p>
          <a:p>
            <a:pPr>
              <a:lnSpc>
                <a:spcPct val="90000"/>
              </a:lnSpc>
            </a:pPr>
            <a:endParaRPr lang="cs-CZ" sz="2400" dirty="0" smtClean="0">
              <a:solidFill>
                <a:schemeClr val="bg1"/>
              </a:solidFill>
            </a:endParaRPr>
          </a:p>
          <a:p>
            <a:pPr>
              <a:lnSpc>
                <a:spcPct val="90000"/>
              </a:lnSpc>
            </a:pPr>
            <a:r>
              <a:rPr lang="cs-CZ" sz="2400" b="1" dirty="0" smtClean="0">
                <a:solidFill>
                  <a:srgbClr val="FFC000"/>
                </a:solidFill>
              </a:rPr>
              <a:t>Domnělé účinky: </a:t>
            </a:r>
          </a:p>
          <a:p>
            <a:pPr lvl="1">
              <a:lnSpc>
                <a:spcPct val="90000"/>
              </a:lnSpc>
            </a:pPr>
            <a:r>
              <a:rPr lang="cs-CZ" sz="2000" dirty="0" smtClean="0">
                <a:solidFill>
                  <a:schemeClr val="bg1"/>
                </a:solidFill>
              </a:rPr>
              <a:t>omezení </a:t>
            </a:r>
            <a:r>
              <a:rPr lang="cs-CZ" sz="2000" dirty="0" smtClean="0">
                <a:solidFill>
                  <a:schemeClr val="bg1"/>
                </a:solidFill>
              </a:rPr>
              <a:t>svalového katabolismu</a:t>
            </a:r>
          </a:p>
          <a:p>
            <a:pPr lvl="1">
              <a:lnSpc>
                <a:spcPct val="90000"/>
              </a:lnSpc>
            </a:pPr>
            <a:r>
              <a:rPr lang="cs-CZ" sz="2000" dirty="0" smtClean="0">
                <a:solidFill>
                  <a:schemeClr val="bg1"/>
                </a:solidFill>
              </a:rPr>
              <a:t>podpora </a:t>
            </a:r>
            <a:r>
              <a:rPr lang="cs-CZ" sz="2000" dirty="0" smtClean="0">
                <a:solidFill>
                  <a:schemeClr val="bg1"/>
                </a:solidFill>
              </a:rPr>
              <a:t>svalového růstu při posilování</a:t>
            </a:r>
          </a:p>
          <a:p>
            <a:pPr lvl="1">
              <a:lnSpc>
                <a:spcPct val="90000"/>
              </a:lnSpc>
            </a:pPr>
            <a:r>
              <a:rPr lang="cs-CZ" sz="2000" dirty="0" smtClean="0">
                <a:solidFill>
                  <a:schemeClr val="bg1"/>
                </a:solidFill>
              </a:rPr>
              <a:t>ovlivňuje </a:t>
            </a:r>
            <a:r>
              <a:rPr lang="cs-CZ" sz="2000" dirty="0" smtClean="0">
                <a:solidFill>
                  <a:schemeClr val="bg1"/>
                </a:solidFill>
              </a:rPr>
              <a:t>uvolňování endorfinů (zlepšuje náladu)</a:t>
            </a:r>
          </a:p>
          <a:p>
            <a:pPr>
              <a:spcBef>
                <a:spcPts val="600"/>
              </a:spcBef>
            </a:pPr>
            <a:r>
              <a:rPr lang="cs-CZ" sz="2400" b="1" dirty="0" smtClean="0">
                <a:solidFill>
                  <a:srgbClr val="FFC000"/>
                </a:solidFill>
              </a:rPr>
              <a:t>Význam:</a:t>
            </a:r>
            <a:r>
              <a:rPr lang="cs-CZ" sz="2400" dirty="0" smtClean="0">
                <a:solidFill>
                  <a:srgbClr val="FFC000"/>
                </a:solidFill>
              </a:rPr>
              <a:t> </a:t>
            </a:r>
          </a:p>
          <a:p>
            <a:pPr lvl="1">
              <a:lnSpc>
                <a:spcPct val="90000"/>
              </a:lnSpc>
            </a:pPr>
            <a:r>
              <a:rPr lang="cs-CZ" sz="2000" dirty="0" smtClean="0">
                <a:solidFill>
                  <a:schemeClr val="bg1"/>
                </a:solidFill>
              </a:rPr>
              <a:t>omezuje </a:t>
            </a:r>
            <a:r>
              <a:rPr lang="cs-CZ" sz="2000" dirty="0" smtClean="0">
                <a:solidFill>
                  <a:schemeClr val="bg1"/>
                </a:solidFill>
              </a:rPr>
              <a:t>a zpožďuje svalovou bolest</a:t>
            </a:r>
          </a:p>
          <a:p>
            <a:pPr lvl="1">
              <a:lnSpc>
                <a:spcPct val="90000"/>
              </a:lnSpc>
            </a:pPr>
            <a:r>
              <a:rPr lang="cs-CZ" sz="2000" dirty="0" smtClean="0">
                <a:solidFill>
                  <a:schemeClr val="bg1"/>
                </a:solidFill>
              </a:rPr>
              <a:t>zlepšuje </a:t>
            </a:r>
            <a:r>
              <a:rPr lang="cs-CZ" sz="2000" dirty="0" smtClean="0">
                <a:solidFill>
                  <a:schemeClr val="bg1"/>
                </a:solidFill>
              </a:rPr>
              <a:t>náladu </a:t>
            </a:r>
          </a:p>
          <a:p>
            <a:pPr lvl="1">
              <a:lnSpc>
                <a:spcPct val="90000"/>
              </a:lnSpc>
            </a:pPr>
            <a:r>
              <a:rPr lang="cs-CZ" sz="2000" dirty="0" smtClean="0">
                <a:solidFill>
                  <a:schemeClr val="bg1"/>
                </a:solidFill>
              </a:rPr>
              <a:t>pomáhá </a:t>
            </a:r>
            <a:r>
              <a:rPr lang="cs-CZ" sz="2000" dirty="0" smtClean="0">
                <a:solidFill>
                  <a:schemeClr val="bg1"/>
                </a:solidFill>
              </a:rPr>
              <a:t>při přetrénování</a:t>
            </a:r>
          </a:p>
          <a:p>
            <a:pPr lvl="1">
              <a:lnSpc>
                <a:spcPct val="90000"/>
              </a:lnSpc>
            </a:pPr>
            <a:r>
              <a:rPr lang="cs-CZ" sz="2000" dirty="0" smtClean="0">
                <a:solidFill>
                  <a:schemeClr val="bg1"/>
                </a:solidFill>
              </a:rPr>
              <a:t>pomáhá </a:t>
            </a:r>
            <a:r>
              <a:rPr lang="cs-CZ" sz="2000" dirty="0" smtClean="0">
                <a:solidFill>
                  <a:schemeClr val="bg1"/>
                </a:solidFill>
              </a:rPr>
              <a:t>intenzivněji cvičit</a:t>
            </a:r>
          </a:p>
          <a:p>
            <a:pPr lvl="1">
              <a:lnSpc>
                <a:spcPct val="90000"/>
              </a:lnSpc>
            </a:pPr>
            <a:r>
              <a:rPr lang="cs-CZ" sz="2000" dirty="0" smtClean="0">
                <a:solidFill>
                  <a:schemeClr val="bg1"/>
                </a:solidFill>
              </a:rPr>
              <a:t>zlepšuje </a:t>
            </a:r>
            <a:r>
              <a:rPr lang="cs-CZ" sz="2000" dirty="0" smtClean="0">
                <a:solidFill>
                  <a:schemeClr val="bg1"/>
                </a:solidFill>
              </a:rPr>
              <a:t>paměť a učení (100 mg/d)</a:t>
            </a:r>
          </a:p>
          <a:p>
            <a:pPr>
              <a:lnSpc>
                <a:spcPct val="90000"/>
              </a:lnSpc>
            </a:pPr>
            <a:endParaRPr lang="cs-CZ" sz="2400" dirty="0" smtClean="0">
              <a:solidFill>
                <a:schemeClr val="bg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79388" y="260350"/>
            <a:ext cx="8723312" cy="703263"/>
          </a:xfrm>
        </p:spPr>
        <p:txBody>
          <a:bodyPr/>
          <a:lstStyle/>
          <a:p>
            <a:r>
              <a:rPr lang="cs-CZ" sz="3200" dirty="0" smtClean="0">
                <a:solidFill>
                  <a:schemeClr val="bg1"/>
                </a:solidFill>
                <a:latin typeface="Comic Sans MS" pitchFamily="66" charset="0"/>
              </a:rPr>
              <a:t>TAG se středně dlouhým řetězcem (MCT)</a:t>
            </a:r>
          </a:p>
        </p:txBody>
      </p:sp>
      <p:sp>
        <p:nvSpPr>
          <p:cNvPr id="61443" name="Rectangle 3"/>
          <p:cNvSpPr>
            <a:spLocks noGrp="1" noChangeArrowheads="1"/>
          </p:cNvSpPr>
          <p:nvPr>
            <p:ph type="body" idx="1"/>
          </p:nvPr>
        </p:nvSpPr>
        <p:spPr>
          <a:xfrm>
            <a:off x="457200" y="1052513"/>
            <a:ext cx="8229600" cy="5805487"/>
          </a:xfrm>
        </p:spPr>
        <p:txBody>
          <a:bodyPr/>
          <a:lstStyle/>
          <a:p>
            <a:r>
              <a:rPr lang="cs-CZ" sz="2000" dirty="0" smtClean="0">
                <a:solidFill>
                  <a:schemeClr val="bg1"/>
                </a:solidFill>
              </a:rPr>
              <a:t>rychle </a:t>
            </a:r>
            <a:r>
              <a:rPr lang="cs-CZ" sz="2000" dirty="0" smtClean="0">
                <a:solidFill>
                  <a:schemeClr val="bg1"/>
                </a:solidFill>
              </a:rPr>
              <a:t>vstřebatelné tuky (6-10 C) bez závislosti na karnitinu </a:t>
            </a:r>
          </a:p>
          <a:p>
            <a:r>
              <a:rPr lang="cs-CZ" sz="2000" dirty="0" smtClean="0">
                <a:solidFill>
                  <a:schemeClr val="bg1"/>
                </a:solidFill>
              </a:rPr>
              <a:t>chrání </a:t>
            </a:r>
            <a:r>
              <a:rPr lang="cs-CZ" sz="2000" dirty="0" smtClean="0">
                <a:solidFill>
                  <a:schemeClr val="bg1"/>
                </a:solidFill>
              </a:rPr>
              <a:t>svalstvo před katabolismem</a:t>
            </a:r>
          </a:p>
          <a:p>
            <a:pPr>
              <a:spcAft>
                <a:spcPts val="1200"/>
              </a:spcAft>
            </a:pPr>
            <a:r>
              <a:rPr lang="cs-CZ" sz="2000" dirty="0" smtClean="0">
                <a:solidFill>
                  <a:schemeClr val="bg1"/>
                </a:solidFill>
              </a:rPr>
              <a:t>rychlý </a:t>
            </a:r>
            <a:r>
              <a:rPr lang="cs-CZ" sz="2000" dirty="0" smtClean="0">
                <a:solidFill>
                  <a:schemeClr val="bg1"/>
                </a:solidFill>
              </a:rPr>
              <a:t>zdroj energie bez ukládání do tuků</a:t>
            </a:r>
          </a:p>
          <a:p>
            <a:r>
              <a:rPr lang="cs-CZ" sz="2000" b="1" dirty="0" smtClean="0">
                <a:solidFill>
                  <a:srgbClr val="FFC000"/>
                </a:solidFill>
              </a:rPr>
              <a:t>Možné účinky:</a:t>
            </a:r>
          </a:p>
          <a:p>
            <a:pPr lvl="1"/>
            <a:r>
              <a:rPr lang="cs-CZ" sz="2000" dirty="0" smtClean="0">
                <a:solidFill>
                  <a:schemeClr val="bg1"/>
                </a:solidFill>
              </a:rPr>
              <a:t>z</a:t>
            </a:r>
            <a:r>
              <a:rPr lang="cs-CZ" sz="2000" dirty="0" smtClean="0">
                <a:solidFill>
                  <a:schemeClr val="bg1"/>
                </a:solidFill>
              </a:rPr>
              <a:t>vyšuje </a:t>
            </a:r>
            <a:r>
              <a:rPr lang="cs-CZ" sz="2000" dirty="0" smtClean="0">
                <a:solidFill>
                  <a:schemeClr val="bg1"/>
                </a:solidFill>
              </a:rPr>
              <a:t>množství energie</a:t>
            </a:r>
          </a:p>
          <a:p>
            <a:pPr lvl="1"/>
            <a:r>
              <a:rPr lang="cs-CZ" sz="2000" dirty="0" smtClean="0">
                <a:solidFill>
                  <a:schemeClr val="bg1"/>
                </a:solidFill>
              </a:rPr>
              <a:t>podporuje </a:t>
            </a:r>
            <a:r>
              <a:rPr lang="cs-CZ" sz="2000" dirty="0" smtClean="0">
                <a:solidFill>
                  <a:schemeClr val="bg1"/>
                </a:solidFill>
              </a:rPr>
              <a:t>vytrvalost</a:t>
            </a:r>
          </a:p>
          <a:p>
            <a:pPr lvl="1"/>
            <a:r>
              <a:rPr lang="cs-CZ" sz="2000" dirty="0" smtClean="0">
                <a:solidFill>
                  <a:schemeClr val="bg1"/>
                </a:solidFill>
              </a:rPr>
              <a:t>snižuje </a:t>
            </a:r>
            <a:r>
              <a:rPr lang="cs-CZ" sz="2000" dirty="0" smtClean="0">
                <a:solidFill>
                  <a:schemeClr val="bg1"/>
                </a:solidFill>
              </a:rPr>
              <a:t>množství tělesného tuku</a:t>
            </a:r>
          </a:p>
          <a:p>
            <a:pPr lvl="1"/>
            <a:r>
              <a:rPr lang="cs-CZ" sz="2000" dirty="0" smtClean="0">
                <a:solidFill>
                  <a:schemeClr val="bg1"/>
                </a:solidFill>
              </a:rPr>
              <a:t>š</a:t>
            </a:r>
            <a:r>
              <a:rPr lang="cs-CZ" sz="2000" dirty="0" smtClean="0">
                <a:solidFill>
                  <a:schemeClr val="bg1"/>
                </a:solidFill>
              </a:rPr>
              <a:t>etří </a:t>
            </a:r>
            <a:r>
              <a:rPr lang="cs-CZ" sz="2000" dirty="0" smtClean="0">
                <a:solidFill>
                  <a:schemeClr val="bg1"/>
                </a:solidFill>
              </a:rPr>
              <a:t>glykogen</a:t>
            </a:r>
          </a:p>
          <a:p>
            <a:pPr lvl="1"/>
            <a:r>
              <a:rPr lang="cs-CZ" sz="2000" dirty="0" smtClean="0">
                <a:solidFill>
                  <a:schemeClr val="bg1"/>
                </a:solidFill>
              </a:rPr>
              <a:t>vyvolávají </a:t>
            </a:r>
            <a:r>
              <a:rPr lang="cs-CZ" sz="2000" dirty="0" smtClean="0">
                <a:solidFill>
                  <a:schemeClr val="bg1"/>
                </a:solidFill>
              </a:rPr>
              <a:t>tvorbu ketonů </a:t>
            </a:r>
            <a:r>
              <a:rPr lang="en-US" sz="2000" dirty="0" smtClean="0">
                <a:solidFill>
                  <a:schemeClr val="bg1"/>
                </a:solidFill>
              </a:rPr>
              <a:t>=›</a:t>
            </a:r>
            <a:r>
              <a:rPr lang="cs-CZ" sz="2000" dirty="0" smtClean="0">
                <a:solidFill>
                  <a:schemeClr val="bg1"/>
                </a:solidFill>
              </a:rPr>
              <a:t> šetření BCAA</a:t>
            </a:r>
          </a:p>
          <a:p>
            <a:pPr lvl="1"/>
            <a:r>
              <a:rPr lang="cs-CZ" sz="2000" dirty="0" smtClean="0">
                <a:solidFill>
                  <a:schemeClr val="bg1"/>
                </a:solidFill>
              </a:rPr>
              <a:t>mohou </a:t>
            </a:r>
            <a:r>
              <a:rPr lang="cs-CZ" sz="2000" dirty="0" smtClean="0">
                <a:solidFill>
                  <a:schemeClr val="bg1"/>
                </a:solidFill>
              </a:rPr>
              <a:t>snižovat hl. cholesterolu</a:t>
            </a:r>
          </a:p>
          <a:p>
            <a:r>
              <a:rPr lang="cs-CZ" sz="2000" b="1" dirty="0" smtClean="0">
                <a:solidFill>
                  <a:srgbClr val="FFC000"/>
                </a:solidFill>
              </a:rPr>
              <a:t>Jiný názor: </a:t>
            </a:r>
          </a:p>
          <a:p>
            <a:pPr lvl="1"/>
            <a:r>
              <a:rPr lang="cs-CZ" sz="2000" dirty="0" smtClean="0">
                <a:solidFill>
                  <a:schemeClr val="bg1"/>
                </a:solidFill>
              </a:rPr>
              <a:t>n</a:t>
            </a:r>
            <a:r>
              <a:rPr lang="cs-CZ" sz="2000" dirty="0" smtClean="0">
                <a:solidFill>
                  <a:schemeClr val="bg1"/>
                </a:solidFill>
              </a:rPr>
              <a:t>e </a:t>
            </a:r>
            <a:r>
              <a:rPr lang="cs-CZ" sz="2000" dirty="0" smtClean="0">
                <a:solidFill>
                  <a:schemeClr val="bg1"/>
                </a:solidFill>
              </a:rPr>
              <a:t>všechny MCT se mění na ketony, pouze pokud je nižší hl. glykémie čímž dojde ke snížení inzulinu a uvolnění </a:t>
            </a:r>
            <a:r>
              <a:rPr lang="cs-CZ" sz="2000" dirty="0" smtClean="0">
                <a:solidFill>
                  <a:schemeClr val="bg1"/>
                </a:solidFill>
              </a:rPr>
              <a:t>glukagonu</a:t>
            </a:r>
            <a:endParaRPr lang="cs-CZ" sz="2000" dirty="0" smtClean="0">
              <a:solidFill>
                <a:schemeClr val="bg1"/>
              </a:solidFill>
            </a:endParaRPr>
          </a:p>
        </p:txBody>
      </p:sp>
      <p:pic>
        <p:nvPicPr>
          <p:cNvPr id="61444" name="Picture 4" descr="C:\Documents and Settings\Ondra_S\Plocha\FSpS výuka\Obrázky k prezentacím\mct-olej-chytry-olej.jpg"/>
          <p:cNvPicPr>
            <a:picLocks noChangeAspect="1" noChangeArrowheads="1"/>
          </p:cNvPicPr>
          <p:nvPr/>
        </p:nvPicPr>
        <p:blipFill>
          <a:blip r:embed="rId2"/>
          <a:srcRect/>
          <a:stretch>
            <a:fillRect/>
          </a:stretch>
        </p:blipFill>
        <p:spPr bwMode="auto">
          <a:xfrm>
            <a:off x="5810272" y="1928802"/>
            <a:ext cx="2405066" cy="2405066"/>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latin typeface="Comic Sans MS" pitchFamily="66" charset="0"/>
              </a:rPr>
              <a:t>MCT tuky</a:t>
            </a:r>
            <a:endParaRPr lang="cs-CZ" dirty="0">
              <a:solidFill>
                <a:schemeClr val="bg1"/>
              </a:solidFill>
              <a:latin typeface="Comic Sans MS" pitchFamily="66" charset="0"/>
            </a:endParaRPr>
          </a:p>
        </p:txBody>
      </p:sp>
      <p:sp>
        <p:nvSpPr>
          <p:cNvPr id="3" name="Zástupný symbol pro obsah 2"/>
          <p:cNvSpPr>
            <a:spLocks noGrp="1"/>
          </p:cNvSpPr>
          <p:nvPr>
            <p:ph idx="1"/>
          </p:nvPr>
        </p:nvSpPr>
        <p:spPr/>
        <p:txBody>
          <a:bodyPr/>
          <a:lstStyle/>
          <a:p>
            <a:pPr lvl="1">
              <a:spcAft>
                <a:spcPts val="1200"/>
              </a:spcAft>
            </a:pPr>
            <a:r>
              <a:rPr lang="cs-CZ" sz="2000" dirty="0" smtClean="0">
                <a:solidFill>
                  <a:schemeClr val="bg1"/>
                </a:solidFill>
              </a:rPr>
              <a:t>většina sportovců konzumuje mnoho sacharidů </a:t>
            </a:r>
            <a:r>
              <a:rPr lang="en-US" sz="2000" dirty="0" smtClean="0">
                <a:solidFill>
                  <a:schemeClr val="bg1"/>
                </a:solidFill>
              </a:rPr>
              <a:t>=›</a:t>
            </a:r>
            <a:r>
              <a:rPr lang="cs-CZ" sz="2000" dirty="0" smtClean="0">
                <a:solidFill>
                  <a:schemeClr val="bg1"/>
                </a:solidFill>
              </a:rPr>
              <a:t> málo MCT se mění na ketony, zbytek se uskladňuje v játrech  ve formě tuku a neuvolňují se jako zdroj energie</a:t>
            </a:r>
          </a:p>
          <a:p>
            <a:r>
              <a:rPr lang="cs-CZ" sz="2200" b="1" dirty="0" smtClean="0">
                <a:solidFill>
                  <a:srgbClr val="FFC000"/>
                </a:solidFill>
              </a:rPr>
              <a:t>Užívání:</a:t>
            </a:r>
            <a:r>
              <a:rPr lang="cs-CZ" sz="2000" dirty="0" smtClean="0">
                <a:solidFill>
                  <a:srgbClr val="FFC000"/>
                </a:solidFill>
              </a:rPr>
              <a:t> </a:t>
            </a:r>
          </a:p>
          <a:p>
            <a:pPr lvl="1"/>
            <a:r>
              <a:rPr lang="cs-CZ" sz="2000" dirty="0" smtClean="0">
                <a:solidFill>
                  <a:schemeClr val="bg1"/>
                </a:solidFill>
              </a:rPr>
              <a:t>s každým jídlem půl lžičky (až 20 lžiček </a:t>
            </a:r>
            <a:r>
              <a:rPr lang="en-US" sz="2000" dirty="0" smtClean="0">
                <a:solidFill>
                  <a:schemeClr val="bg1"/>
                </a:solidFill>
              </a:rPr>
              <a:t>=</a:t>
            </a:r>
            <a:r>
              <a:rPr lang="cs-CZ" sz="2000" dirty="0" smtClean="0">
                <a:solidFill>
                  <a:schemeClr val="bg1"/>
                </a:solidFill>
              </a:rPr>
              <a:t> 2200 kcal), postupně zvyšovat</a:t>
            </a:r>
          </a:p>
          <a:p>
            <a:pPr lvl="1">
              <a:spcAft>
                <a:spcPts val="1200"/>
              </a:spcAft>
            </a:pPr>
            <a:r>
              <a:rPr lang="cs-CZ" sz="2000" dirty="0" smtClean="0">
                <a:solidFill>
                  <a:schemeClr val="bg1"/>
                </a:solidFill>
              </a:rPr>
              <a:t>obvykle 8 – 20 g/d</a:t>
            </a:r>
          </a:p>
          <a:p>
            <a:r>
              <a:rPr lang="cs-CZ" sz="2200" b="1" dirty="0" smtClean="0">
                <a:solidFill>
                  <a:srgbClr val="FFC000"/>
                </a:solidFill>
              </a:rPr>
              <a:t>Vedlejší účinky:</a:t>
            </a:r>
            <a:r>
              <a:rPr lang="cs-CZ" sz="2200" dirty="0" smtClean="0">
                <a:solidFill>
                  <a:srgbClr val="FFC000"/>
                </a:solidFill>
              </a:rPr>
              <a:t> </a:t>
            </a:r>
          </a:p>
          <a:p>
            <a:pPr lvl="1"/>
            <a:r>
              <a:rPr lang="cs-CZ" sz="2000" dirty="0" smtClean="0">
                <a:solidFill>
                  <a:schemeClr val="bg1"/>
                </a:solidFill>
              </a:rPr>
              <a:t>omezená absorpce vit.. rozpustných v tucích</a:t>
            </a:r>
          </a:p>
          <a:p>
            <a:pPr lvl="1"/>
            <a:r>
              <a:rPr lang="cs-CZ" sz="2000" dirty="0" smtClean="0">
                <a:solidFill>
                  <a:schemeClr val="bg1"/>
                </a:solidFill>
              </a:rPr>
              <a:t>lidé s DM by je neměli užívat  (nebezpečí vzniku acidózy)</a:t>
            </a:r>
          </a:p>
          <a:p>
            <a:pPr lvl="1"/>
            <a:r>
              <a:rPr lang="cs-CZ" sz="2000" dirty="0" smtClean="0">
                <a:solidFill>
                  <a:schemeClr val="bg1"/>
                </a:solidFill>
              </a:rPr>
              <a:t>nalačno, velké dávky </a:t>
            </a:r>
            <a:r>
              <a:rPr lang="en-US" sz="2000" dirty="0" smtClean="0">
                <a:solidFill>
                  <a:schemeClr val="bg1"/>
                </a:solidFill>
              </a:rPr>
              <a:t>=›</a:t>
            </a:r>
            <a:r>
              <a:rPr lang="cs-CZ" sz="2000" dirty="0" smtClean="0">
                <a:solidFill>
                  <a:schemeClr val="bg1"/>
                </a:solidFill>
              </a:rPr>
              <a:t> nevolnost, zvracení, průjmy, žal. křeče, </a:t>
            </a:r>
            <a:endParaRPr lang="en-US" sz="2000" dirty="0" smtClean="0">
              <a:solidFill>
                <a:schemeClr val="bg1"/>
              </a:solidFill>
            </a:endParaRPr>
          </a:p>
          <a:p>
            <a:endParaRPr lang="cs-CZ" sz="2000"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7813"/>
            <a:ext cx="8229600" cy="703262"/>
          </a:xfrm>
        </p:spPr>
        <p:txBody>
          <a:bodyPr/>
          <a:lstStyle/>
          <a:p>
            <a:r>
              <a:rPr lang="cs-CZ" dirty="0" smtClean="0">
                <a:solidFill>
                  <a:schemeClr val="bg1"/>
                </a:solidFill>
                <a:latin typeface="Comic Sans MS" pitchFamily="66" charset="0"/>
              </a:rPr>
              <a:t>Koenzym Q 10</a:t>
            </a:r>
          </a:p>
        </p:txBody>
      </p:sp>
      <p:sp>
        <p:nvSpPr>
          <p:cNvPr id="62467" name="Rectangle 3"/>
          <p:cNvSpPr>
            <a:spLocks noGrp="1" noChangeArrowheads="1"/>
          </p:cNvSpPr>
          <p:nvPr>
            <p:ph type="body" idx="1"/>
          </p:nvPr>
        </p:nvSpPr>
        <p:spPr>
          <a:xfrm>
            <a:off x="457200" y="1268413"/>
            <a:ext cx="8229600" cy="5832475"/>
          </a:xfrm>
        </p:spPr>
        <p:txBody>
          <a:bodyPr/>
          <a:lstStyle/>
          <a:p>
            <a:pPr>
              <a:lnSpc>
                <a:spcPct val="80000"/>
              </a:lnSpc>
            </a:pPr>
            <a:r>
              <a:rPr lang="cs-CZ" sz="2000" b="1" dirty="0" smtClean="0">
                <a:solidFill>
                  <a:srgbClr val="FFC000"/>
                </a:solidFill>
              </a:rPr>
              <a:t>součást </a:t>
            </a:r>
            <a:r>
              <a:rPr lang="cs-CZ" sz="2000" b="1" dirty="0" smtClean="0">
                <a:solidFill>
                  <a:srgbClr val="FFC000"/>
                </a:solidFill>
              </a:rPr>
              <a:t>elektronového  transportního řetězce – regeneruje ATP v mitochondriích</a:t>
            </a:r>
          </a:p>
          <a:p>
            <a:pPr>
              <a:lnSpc>
                <a:spcPct val="80000"/>
              </a:lnSpc>
              <a:buFont typeface="Wingdings" pitchFamily="2" charset="2"/>
              <a:buNone/>
            </a:pPr>
            <a:endParaRPr lang="cs-CZ" sz="2000" dirty="0" smtClean="0"/>
          </a:p>
          <a:p>
            <a:pPr>
              <a:lnSpc>
                <a:spcPct val="80000"/>
              </a:lnSpc>
            </a:pPr>
            <a:r>
              <a:rPr lang="cs-CZ" sz="2000" dirty="0" smtClean="0">
                <a:solidFill>
                  <a:schemeClr val="bg1"/>
                </a:solidFill>
                <a:cs typeface="Times New Roman" pitchFamily="18" charset="0"/>
              </a:rPr>
              <a:t>v </a:t>
            </a:r>
            <a:r>
              <a:rPr lang="cs-CZ" sz="2000" dirty="0" smtClean="0">
                <a:solidFill>
                  <a:schemeClr val="bg1"/>
                </a:solidFill>
                <a:cs typeface="Times New Roman" pitchFamily="18" charset="0"/>
              </a:rPr>
              <a:t>roce 1978 – </a:t>
            </a:r>
            <a:r>
              <a:rPr lang="cs-CZ" sz="2000" dirty="0" smtClean="0">
                <a:solidFill>
                  <a:schemeClr val="bg1"/>
                </a:solidFill>
                <a:cs typeface="Times New Roman" pitchFamily="18" charset="0"/>
              </a:rPr>
              <a:t>Angličan </a:t>
            </a:r>
            <a:r>
              <a:rPr lang="cs-CZ" sz="2000" dirty="0" smtClean="0">
                <a:solidFill>
                  <a:schemeClr val="bg1"/>
                </a:solidFill>
                <a:cs typeface="Times New Roman" pitchFamily="18" charset="0"/>
              </a:rPr>
              <a:t>P. Mitchell – Nobelova cena za objevení jeho významu</a:t>
            </a:r>
          </a:p>
          <a:p>
            <a:pPr>
              <a:lnSpc>
                <a:spcPct val="80000"/>
              </a:lnSpc>
              <a:buFont typeface="Wingdings" pitchFamily="2" charset="2"/>
              <a:buNone/>
            </a:pPr>
            <a:endParaRPr lang="cs-CZ" sz="2000" dirty="0" smtClean="0"/>
          </a:p>
          <a:p>
            <a:pPr>
              <a:lnSpc>
                <a:spcPct val="80000"/>
              </a:lnSpc>
            </a:pPr>
            <a:r>
              <a:rPr lang="cs-CZ" sz="2000" b="1" dirty="0" smtClean="0">
                <a:solidFill>
                  <a:srgbClr val="FF0000"/>
                </a:solidFill>
              </a:rPr>
              <a:t>Účinky: </a:t>
            </a:r>
          </a:p>
          <a:p>
            <a:pPr lvl="1">
              <a:lnSpc>
                <a:spcPct val="80000"/>
              </a:lnSpc>
            </a:pPr>
            <a:r>
              <a:rPr lang="cs-CZ" sz="2000" dirty="0" smtClean="0">
                <a:solidFill>
                  <a:schemeClr val="bg1"/>
                </a:solidFill>
              </a:rPr>
              <a:t>antioxidant </a:t>
            </a:r>
            <a:r>
              <a:rPr lang="cs-CZ" sz="2000" dirty="0" smtClean="0">
                <a:solidFill>
                  <a:schemeClr val="bg1"/>
                </a:solidFill>
              </a:rPr>
              <a:t>(</a:t>
            </a:r>
            <a:r>
              <a:rPr lang="cs-CZ" sz="2000" dirty="0" smtClean="0">
                <a:solidFill>
                  <a:schemeClr val="bg1"/>
                </a:solidFill>
                <a:cs typeface="Times New Roman" pitchFamily="18" charset="0"/>
              </a:rPr>
              <a:t>↓ LDL, zlepšuje imunitu, prohlubuje regeneraci svalů, proti volným radikálům)</a:t>
            </a:r>
          </a:p>
          <a:p>
            <a:pPr>
              <a:lnSpc>
                <a:spcPct val="80000"/>
              </a:lnSpc>
              <a:buFont typeface="Wingdings" pitchFamily="2" charset="2"/>
              <a:buNone/>
            </a:pPr>
            <a:endParaRPr lang="cs-CZ" sz="2000" dirty="0" smtClean="0"/>
          </a:p>
          <a:p>
            <a:pPr>
              <a:lnSpc>
                <a:spcPct val="80000"/>
              </a:lnSpc>
            </a:pPr>
            <a:r>
              <a:rPr lang="cs-CZ" sz="2000" b="1" dirty="0" smtClean="0">
                <a:solidFill>
                  <a:srgbClr val="FF0000"/>
                </a:solidFill>
              </a:rPr>
              <a:t>Použití:</a:t>
            </a:r>
            <a:r>
              <a:rPr lang="cs-CZ" sz="2000" dirty="0" smtClean="0">
                <a:solidFill>
                  <a:srgbClr val="FF0000"/>
                </a:solidFill>
              </a:rPr>
              <a:t> </a:t>
            </a:r>
          </a:p>
          <a:p>
            <a:pPr lvl="1">
              <a:lnSpc>
                <a:spcPct val="80000"/>
              </a:lnSpc>
            </a:pPr>
            <a:r>
              <a:rPr lang="cs-CZ" sz="2000" dirty="0" smtClean="0">
                <a:solidFill>
                  <a:schemeClr val="bg1"/>
                </a:solidFill>
              </a:rPr>
              <a:t>prevence </a:t>
            </a:r>
            <a:r>
              <a:rPr lang="cs-CZ" sz="2000" dirty="0" smtClean="0">
                <a:solidFill>
                  <a:schemeClr val="bg1"/>
                </a:solidFill>
              </a:rPr>
              <a:t>a léčba kardiovaskulárních onemocnění (ochrana </a:t>
            </a:r>
            <a:r>
              <a:rPr lang="cs-CZ" sz="2000" dirty="0" smtClean="0">
                <a:solidFill>
                  <a:schemeClr val="bg1"/>
                </a:solidFill>
              </a:rPr>
              <a:t>chol. před </a:t>
            </a:r>
            <a:r>
              <a:rPr lang="cs-CZ" sz="2000" dirty="0" smtClean="0">
                <a:solidFill>
                  <a:schemeClr val="bg1"/>
                </a:solidFill>
              </a:rPr>
              <a:t>oxidací, zlepšení srdeční slabosti)</a:t>
            </a:r>
          </a:p>
          <a:p>
            <a:pPr lvl="1">
              <a:lnSpc>
                <a:spcPct val="80000"/>
              </a:lnSpc>
            </a:pPr>
            <a:r>
              <a:rPr lang="cs-CZ" sz="2000" dirty="0" smtClean="0">
                <a:solidFill>
                  <a:schemeClr val="bg1"/>
                </a:solidFill>
              </a:rPr>
              <a:t>podpůrná </a:t>
            </a:r>
            <a:r>
              <a:rPr lang="cs-CZ" sz="2000" dirty="0" smtClean="0">
                <a:solidFill>
                  <a:schemeClr val="bg1"/>
                </a:solidFill>
              </a:rPr>
              <a:t>léčba při paradentóze x zánětu </a:t>
            </a:r>
          </a:p>
          <a:p>
            <a:pPr lvl="1">
              <a:lnSpc>
                <a:spcPct val="80000"/>
              </a:lnSpc>
            </a:pPr>
            <a:r>
              <a:rPr lang="cs-CZ" sz="2000" dirty="0" smtClean="0">
                <a:solidFill>
                  <a:schemeClr val="bg1"/>
                </a:solidFill>
              </a:rPr>
              <a:t>k</a:t>
            </a:r>
            <a:r>
              <a:rPr lang="cs-CZ" sz="2000" dirty="0" smtClean="0">
                <a:solidFill>
                  <a:schemeClr val="bg1"/>
                </a:solidFill>
              </a:rPr>
              <a:t>oenzym </a:t>
            </a:r>
            <a:r>
              <a:rPr lang="cs-CZ" sz="2000" dirty="0" smtClean="0">
                <a:solidFill>
                  <a:schemeClr val="bg1"/>
                </a:solidFill>
              </a:rPr>
              <a:t>Q 10 – napomáhá uvolnit energii z ATP pro sval. práci  – </a:t>
            </a:r>
            <a:r>
              <a:rPr lang="cs-CZ" sz="2000" dirty="0" smtClean="0">
                <a:solidFill>
                  <a:schemeClr val="bg1"/>
                </a:solidFill>
              </a:rPr>
              <a:t>katalyzátor</a:t>
            </a:r>
          </a:p>
          <a:p>
            <a:pPr lvl="1">
              <a:lnSpc>
                <a:spcPct val="80000"/>
              </a:lnSpc>
            </a:pPr>
            <a:r>
              <a:rPr lang="cs-CZ" sz="2000" dirty="0" smtClean="0">
                <a:solidFill>
                  <a:schemeClr val="bg1"/>
                </a:solidFill>
              </a:rPr>
              <a:t>l</a:t>
            </a:r>
            <a:r>
              <a:rPr lang="cs-CZ" sz="2000" dirty="0" smtClean="0">
                <a:solidFill>
                  <a:schemeClr val="bg1"/>
                </a:solidFill>
              </a:rPr>
              <a:t>ze přijímat i ve formě koenzymu q 9, 8, 7, 6 – v játrech se přemění na koenzym Q 10</a:t>
            </a:r>
          </a:p>
          <a:p>
            <a:pPr lvl="1">
              <a:lnSpc>
                <a:spcPct val="80000"/>
              </a:lnSpc>
            </a:pPr>
            <a:endParaRPr lang="cs-CZ" sz="2000" dirty="0" smtClean="0">
              <a:solidFill>
                <a:schemeClr val="bg1"/>
              </a:solidFill>
            </a:endParaRPr>
          </a:p>
          <a:p>
            <a:pPr lvl="1">
              <a:lnSpc>
                <a:spcPct val="80000"/>
              </a:lnSpc>
              <a:buFont typeface="Wingdings" pitchFamily="2" charset="2"/>
              <a:buNone/>
            </a:pPr>
            <a:endParaRPr lang="cs-CZ" sz="2000" dirty="0" smtClean="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bg1"/>
                </a:solidFill>
                <a:latin typeface="Comic Sans MS" pitchFamily="66" charset="0"/>
              </a:rPr>
              <a:t>Koenzym Q10</a:t>
            </a:r>
            <a:endParaRPr lang="cs-CZ" dirty="0">
              <a:solidFill>
                <a:schemeClr val="bg1"/>
              </a:solidFill>
              <a:latin typeface="Comic Sans MS" pitchFamily="66" charset="0"/>
            </a:endParaRPr>
          </a:p>
        </p:txBody>
      </p:sp>
      <p:sp>
        <p:nvSpPr>
          <p:cNvPr id="3" name="Zástupný symbol pro obsah 2"/>
          <p:cNvSpPr>
            <a:spLocks noGrp="1"/>
          </p:cNvSpPr>
          <p:nvPr>
            <p:ph idx="1"/>
          </p:nvPr>
        </p:nvSpPr>
        <p:spPr/>
        <p:txBody>
          <a:bodyPr/>
          <a:lstStyle/>
          <a:p>
            <a:r>
              <a:rPr lang="cs-CZ" sz="2000" dirty="0" smtClean="0">
                <a:solidFill>
                  <a:srgbClr val="FF0000"/>
                </a:solidFill>
                <a:latin typeface="Comic Sans MS" pitchFamily="66" charset="0"/>
                <a:cs typeface="Times New Roman" pitchFamily="18" charset="0"/>
              </a:rPr>
              <a:t>Zdroje:</a:t>
            </a:r>
          </a:p>
          <a:p>
            <a:pPr lvl="1"/>
            <a:r>
              <a:rPr lang="cs-CZ" sz="2000" dirty="0" smtClean="0">
                <a:solidFill>
                  <a:schemeClr val="bg1"/>
                </a:solidFill>
                <a:latin typeface="Comic Sans MS" pitchFamily="66" charset="0"/>
                <a:cs typeface="Times New Roman" pitchFamily="18" charset="0"/>
              </a:rPr>
              <a:t>p</a:t>
            </a:r>
            <a:r>
              <a:rPr lang="cs-CZ" sz="2000" dirty="0" smtClean="0">
                <a:solidFill>
                  <a:schemeClr val="bg1"/>
                </a:solidFill>
                <a:latin typeface="Comic Sans MS" pitchFamily="66" charset="0"/>
                <a:cs typeface="Times New Roman" pitchFamily="18" charset="0"/>
              </a:rPr>
              <a:t>řirozené – olej sójový, řepkový, sezamový,  sardinky, makrely, maso hovězí, kuřecí, ořechy, cereálie)</a:t>
            </a:r>
          </a:p>
          <a:p>
            <a:pPr lvl="1"/>
            <a:r>
              <a:rPr lang="cs-CZ" sz="2000" dirty="0" smtClean="0">
                <a:solidFill>
                  <a:schemeClr val="bg1"/>
                </a:solidFill>
                <a:latin typeface="Comic Sans MS" pitchFamily="66" charset="0"/>
                <a:cs typeface="Times New Roman" pitchFamily="18" charset="0"/>
              </a:rPr>
              <a:t>s</a:t>
            </a:r>
            <a:r>
              <a:rPr lang="cs-CZ" sz="2000" dirty="0" smtClean="0">
                <a:solidFill>
                  <a:schemeClr val="bg1"/>
                </a:solidFill>
                <a:latin typeface="Comic Sans MS" pitchFamily="66" charset="0"/>
                <a:cs typeface="Times New Roman" pitchFamily="18" charset="0"/>
              </a:rPr>
              <a:t>uplementa – kapsle (10 – 30 mg)</a:t>
            </a:r>
          </a:p>
          <a:p>
            <a:pPr lvl="1">
              <a:buNone/>
            </a:pPr>
            <a:r>
              <a:rPr lang="cs-CZ" sz="2000" dirty="0" smtClean="0">
                <a:solidFill>
                  <a:schemeClr val="bg1"/>
                </a:solidFill>
                <a:latin typeface="Comic Sans MS" pitchFamily="66" charset="0"/>
                <a:cs typeface="Times New Roman" pitchFamily="18" charset="0"/>
              </a:rPr>
              <a:t> nejlepší jsou tmavé kapsle  plněné  sójovým olejem</a:t>
            </a:r>
          </a:p>
          <a:p>
            <a:pPr lvl="1">
              <a:buFont typeface="Wingdings" pitchFamily="2" charset="2"/>
              <a:buNone/>
            </a:pPr>
            <a:endParaRPr lang="cs-CZ" sz="2000" dirty="0" smtClean="0">
              <a:latin typeface="Comic Sans MS" pitchFamily="66" charset="0"/>
              <a:cs typeface="Times New Roman" pitchFamily="18" charset="0"/>
            </a:endParaRPr>
          </a:p>
          <a:p>
            <a:r>
              <a:rPr lang="cs-CZ" sz="2000" b="1" dirty="0" smtClean="0">
                <a:solidFill>
                  <a:srgbClr val="FF0000"/>
                </a:solidFill>
                <a:latin typeface="Comic Sans MS" pitchFamily="66" charset="0"/>
              </a:rPr>
              <a:t>Dávkování: 1 – 2 kapsle á 30 mg</a:t>
            </a:r>
          </a:p>
          <a:p>
            <a:pPr>
              <a:buNone/>
            </a:pPr>
            <a:endParaRPr lang="cs-CZ" sz="2000" dirty="0"/>
          </a:p>
        </p:txBody>
      </p:sp>
      <p:sp>
        <p:nvSpPr>
          <p:cNvPr id="4" name="Šipka doprava se zářezem 3"/>
          <p:cNvSpPr/>
          <p:nvPr/>
        </p:nvSpPr>
        <p:spPr>
          <a:xfrm>
            <a:off x="642910" y="3071810"/>
            <a:ext cx="285752" cy="214314"/>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9091" name="Picture 3" descr="C:\Documents and Settings\Ondra_S\Plocha\FSpS výuka\Obrázky k prezentacím\q10.gif"/>
          <p:cNvPicPr>
            <a:picLocks noChangeAspect="1" noChangeArrowheads="1"/>
          </p:cNvPicPr>
          <p:nvPr/>
        </p:nvPicPr>
        <p:blipFill>
          <a:blip r:embed="rId2"/>
          <a:srcRect/>
          <a:stretch>
            <a:fillRect/>
          </a:stretch>
        </p:blipFill>
        <p:spPr bwMode="auto">
          <a:xfrm>
            <a:off x="1962068" y="4357694"/>
            <a:ext cx="5538890" cy="2095490"/>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rtlCol="0">
            <a:normAutofit fontScale="90000"/>
          </a:bodyPr>
          <a:lstStyle/>
          <a:p>
            <a:pPr fontAlgn="auto">
              <a:spcAft>
                <a:spcPts val="0"/>
              </a:spcAft>
              <a:defRPr/>
            </a:pPr>
            <a:r>
              <a:rPr lang="cs-CZ" sz="4000" dirty="0">
                <a:solidFill>
                  <a:schemeClr val="bg1"/>
                </a:solidFill>
                <a:latin typeface="Comic Sans MS" pitchFamily="66" charset="0"/>
              </a:rPr>
              <a:t>Konjugovaná kyselina linolová (CLA)</a:t>
            </a:r>
          </a:p>
        </p:txBody>
      </p:sp>
      <p:sp>
        <p:nvSpPr>
          <p:cNvPr id="63491" name="Rectangle 3"/>
          <p:cNvSpPr>
            <a:spLocks noGrp="1" noChangeArrowheads="1"/>
          </p:cNvSpPr>
          <p:nvPr>
            <p:ph type="body" sz="half" idx="1"/>
          </p:nvPr>
        </p:nvSpPr>
        <p:spPr>
          <a:xfrm>
            <a:off x="457200" y="1600200"/>
            <a:ext cx="7931150" cy="5257800"/>
          </a:xfrm>
        </p:spPr>
        <p:txBody>
          <a:bodyPr/>
          <a:lstStyle/>
          <a:p>
            <a:r>
              <a:rPr lang="cs-CZ" sz="2000" b="1" dirty="0" smtClean="0">
                <a:solidFill>
                  <a:srgbClr val="FFC000"/>
                </a:solidFill>
              </a:rPr>
              <a:t>Nenasycená MK podobná </a:t>
            </a:r>
            <a:r>
              <a:rPr lang="el-GR" sz="2000" b="1" dirty="0" smtClean="0">
                <a:solidFill>
                  <a:srgbClr val="FFC000"/>
                </a:solidFill>
              </a:rPr>
              <a:t>γ</a:t>
            </a:r>
            <a:r>
              <a:rPr lang="cs-CZ" sz="2000" b="1" dirty="0" smtClean="0">
                <a:solidFill>
                  <a:srgbClr val="FFC000"/>
                </a:solidFill>
              </a:rPr>
              <a:t>-linolenové kyselině</a:t>
            </a:r>
          </a:p>
          <a:p>
            <a:pPr>
              <a:buFont typeface="Wingdings" pitchFamily="2" charset="2"/>
              <a:buNone/>
            </a:pPr>
            <a:endParaRPr lang="cs-CZ" sz="2000" b="1" dirty="0" smtClean="0">
              <a:solidFill>
                <a:schemeClr val="folHlink"/>
              </a:solidFill>
            </a:endParaRPr>
          </a:p>
          <a:p>
            <a:r>
              <a:rPr lang="cs-CZ" sz="2000" b="1" dirty="0" smtClean="0">
                <a:solidFill>
                  <a:srgbClr val="FF0000"/>
                </a:solidFill>
              </a:rPr>
              <a:t>Výskyt:</a:t>
            </a:r>
            <a:r>
              <a:rPr lang="cs-CZ" sz="2000" dirty="0" smtClean="0">
                <a:solidFill>
                  <a:srgbClr val="FF0000"/>
                </a:solidFill>
              </a:rPr>
              <a:t> </a:t>
            </a:r>
          </a:p>
          <a:p>
            <a:pPr lvl="1"/>
            <a:r>
              <a:rPr lang="cs-CZ" sz="2000" dirty="0" smtClean="0">
                <a:solidFill>
                  <a:schemeClr val="bg1"/>
                </a:solidFill>
              </a:rPr>
              <a:t>živočišné tuky </a:t>
            </a:r>
          </a:p>
          <a:p>
            <a:pPr lvl="1">
              <a:buFont typeface="Wingdings" pitchFamily="2" charset="2"/>
              <a:buNone/>
            </a:pPr>
            <a:r>
              <a:rPr lang="cs-CZ" sz="2000" dirty="0" smtClean="0">
                <a:solidFill>
                  <a:schemeClr val="bg1"/>
                </a:solidFill>
              </a:rPr>
              <a:t>    (hovězí, skopové, mléko)</a:t>
            </a:r>
          </a:p>
          <a:p>
            <a:pPr lvl="1"/>
            <a:r>
              <a:rPr lang="cs-CZ" sz="2000" dirty="0" smtClean="0">
                <a:solidFill>
                  <a:schemeClr val="bg1"/>
                </a:solidFill>
              </a:rPr>
              <a:t>výroba</a:t>
            </a:r>
            <a:r>
              <a:rPr lang="cs-CZ" sz="2000" dirty="0" smtClean="0">
                <a:solidFill>
                  <a:schemeClr val="bg1"/>
                </a:solidFill>
              </a:rPr>
              <a:t>: slunečnicový </a:t>
            </a:r>
            <a:r>
              <a:rPr lang="cs-CZ" sz="2000" dirty="0" smtClean="0">
                <a:solidFill>
                  <a:schemeClr val="bg1"/>
                </a:solidFill>
              </a:rPr>
              <a:t>a </a:t>
            </a:r>
            <a:r>
              <a:rPr lang="cs-CZ" sz="2000" dirty="0" smtClean="0">
                <a:solidFill>
                  <a:schemeClr val="bg1"/>
                </a:solidFill>
              </a:rPr>
              <a:t>lněný </a:t>
            </a:r>
            <a:r>
              <a:rPr lang="cs-CZ" sz="2000" dirty="0" smtClean="0">
                <a:solidFill>
                  <a:schemeClr val="bg1"/>
                </a:solidFill>
              </a:rPr>
              <a:t>olej</a:t>
            </a:r>
          </a:p>
          <a:p>
            <a:pPr lvl="1"/>
            <a:endParaRPr lang="cs-CZ" sz="2000" dirty="0" smtClean="0">
              <a:solidFill>
                <a:schemeClr val="bg1"/>
              </a:solidFill>
            </a:endParaRPr>
          </a:p>
          <a:p>
            <a:r>
              <a:rPr lang="cs-CZ" sz="2000" b="1" dirty="0" smtClean="0">
                <a:solidFill>
                  <a:srgbClr val="FF0000"/>
                </a:solidFill>
              </a:rPr>
              <a:t>Účinky:</a:t>
            </a:r>
            <a:r>
              <a:rPr lang="cs-CZ" sz="2000" dirty="0" smtClean="0">
                <a:solidFill>
                  <a:srgbClr val="FF0000"/>
                </a:solidFill>
              </a:rPr>
              <a:t> </a:t>
            </a:r>
          </a:p>
          <a:p>
            <a:pPr lvl="1"/>
            <a:r>
              <a:rPr lang="cs-CZ" sz="2000" dirty="0" smtClean="0">
                <a:solidFill>
                  <a:schemeClr val="bg1"/>
                </a:solidFill>
              </a:rPr>
              <a:t>mírní </a:t>
            </a:r>
            <a:r>
              <a:rPr lang="cs-CZ" sz="2000" dirty="0" smtClean="0">
                <a:solidFill>
                  <a:schemeClr val="bg1"/>
                </a:solidFill>
              </a:rPr>
              <a:t>pocity hladu</a:t>
            </a:r>
          </a:p>
          <a:p>
            <a:pPr lvl="1"/>
            <a:r>
              <a:rPr lang="cs-CZ" sz="2000" dirty="0" smtClean="0">
                <a:solidFill>
                  <a:schemeClr val="bg1"/>
                </a:solidFill>
              </a:rPr>
              <a:t>tlumí </a:t>
            </a:r>
            <a:r>
              <a:rPr lang="cs-CZ" sz="2000" dirty="0" smtClean="0">
                <a:solidFill>
                  <a:schemeClr val="bg1"/>
                </a:solidFill>
              </a:rPr>
              <a:t>růst tukové tkáně</a:t>
            </a:r>
          </a:p>
          <a:p>
            <a:pPr lvl="1"/>
            <a:r>
              <a:rPr lang="cs-CZ" sz="2000" dirty="0" smtClean="0">
                <a:solidFill>
                  <a:schemeClr val="bg1"/>
                </a:solidFill>
              </a:rPr>
              <a:t>zamezuje </a:t>
            </a:r>
            <a:r>
              <a:rPr lang="cs-CZ" sz="2000" dirty="0" smtClean="0">
                <a:solidFill>
                  <a:schemeClr val="bg1"/>
                </a:solidFill>
              </a:rPr>
              <a:t>odbourávání svalové tkáně</a:t>
            </a:r>
          </a:p>
          <a:p>
            <a:endParaRPr lang="en-US" sz="2000" b="1" dirty="0" smtClean="0">
              <a:solidFill>
                <a:schemeClr val="tx2"/>
              </a:solidFill>
            </a:endParaRPr>
          </a:p>
        </p:txBody>
      </p:sp>
      <p:graphicFrame>
        <p:nvGraphicFramePr>
          <p:cNvPr id="70855" name="Group 199"/>
          <p:cNvGraphicFramePr>
            <a:graphicFrameLocks noGrp="1"/>
          </p:cNvGraphicFramePr>
          <p:nvPr>
            <p:ph sz="half" idx="2"/>
          </p:nvPr>
        </p:nvGraphicFramePr>
        <p:xfrm>
          <a:off x="4929190" y="2214554"/>
          <a:ext cx="3898900" cy="2843214"/>
        </p:xfrm>
        <a:graphic>
          <a:graphicData uri="http://schemas.openxmlformats.org/drawingml/2006/table">
            <a:tbl>
              <a:tblPr/>
              <a:tblGrid>
                <a:gridCol w="1225550"/>
                <a:gridCol w="1366838"/>
                <a:gridCol w="1306512"/>
              </a:tblGrid>
              <a:tr h="6048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Potravina</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Porce</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Obsah CLA</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 (mg/porce)</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Rostlinný olej</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 lžička (5g)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Máslo</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 lžička (7g)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76</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Tvrdý sýr</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 plátek (28g)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108</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893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Tavený sýr</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 plátek (28g)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169</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Pečený hovězí</a:t>
                      </a:r>
                    </a:p>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steak</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100 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730</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13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1" i="0" u="none" strike="noStrike" cap="none" normalizeH="0" baseline="0" dirty="0" smtClean="0">
                          <a:ln>
                            <a:noFill/>
                          </a:ln>
                          <a:solidFill>
                            <a:schemeClr val="bg1"/>
                          </a:solidFill>
                          <a:effectLst/>
                          <a:latin typeface="Comic Sans MS" pitchFamily="66" charset="0"/>
                          <a:cs typeface="Arial" charset="0"/>
                        </a:rPr>
                        <a:t>Tučný jogurt</a:t>
                      </a:r>
                      <a:endParaRPr kumimoji="0" lang="cs-CZ" sz="1200" b="1"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 kelímek (150g)</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cs-CZ" sz="1200" b="0" i="0" u="none" strike="noStrike" cap="none" normalizeH="0" baseline="0" dirty="0" smtClean="0">
                          <a:ln>
                            <a:noFill/>
                          </a:ln>
                          <a:solidFill>
                            <a:schemeClr val="bg1"/>
                          </a:solidFill>
                          <a:effectLst/>
                          <a:latin typeface="Comic Sans MS" pitchFamily="66" charset="0"/>
                          <a:cs typeface="Arial" charset="0"/>
                        </a:rPr>
                        <a:t>1050</a:t>
                      </a:r>
                      <a:endParaRPr kumimoji="0" lang="cs-CZ" sz="1200" b="0" i="0" u="none" strike="noStrike" cap="none" normalizeH="0" baseline="0" dirty="0" smtClean="0">
                        <a:ln>
                          <a:noFill/>
                        </a:ln>
                        <a:solidFill>
                          <a:schemeClr val="bg1"/>
                        </a:solidFill>
                        <a:effectLst/>
                        <a:latin typeface="Comic Sans MS" pitchFamily="66" charset="0"/>
                      </a:endParaRP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r>
              <a:rPr lang="cs-CZ" dirty="0" smtClean="0">
                <a:solidFill>
                  <a:schemeClr val="bg1"/>
                </a:solidFill>
              </a:rPr>
              <a:t>Legislativa - výrobce </a:t>
            </a:r>
          </a:p>
        </p:txBody>
      </p:sp>
      <p:sp>
        <p:nvSpPr>
          <p:cNvPr id="3" name="Zástupný symbol pro obsah 2"/>
          <p:cNvSpPr>
            <a:spLocks noGrp="1"/>
          </p:cNvSpPr>
          <p:nvPr>
            <p:ph idx="1"/>
          </p:nvPr>
        </p:nvSpPr>
        <p:spPr>
          <a:xfrm>
            <a:off x="457200" y="1600200"/>
            <a:ext cx="8229600" cy="4829196"/>
          </a:xfrm>
        </p:spPr>
        <p:txBody>
          <a:bodyPr rtlCol="0">
            <a:normAutofit/>
          </a:bodyPr>
          <a:lstStyle/>
          <a:p>
            <a:pPr fontAlgn="auto">
              <a:lnSpc>
                <a:spcPct val="110000"/>
              </a:lnSpc>
              <a:spcAft>
                <a:spcPts val="1200"/>
              </a:spcAft>
              <a:buFont typeface="Arial" pitchFamily="34" charset="0"/>
              <a:buNone/>
              <a:defRPr/>
            </a:pPr>
            <a:r>
              <a:rPr lang="cs-CZ" sz="2400" b="1" dirty="0" smtClean="0">
                <a:solidFill>
                  <a:srgbClr val="FFFF00"/>
                </a:solidFill>
              </a:rPr>
              <a:t>	Uvádění na trh v ČR</a:t>
            </a:r>
          </a:p>
          <a:p>
            <a:pPr algn="ctr" fontAlgn="auto">
              <a:lnSpc>
                <a:spcPct val="110000"/>
              </a:lnSpc>
              <a:spcAft>
                <a:spcPts val="0"/>
              </a:spcAft>
              <a:buFont typeface="Arial" pitchFamily="34" charset="0"/>
              <a:buNone/>
              <a:defRPr/>
            </a:pPr>
            <a:r>
              <a:rPr lang="cs-CZ" sz="2400" dirty="0" smtClean="0">
                <a:solidFill>
                  <a:schemeClr val="bg1"/>
                </a:solidFill>
              </a:rPr>
              <a:t>	</a:t>
            </a:r>
            <a:r>
              <a:rPr lang="cs-CZ" sz="2400" dirty="0" smtClean="0">
                <a:solidFill>
                  <a:schemeClr val="bg1"/>
                </a:solidFill>
              </a:rPr>
              <a:t>Výrobce </a:t>
            </a:r>
            <a:r>
              <a:rPr lang="cs-CZ" sz="2400" dirty="0" smtClean="0">
                <a:solidFill>
                  <a:schemeClr val="bg1"/>
                </a:solidFill>
              </a:rPr>
              <a:t>doplňku stravy má notifikační povinnost, tj. </a:t>
            </a:r>
            <a:r>
              <a:rPr lang="cs-CZ" sz="2400" dirty="0" smtClean="0">
                <a:solidFill>
                  <a:schemeClr val="bg1"/>
                </a:solidFill>
              </a:rPr>
              <a:t>před uvedením výrobku na trh musí podat oznámení na Ministerstvo zdravotnictví. V notifikačním formuláři se uvede text označení (etikety) a seznam zdravotních tvrzení používaných na obalu a v reklamě. Pouze v případě, že doplněk stravy obsahuje formy vitaminů a minerálů neuvedené ve vyhlášce č. 225/2008 Sb., výrobce nejprve požádá Státní zdravotní ústav (SZÚ) o posouzení zdravotní nezávadnosti výrobku a způsobu jeho užívání (dávkování, vhodnost pro těhotné a kojící ženy, vhodnost pro děti atd.).</a:t>
            </a:r>
          </a:p>
          <a:p>
            <a:pPr fontAlgn="auto">
              <a:lnSpc>
                <a:spcPct val="110000"/>
              </a:lnSpc>
              <a:spcAft>
                <a:spcPts val="0"/>
              </a:spcAft>
              <a:defRPr/>
            </a:pPr>
            <a:endParaRPr lang="cs-CZ" sz="2400" dirty="0">
              <a:solidFill>
                <a:schemeClr val="bg1"/>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solidFill>
                  <a:schemeClr val="bg1"/>
                </a:solidFill>
                <a:latin typeface="Comic Sans MS" pitchFamily="66" charset="0"/>
              </a:rPr>
              <a:t>Konjugovaná kyselina linolová (CLA)</a:t>
            </a:r>
            <a:endParaRPr lang="cs-CZ" sz="3600" dirty="0">
              <a:solidFill>
                <a:schemeClr val="bg1"/>
              </a:solidFill>
              <a:latin typeface="Comic Sans MS" pitchFamily="66" charset="0"/>
            </a:endParaRPr>
          </a:p>
        </p:txBody>
      </p:sp>
      <p:sp>
        <p:nvSpPr>
          <p:cNvPr id="3" name="Zástupný symbol pro text 2"/>
          <p:cNvSpPr>
            <a:spLocks noGrp="1"/>
          </p:cNvSpPr>
          <p:nvPr>
            <p:ph type="body" sz="half" idx="1"/>
          </p:nvPr>
        </p:nvSpPr>
        <p:spPr>
          <a:xfrm>
            <a:off x="457200" y="1600200"/>
            <a:ext cx="8258204" cy="4530725"/>
          </a:xfrm>
        </p:spPr>
        <p:txBody>
          <a:bodyPr/>
          <a:lstStyle/>
          <a:p>
            <a:pPr>
              <a:spcAft>
                <a:spcPts val="0"/>
              </a:spcAft>
            </a:pPr>
            <a:r>
              <a:rPr lang="cs-CZ" sz="2000" b="1" dirty="0" smtClean="0">
                <a:solidFill>
                  <a:srgbClr val="FF0000"/>
                </a:solidFill>
              </a:rPr>
              <a:t>Mechanismus působení</a:t>
            </a:r>
            <a:r>
              <a:rPr lang="cs-CZ" sz="2000" dirty="0" smtClean="0">
                <a:solidFill>
                  <a:srgbClr val="FF0000"/>
                </a:solidFill>
              </a:rPr>
              <a:t> </a:t>
            </a:r>
          </a:p>
          <a:p>
            <a:pPr lvl="1">
              <a:spcAft>
                <a:spcPts val="0"/>
              </a:spcAft>
            </a:pPr>
            <a:r>
              <a:rPr lang="cs-CZ" sz="2200" dirty="0" smtClean="0">
                <a:solidFill>
                  <a:schemeClr val="bg1"/>
                </a:solidFill>
              </a:rPr>
              <a:t>a</a:t>
            </a:r>
            <a:r>
              <a:rPr lang="cs-CZ" sz="2200" dirty="0" smtClean="0">
                <a:solidFill>
                  <a:schemeClr val="bg1"/>
                </a:solidFill>
              </a:rPr>
              <a:t>ktivace lipázy </a:t>
            </a:r>
            <a:r>
              <a:rPr lang="en-US" sz="2200" dirty="0" smtClean="0">
                <a:solidFill>
                  <a:schemeClr val="bg1"/>
                </a:solidFill>
              </a:rPr>
              <a:t>=›</a:t>
            </a:r>
            <a:r>
              <a:rPr lang="cs-CZ" sz="2200" dirty="0" smtClean="0">
                <a:solidFill>
                  <a:schemeClr val="bg1"/>
                </a:solidFill>
              </a:rPr>
              <a:t> uvolnění MK </a:t>
            </a:r>
          </a:p>
          <a:p>
            <a:pPr lvl="1">
              <a:spcAft>
                <a:spcPts val="0"/>
              </a:spcAft>
              <a:buFont typeface="Wingdings" pitchFamily="2" charset="2"/>
              <a:buNone/>
            </a:pPr>
            <a:r>
              <a:rPr lang="cs-CZ" sz="2200" dirty="0" smtClean="0">
                <a:solidFill>
                  <a:schemeClr val="bg1"/>
                </a:solidFill>
              </a:rPr>
              <a:t>    do krev. oběhu </a:t>
            </a:r>
            <a:r>
              <a:rPr lang="en-US" sz="2200" dirty="0" smtClean="0">
                <a:solidFill>
                  <a:schemeClr val="bg1"/>
                </a:solidFill>
              </a:rPr>
              <a:t>=›</a:t>
            </a:r>
            <a:r>
              <a:rPr lang="cs-CZ" sz="2200" dirty="0" smtClean="0">
                <a:solidFill>
                  <a:schemeClr val="bg1"/>
                </a:solidFill>
              </a:rPr>
              <a:t> mitochondrie  </a:t>
            </a:r>
          </a:p>
          <a:p>
            <a:pPr lvl="1">
              <a:spcAft>
                <a:spcPts val="0"/>
              </a:spcAft>
              <a:buFont typeface="Wingdings" pitchFamily="2" charset="2"/>
              <a:buNone/>
            </a:pPr>
            <a:r>
              <a:rPr lang="cs-CZ" sz="2200" dirty="0" smtClean="0">
                <a:solidFill>
                  <a:schemeClr val="bg1"/>
                </a:solidFill>
              </a:rPr>
              <a:t>    </a:t>
            </a:r>
            <a:r>
              <a:rPr lang="en-US" sz="2200" dirty="0" smtClean="0">
                <a:solidFill>
                  <a:schemeClr val="bg1"/>
                </a:solidFill>
              </a:rPr>
              <a:t>=›</a:t>
            </a:r>
            <a:r>
              <a:rPr lang="cs-CZ" sz="2200" dirty="0" smtClean="0">
                <a:solidFill>
                  <a:schemeClr val="bg1"/>
                </a:solidFill>
              </a:rPr>
              <a:t> uvolnění energie</a:t>
            </a:r>
          </a:p>
          <a:p>
            <a:pPr lvl="1">
              <a:spcAft>
                <a:spcPts val="0"/>
              </a:spcAft>
            </a:pPr>
            <a:r>
              <a:rPr lang="cs-CZ" sz="2200" dirty="0" smtClean="0">
                <a:solidFill>
                  <a:schemeClr val="bg1"/>
                </a:solidFill>
              </a:rPr>
              <a:t>i</a:t>
            </a:r>
            <a:r>
              <a:rPr lang="cs-CZ" sz="2200" dirty="0" smtClean="0">
                <a:solidFill>
                  <a:schemeClr val="bg1"/>
                </a:solidFill>
              </a:rPr>
              <a:t>nhibice lipoproteinové lipázy  </a:t>
            </a:r>
          </a:p>
          <a:p>
            <a:pPr lvl="1">
              <a:spcAft>
                <a:spcPts val="600"/>
              </a:spcAft>
              <a:buNone/>
            </a:pPr>
            <a:r>
              <a:rPr lang="cs-CZ" sz="2200" dirty="0" smtClean="0">
                <a:solidFill>
                  <a:schemeClr val="bg1"/>
                </a:solidFill>
              </a:rPr>
              <a:t>(skladování tuků)</a:t>
            </a:r>
          </a:p>
          <a:p>
            <a:pPr>
              <a:spcAft>
                <a:spcPts val="0"/>
              </a:spcAft>
            </a:pPr>
            <a:r>
              <a:rPr lang="cs-CZ" sz="2000" b="1" dirty="0" smtClean="0">
                <a:solidFill>
                  <a:srgbClr val="FF0000"/>
                </a:solidFill>
              </a:rPr>
              <a:t>DDD:</a:t>
            </a:r>
            <a:r>
              <a:rPr lang="cs-CZ" sz="2000" b="1" dirty="0" smtClean="0">
                <a:solidFill>
                  <a:schemeClr val="folHlink"/>
                </a:solidFill>
              </a:rPr>
              <a:t> </a:t>
            </a:r>
            <a:r>
              <a:rPr lang="cs-CZ" sz="2200" b="1" dirty="0" smtClean="0">
                <a:solidFill>
                  <a:schemeClr val="bg1"/>
                </a:solidFill>
              </a:rPr>
              <a:t>1000 – 2000 mg/d</a:t>
            </a:r>
          </a:p>
          <a:p>
            <a:pPr>
              <a:spcAft>
                <a:spcPts val="0"/>
              </a:spcAft>
              <a:buFontTx/>
              <a:buChar char="-"/>
            </a:pPr>
            <a:r>
              <a:rPr lang="cs-CZ" sz="2200" dirty="0" smtClean="0">
                <a:solidFill>
                  <a:schemeClr val="bg1"/>
                </a:solidFill>
              </a:rPr>
              <a:t>s</a:t>
            </a:r>
            <a:r>
              <a:rPr lang="cs-CZ" sz="2200" dirty="0" smtClean="0">
                <a:solidFill>
                  <a:schemeClr val="bg1"/>
                </a:solidFill>
              </a:rPr>
              <a:t>portovci, obézní: až 3000 mg/d  (4-5000)</a:t>
            </a:r>
          </a:p>
          <a:p>
            <a:pPr>
              <a:spcAft>
                <a:spcPts val="0"/>
              </a:spcAft>
              <a:buFontTx/>
              <a:buChar char="-"/>
            </a:pPr>
            <a:endParaRPr lang="cs-CZ" sz="2000" dirty="0" smtClean="0">
              <a:solidFill>
                <a:schemeClr val="bg1"/>
              </a:solidFill>
            </a:endParaRPr>
          </a:p>
          <a:p>
            <a:pPr>
              <a:spcAft>
                <a:spcPts val="0"/>
              </a:spcAft>
            </a:pPr>
            <a:r>
              <a:rPr lang="cs-CZ" sz="2200" b="1" dirty="0" smtClean="0">
                <a:solidFill>
                  <a:schemeClr val="bg1"/>
                </a:solidFill>
              </a:rPr>
              <a:t>Neužívat dlouhodobě (nedostatek studií !!!!!) </a:t>
            </a:r>
          </a:p>
          <a:p>
            <a:pPr>
              <a:spcAft>
                <a:spcPts val="0"/>
              </a:spcAft>
            </a:pPr>
            <a:endParaRPr lang="cs-CZ" sz="2000" dirty="0"/>
          </a:p>
        </p:txBody>
      </p:sp>
      <p:pic>
        <p:nvPicPr>
          <p:cNvPr id="90114" name="Picture 2" descr="C:\Documents and Settings\Ondra_S\Plocha\FSpS výuka\Obrázky k prezentacím\cla.jpg"/>
          <p:cNvPicPr>
            <a:picLocks noChangeAspect="1" noChangeArrowheads="1"/>
          </p:cNvPicPr>
          <p:nvPr/>
        </p:nvPicPr>
        <p:blipFill>
          <a:blip r:embed="rId2"/>
          <a:srcRect/>
          <a:stretch>
            <a:fillRect/>
          </a:stretch>
        </p:blipFill>
        <p:spPr bwMode="auto">
          <a:xfrm>
            <a:off x="5500694" y="1500174"/>
            <a:ext cx="2833694" cy="2833694"/>
          </a:xfrm>
          <a:prstGeom prst="rect">
            <a:avLst/>
          </a:prstGeom>
          <a:noFill/>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cs-CZ" sz="3600" dirty="0" smtClean="0">
                <a:solidFill>
                  <a:schemeClr val="bg1"/>
                </a:solidFill>
                <a:latin typeface="Comic Sans MS" pitchFamily="66" charset="0"/>
              </a:rPr>
              <a:t>Kyselina alfa-lipoová (ALA)</a:t>
            </a:r>
          </a:p>
        </p:txBody>
      </p:sp>
      <p:sp>
        <p:nvSpPr>
          <p:cNvPr id="64515" name="Rectangle 3"/>
          <p:cNvSpPr>
            <a:spLocks noGrp="1" noChangeArrowheads="1"/>
          </p:cNvSpPr>
          <p:nvPr>
            <p:ph type="body" idx="1"/>
          </p:nvPr>
        </p:nvSpPr>
        <p:spPr/>
        <p:txBody>
          <a:bodyPr/>
          <a:lstStyle/>
          <a:p>
            <a:pPr>
              <a:spcAft>
                <a:spcPts val="1200"/>
              </a:spcAft>
            </a:pPr>
            <a:r>
              <a:rPr lang="cs-CZ" sz="2400" dirty="0" smtClean="0">
                <a:solidFill>
                  <a:schemeClr val="bg1"/>
                </a:solidFill>
              </a:rPr>
              <a:t>Thiooktová kyselina</a:t>
            </a:r>
          </a:p>
          <a:p>
            <a:pPr>
              <a:lnSpc>
                <a:spcPct val="90000"/>
              </a:lnSpc>
            </a:pPr>
            <a:r>
              <a:rPr lang="cs-CZ" sz="2400" b="1" dirty="0" smtClean="0">
                <a:solidFill>
                  <a:srgbClr val="FF0000"/>
                </a:solidFill>
              </a:rPr>
              <a:t>Účinky:</a:t>
            </a:r>
            <a:r>
              <a:rPr lang="cs-CZ" sz="2400" dirty="0" smtClean="0">
                <a:solidFill>
                  <a:srgbClr val="FF0000"/>
                </a:solidFill>
              </a:rPr>
              <a:t> </a:t>
            </a:r>
          </a:p>
          <a:p>
            <a:pPr lvl="1">
              <a:lnSpc>
                <a:spcPct val="90000"/>
              </a:lnSpc>
            </a:pPr>
            <a:r>
              <a:rPr lang="cs-CZ" sz="2400" dirty="0" smtClean="0">
                <a:solidFill>
                  <a:schemeClr val="bg1"/>
                </a:solidFill>
              </a:rPr>
              <a:t>antioxidant</a:t>
            </a:r>
            <a:endParaRPr lang="cs-CZ" sz="2400" dirty="0" smtClean="0">
              <a:solidFill>
                <a:schemeClr val="bg1"/>
              </a:solidFill>
            </a:endParaRPr>
          </a:p>
          <a:p>
            <a:pPr lvl="1">
              <a:lnSpc>
                <a:spcPct val="90000"/>
              </a:lnSpc>
            </a:pPr>
            <a:r>
              <a:rPr lang="cs-CZ" sz="2400" dirty="0" smtClean="0">
                <a:solidFill>
                  <a:schemeClr val="bg1"/>
                </a:solidFill>
              </a:rPr>
              <a:t>používaná </a:t>
            </a:r>
            <a:r>
              <a:rPr lang="cs-CZ" sz="2400" dirty="0" smtClean="0">
                <a:solidFill>
                  <a:schemeClr val="bg1"/>
                </a:solidFill>
              </a:rPr>
              <a:t>k léčbě periferních neuropatií</a:t>
            </a:r>
          </a:p>
          <a:p>
            <a:pPr lvl="1">
              <a:lnSpc>
                <a:spcPct val="90000"/>
              </a:lnSpc>
            </a:pPr>
            <a:r>
              <a:rPr lang="cs-CZ" sz="2400" dirty="0" smtClean="0">
                <a:solidFill>
                  <a:schemeClr val="bg1"/>
                </a:solidFill>
              </a:rPr>
              <a:t>zesiluje </a:t>
            </a:r>
            <a:r>
              <a:rPr lang="cs-CZ" sz="2400" dirty="0" smtClean="0">
                <a:solidFill>
                  <a:schemeClr val="bg1"/>
                </a:solidFill>
              </a:rPr>
              <a:t>účinky inzulinu  a tak </a:t>
            </a:r>
            <a:r>
              <a:rPr lang="cs-CZ" sz="2400" dirty="0" smtClean="0">
                <a:solidFill>
                  <a:schemeClr val="bg1"/>
                </a:solidFill>
                <a:ea typeface="Arial Unicode MS" pitchFamily="34" charset="-128"/>
                <a:cs typeface="Arial Unicode MS" pitchFamily="34" charset="-128"/>
              </a:rPr>
              <a:t>↑vstup glu do </a:t>
            </a:r>
            <a:r>
              <a:rPr lang="cs-CZ" sz="2400" dirty="0" smtClean="0">
                <a:solidFill>
                  <a:schemeClr val="bg1"/>
                </a:solidFill>
                <a:ea typeface="Arial Unicode MS" pitchFamily="34" charset="-128"/>
                <a:cs typeface="Arial Unicode MS" pitchFamily="34" charset="-128"/>
              </a:rPr>
              <a:t>svalů</a:t>
            </a:r>
          </a:p>
          <a:p>
            <a:pPr lvl="1">
              <a:lnSpc>
                <a:spcPct val="90000"/>
              </a:lnSpc>
              <a:buNone/>
            </a:pPr>
            <a:endParaRPr lang="cs-CZ" sz="2400" dirty="0" smtClean="0">
              <a:solidFill>
                <a:schemeClr val="bg1"/>
              </a:solidFill>
              <a:ea typeface="Arial Unicode MS" pitchFamily="34" charset="-128"/>
              <a:cs typeface="Arial Unicode MS" pitchFamily="34" charset="-128"/>
            </a:endParaRPr>
          </a:p>
          <a:p>
            <a:pPr>
              <a:lnSpc>
                <a:spcPct val="90000"/>
              </a:lnSpc>
            </a:pPr>
            <a:r>
              <a:rPr lang="cs-CZ" sz="2400" b="1" dirty="0" smtClean="0">
                <a:solidFill>
                  <a:srgbClr val="FF0000"/>
                </a:solidFill>
              </a:rPr>
              <a:t>Možné </a:t>
            </a:r>
            <a:r>
              <a:rPr lang="cs-CZ" sz="2400" b="1" dirty="0" smtClean="0">
                <a:solidFill>
                  <a:srgbClr val="FF0000"/>
                </a:solidFill>
              </a:rPr>
              <a:t>účinky:</a:t>
            </a:r>
          </a:p>
          <a:p>
            <a:pPr>
              <a:lnSpc>
                <a:spcPct val="90000"/>
              </a:lnSpc>
              <a:buNone/>
            </a:pPr>
            <a:r>
              <a:rPr lang="cs-CZ" sz="2400" b="1" dirty="0" smtClean="0">
                <a:solidFill>
                  <a:srgbClr val="FF0000"/>
                </a:solidFill>
              </a:rPr>
              <a:t>	</a:t>
            </a:r>
            <a:r>
              <a:rPr lang="cs-CZ" sz="2400" b="1" dirty="0" smtClean="0">
                <a:solidFill>
                  <a:schemeClr val="bg1"/>
                </a:solidFill>
              </a:rPr>
              <a:t>- </a:t>
            </a:r>
            <a:r>
              <a:rPr lang="cs-CZ" sz="2400" dirty="0" smtClean="0">
                <a:solidFill>
                  <a:schemeClr val="bg1"/>
                </a:solidFill>
              </a:rPr>
              <a:t>snižuje </a:t>
            </a:r>
            <a:r>
              <a:rPr lang="cs-CZ" sz="2400" dirty="0" smtClean="0">
                <a:solidFill>
                  <a:schemeClr val="bg1"/>
                </a:solidFill>
              </a:rPr>
              <a:t>poškození sval. tkáně po </a:t>
            </a:r>
            <a:r>
              <a:rPr lang="cs-CZ" sz="2400" dirty="0" smtClean="0">
                <a:solidFill>
                  <a:schemeClr val="bg1"/>
                </a:solidFill>
              </a:rPr>
              <a:t>tréninku</a:t>
            </a:r>
          </a:p>
          <a:p>
            <a:pPr>
              <a:lnSpc>
                <a:spcPct val="90000"/>
              </a:lnSpc>
              <a:buNone/>
            </a:pPr>
            <a:endParaRPr lang="cs-CZ" sz="2400" dirty="0" smtClean="0">
              <a:solidFill>
                <a:schemeClr val="bg1"/>
              </a:solidFill>
            </a:endParaRPr>
          </a:p>
          <a:p>
            <a:pPr>
              <a:lnSpc>
                <a:spcPct val="90000"/>
              </a:lnSpc>
            </a:pPr>
            <a:r>
              <a:rPr lang="cs-CZ" sz="2400" b="1" dirty="0" smtClean="0">
                <a:solidFill>
                  <a:srgbClr val="FF0000"/>
                </a:solidFill>
              </a:rPr>
              <a:t>DDD:</a:t>
            </a:r>
            <a:r>
              <a:rPr lang="cs-CZ" sz="2400" dirty="0" smtClean="0"/>
              <a:t> </a:t>
            </a:r>
            <a:r>
              <a:rPr lang="cs-CZ" sz="2400" dirty="0" smtClean="0">
                <a:solidFill>
                  <a:schemeClr val="bg1"/>
                </a:solidFill>
              </a:rPr>
              <a:t>300 mg/d</a:t>
            </a:r>
          </a:p>
          <a:p>
            <a:pPr>
              <a:lnSpc>
                <a:spcPct val="90000"/>
              </a:lnSpc>
            </a:pPr>
            <a:endParaRPr lang="cs-CZ" sz="2400" dirty="0" smtClean="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cs-CZ" sz="3600" dirty="0" smtClean="0">
                <a:solidFill>
                  <a:schemeClr val="bg1"/>
                </a:solidFill>
                <a:latin typeface="Comic Sans MS" pitchFamily="66" charset="0"/>
              </a:rPr>
              <a:t>Kyselina gama-linolenová (GLA)</a:t>
            </a:r>
            <a:endParaRPr lang="cs-CZ" sz="3600" dirty="0" smtClean="0">
              <a:solidFill>
                <a:schemeClr val="bg1"/>
              </a:solidFill>
              <a:latin typeface="Comic Sans MS" pitchFamily="66" charset="0"/>
            </a:endParaRPr>
          </a:p>
        </p:txBody>
      </p:sp>
      <p:sp>
        <p:nvSpPr>
          <p:cNvPr id="65539" name="Rectangle 3"/>
          <p:cNvSpPr>
            <a:spLocks noGrp="1" noChangeArrowheads="1"/>
          </p:cNvSpPr>
          <p:nvPr>
            <p:ph type="body" idx="1"/>
          </p:nvPr>
        </p:nvSpPr>
        <p:spPr>
          <a:xfrm>
            <a:off x="457200" y="1600200"/>
            <a:ext cx="8229600" cy="5068888"/>
          </a:xfrm>
        </p:spPr>
        <p:txBody>
          <a:bodyPr/>
          <a:lstStyle/>
          <a:p>
            <a:pPr>
              <a:lnSpc>
                <a:spcPct val="80000"/>
              </a:lnSpc>
            </a:pPr>
            <a:r>
              <a:rPr lang="cs-CZ" sz="2000" b="1" dirty="0" smtClean="0">
                <a:solidFill>
                  <a:srgbClr val="FFC000"/>
                </a:solidFill>
              </a:rPr>
              <a:t>Přirozené zdroje:</a:t>
            </a:r>
            <a:r>
              <a:rPr lang="cs-CZ" sz="2000" dirty="0" smtClean="0"/>
              <a:t> </a:t>
            </a:r>
            <a:r>
              <a:rPr lang="cs-CZ" sz="2000" dirty="0" smtClean="0">
                <a:solidFill>
                  <a:schemeClr val="bg1"/>
                </a:solidFill>
              </a:rPr>
              <a:t>semena brutnáku lékařského, pupalkový olej, černý rybíz, mateřské mlék</a:t>
            </a:r>
          </a:p>
          <a:p>
            <a:pPr>
              <a:lnSpc>
                <a:spcPct val="80000"/>
              </a:lnSpc>
              <a:buFont typeface="Wingdings" pitchFamily="2" charset="2"/>
              <a:buNone/>
            </a:pPr>
            <a:r>
              <a:rPr lang="cs-CZ" sz="2000" dirty="0" smtClean="0">
                <a:solidFill>
                  <a:schemeClr val="bg1"/>
                </a:solidFill>
              </a:rPr>
              <a:t> </a:t>
            </a:r>
          </a:p>
          <a:p>
            <a:pPr>
              <a:lnSpc>
                <a:spcPct val="80000"/>
              </a:lnSpc>
            </a:pPr>
            <a:r>
              <a:rPr lang="cs-CZ" sz="2000" b="1" dirty="0" smtClean="0">
                <a:solidFill>
                  <a:srgbClr val="FF0000"/>
                </a:solidFill>
              </a:rPr>
              <a:t>n-6 PUFA podporující produkci protizánětlivých protaglandinů 1. typu a snižující produkci </a:t>
            </a:r>
            <a:r>
              <a:rPr lang="cs-CZ" sz="2000" b="1" dirty="0" smtClean="0">
                <a:solidFill>
                  <a:srgbClr val="FF0000"/>
                </a:solidFill>
              </a:rPr>
              <a:t>zánětlivých. </a:t>
            </a:r>
            <a:r>
              <a:rPr lang="cs-CZ" sz="2000" b="1" dirty="0" smtClean="0">
                <a:solidFill>
                  <a:srgbClr val="FF0000"/>
                </a:solidFill>
              </a:rPr>
              <a:t>prostaglandinů 2. typu</a:t>
            </a:r>
          </a:p>
          <a:p>
            <a:pPr>
              <a:lnSpc>
                <a:spcPct val="80000"/>
              </a:lnSpc>
              <a:buFont typeface="Wingdings" pitchFamily="2" charset="2"/>
              <a:buNone/>
            </a:pPr>
            <a:endParaRPr lang="cs-CZ" sz="2000" b="1" dirty="0" smtClean="0">
              <a:solidFill>
                <a:srgbClr val="FF0000"/>
              </a:solidFill>
            </a:endParaRPr>
          </a:p>
          <a:p>
            <a:pPr>
              <a:lnSpc>
                <a:spcPct val="80000"/>
              </a:lnSpc>
            </a:pPr>
            <a:r>
              <a:rPr lang="cs-CZ" sz="2000" dirty="0" smtClean="0">
                <a:solidFill>
                  <a:schemeClr val="bg1"/>
                </a:solidFill>
              </a:rPr>
              <a:t>příznivě </a:t>
            </a:r>
            <a:r>
              <a:rPr lang="cs-CZ" sz="2000" dirty="0" smtClean="0">
                <a:solidFill>
                  <a:schemeClr val="bg1"/>
                </a:solidFill>
              </a:rPr>
              <a:t>působí na alergie, ekzémy, akné, předmenstruační syndrom</a:t>
            </a:r>
          </a:p>
          <a:p>
            <a:pPr>
              <a:lnSpc>
                <a:spcPct val="80000"/>
              </a:lnSpc>
              <a:buFont typeface="Wingdings" pitchFamily="2" charset="2"/>
              <a:buNone/>
            </a:pPr>
            <a:endParaRPr lang="cs-CZ" sz="2000" dirty="0" smtClean="0"/>
          </a:p>
          <a:p>
            <a:pPr>
              <a:lnSpc>
                <a:spcPct val="80000"/>
              </a:lnSpc>
            </a:pPr>
            <a:r>
              <a:rPr lang="cs-CZ" sz="2000" b="1" dirty="0" smtClean="0">
                <a:solidFill>
                  <a:srgbClr val="FFC000"/>
                </a:solidFill>
              </a:rPr>
              <a:t>Účinky oslabuje</a:t>
            </a:r>
            <a:r>
              <a:rPr lang="cs-CZ" sz="2000" dirty="0" smtClean="0">
                <a:solidFill>
                  <a:srgbClr val="FFC000"/>
                </a:solidFill>
              </a:rPr>
              <a:t>: </a:t>
            </a:r>
            <a:r>
              <a:rPr lang="cs-CZ" sz="2000" dirty="0" smtClean="0">
                <a:solidFill>
                  <a:schemeClr val="bg1"/>
                </a:solidFill>
              </a:rPr>
              <a:t>alkohol, kouření, DM, nedostatek vit. a min., nadbytek sacharidů, nedostatek bílkovin, infekce</a:t>
            </a:r>
          </a:p>
          <a:p>
            <a:pPr>
              <a:lnSpc>
                <a:spcPct val="80000"/>
              </a:lnSpc>
              <a:buFont typeface="Wingdings" pitchFamily="2" charset="2"/>
              <a:buNone/>
            </a:pPr>
            <a:endParaRPr lang="cs-CZ" sz="2000" dirty="0" smtClean="0"/>
          </a:p>
          <a:p>
            <a:pPr>
              <a:lnSpc>
                <a:spcPct val="80000"/>
              </a:lnSpc>
            </a:pPr>
            <a:r>
              <a:rPr lang="cs-CZ" sz="2000" b="1" dirty="0" smtClean="0">
                <a:solidFill>
                  <a:srgbClr val="FFC000"/>
                </a:solidFill>
              </a:rPr>
              <a:t>Možné účinky:</a:t>
            </a:r>
            <a:r>
              <a:rPr lang="cs-CZ" sz="2000" dirty="0" smtClean="0"/>
              <a:t> </a:t>
            </a:r>
            <a:r>
              <a:rPr lang="cs-CZ" sz="2000" dirty="0" smtClean="0">
                <a:solidFill>
                  <a:schemeClr val="bg1"/>
                </a:solidFill>
              </a:rPr>
              <a:t>zvyšuje mitochondriální aktivitu hnědí tukové tkáně </a:t>
            </a:r>
            <a:r>
              <a:rPr lang="en-US" sz="2000" dirty="0" smtClean="0">
                <a:solidFill>
                  <a:schemeClr val="bg1"/>
                </a:solidFill>
              </a:rPr>
              <a:t>=›</a:t>
            </a:r>
            <a:r>
              <a:rPr lang="cs-CZ" sz="2000" dirty="0" smtClean="0">
                <a:solidFill>
                  <a:schemeClr val="bg1"/>
                </a:solidFill>
              </a:rPr>
              <a:t> </a:t>
            </a:r>
            <a:r>
              <a:rPr lang="cs-CZ" sz="2000" dirty="0" smtClean="0">
                <a:solidFill>
                  <a:schemeClr val="bg1"/>
                </a:solidFill>
                <a:cs typeface="Times New Roman" pitchFamily="18" charset="0"/>
              </a:rPr>
              <a:t>↓ hmotnosti</a:t>
            </a:r>
          </a:p>
          <a:p>
            <a:pPr>
              <a:lnSpc>
                <a:spcPct val="80000"/>
              </a:lnSpc>
              <a:buFont typeface="Wingdings" pitchFamily="2" charset="2"/>
              <a:buNone/>
            </a:pPr>
            <a:endParaRPr lang="cs-CZ" sz="2000" dirty="0" smtClean="0">
              <a:cs typeface="Times New Roman" pitchFamily="18" charset="0"/>
            </a:endParaRPr>
          </a:p>
          <a:p>
            <a:pPr>
              <a:lnSpc>
                <a:spcPct val="80000"/>
              </a:lnSpc>
            </a:pPr>
            <a:r>
              <a:rPr lang="cs-CZ" sz="2000" b="1" dirty="0" smtClean="0">
                <a:solidFill>
                  <a:srgbClr val="FF0000"/>
                </a:solidFill>
                <a:cs typeface="Times New Roman" pitchFamily="18" charset="0"/>
              </a:rPr>
              <a:t>Doporučené dávkování:</a:t>
            </a:r>
            <a:r>
              <a:rPr lang="cs-CZ" sz="2000" dirty="0" smtClean="0">
                <a:cs typeface="Times New Roman" pitchFamily="18" charset="0"/>
              </a:rPr>
              <a:t> </a:t>
            </a:r>
            <a:r>
              <a:rPr lang="cs-CZ" sz="2000" dirty="0" smtClean="0">
                <a:solidFill>
                  <a:schemeClr val="bg1"/>
                </a:solidFill>
                <a:cs typeface="Times New Roman" pitchFamily="18" charset="0"/>
              </a:rPr>
              <a:t>1 - 2 kps 3 – 4 x denně </a:t>
            </a:r>
          </a:p>
          <a:p>
            <a:pPr>
              <a:lnSpc>
                <a:spcPct val="80000"/>
              </a:lnSpc>
              <a:buFont typeface="Wingdings" pitchFamily="2" charset="2"/>
              <a:buNone/>
            </a:pPr>
            <a:endParaRPr lang="cs-CZ" sz="2000" dirty="0" smtClean="0">
              <a:cs typeface="Times New Roman" pitchFamily="18" charset="0"/>
            </a:endParaRPr>
          </a:p>
          <a:p>
            <a:pPr>
              <a:lnSpc>
                <a:spcPct val="80000"/>
              </a:lnSpc>
            </a:pPr>
            <a:r>
              <a:rPr lang="cs-CZ" sz="2000" dirty="0" smtClean="0">
                <a:solidFill>
                  <a:srgbClr val="FFC000"/>
                </a:solidFill>
                <a:cs typeface="Times New Roman" pitchFamily="18" charset="0"/>
              </a:rPr>
              <a:t>Možné vedlejší účinky:</a:t>
            </a:r>
            <a:r>
              <a:rPr lang="cs-CZ" sz="2000" dirty="0" smtClean="0">
                <a:solidFill>
                  <a:schemeClr val="bg1"/>
                </a:solidFill>
                <a:cs typeface="Times New Roman" pitchFamily="18" charset="0"/>
              </a:rPr>
              <a:t> bolesti hlavy,  nevolnost, průjmy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cs-CZ" sz="4000" dirty="0" smtClean="0">
                <a:solidFill>
                  <a:schemeClr val="bg1"/>
                </a:solidFill>
                <a:latin typeface="Comic Sans MS" pitchFamily="66" charset="0"/>
              </a:rPr>
              <a:t>Kyselina hydroxycitrónová (HCA)</a:t>
            </a:r>
          </a:p>
        </p:txBody>
      </p:sp>
      <p:sp>
        <p:nvSpPr>
          <p:cNvPr id="66563" name="Rectangle 3"/>
          <p:cNvSpPr>
            <a:spLocks noGrp="1" noChangeArrowheads="1"/>
          </p:cNvSpPr>
          <p:nvPr>
            <p:ph type="body" idx="1"/>
          </p:nvPr>
        </p:nvSpPr>
        <p:spPr/>
        <p:txBody>
          <a:bodyPr/>
          <a:lstStyle/>
          <a:p>
            <a:pPr>
              <a:lnSpc>
                <a:spcPct val="80000"/>
              </a:lnSpc>
            </a:pPr>
            <a:r>
              <a:rPr lang="cs-CZ" sz="2400" b="1" dirty="0" smtClean="0">
                <a:solidFill>
                  <a:srgbClr val="FF0000"/>
                </a:solidFill>
              </a:rPr>
              <a:t>Funkce:</a:t>
            </a:r>
            <a:r>
              <a:rPr lang="cs-CZ" sz="2400" dirty="0" smtClean="0">
                <a:solidFill>
                  <a:srgbClr val="FF0000"/>
                </a:solidFill>
              </a:rPr>
              <a:t> </a:t>
            </a:r>
          </a:p>
          <a:p>
            <a:pPr lvl="2">
              <a:lnSpc>
                <a:spcPct val="80000"/>
              </a:lnSpc>
            </a:pPr>
            <a:r>
              <a:rPr lang="cs-CZ" sz="2000" dirty="0" smtClean="0">
                <a:solidFill>
                  <a:schemeClr val="bg1"/>
                </a:solidFill>
              </a:rPr>
              <a:t>zasahuje </a:t>
            </a:r>
            <a:r>
              <a:rPr lang="cs-CZ" sz="2000" dirty="0" smtClean="0">
                <a:solidFill>
                  <a:schemeClr val="bg1"/>
                </a:solidFill>
              </a:rPr>
              <a:t>do metabolismu kys. citrónové a MK</a:t>
            </a:r>
          </a:p>
          <a:p>
            <a:pPr lvl="2">
              <a:lnSpc>
                <a:spcPct val="80000"/>
              </a:lnSpc>
            </a:pPr>
            <a:r>
              <a:rPr lang="cs-CZ" sz="2000" dirty="0" smtClean="0">
                <a:solidFill>
                  <a:schemeClr val="bg1"/>
                </a:solidFill>
              </a:rPr>
              <a:t>inhibice </a:t>
            </a:r>
            <a:r>
              <a:rPr lang="cs-CZ" sz="2000" dirty="0" smtClean="0">
                <a:solidFill>
                  <a:schemeClr val="bg1"/>
                </a:solidFill>
              </a:rPr>
              <a:t>funkce enzymu citrátlyázy (stimulace syntézy tuků)  - podpora ukládání energie do glykogenu,  ne do tuků</a:t>
            </a:r>
          </a:p>
          <a:p>
            <a:pPr lvl="2">
              <a:lnSpc>
                <a:spcPct val="80000"/>
              </a:lnSpc>
            </a:pPr>
            <a:r>
              <a:rPr lang="cs-CZ" sz="2000" dirty="0" smtClean="0">
                <a:solidFill>
                  <a:schemeClr val="bg1"/>
                </a:solidFill>
              </a:rPr>
              <a:t>snižuje </a:t>
            </a:r>
            <a:r>
              <a:rPr lang="cs-CZ" sz="2000" dirty="0" smtClean="0">
                <a:solidFill>
                  <a:schemeClr val="bg1"/>
                </a:solidFill>
              </a:rPr>
              <a:t>chuť k jídlu</a:t>
            </a:r>
          </a:p>
          <a:p>
            <a:pPr>
              <a:lnSpc>
                <a:spcPct val="80000"/>
              </a:lnSpc>
            </a:pPr>
            <a:r>
              <a:rPr lang="cs-CZ" sz="2400" b="1" dirty="0" smtClean="0">
                <a:solidFill>
                  <a:srgbClr val="FF0000"/>
                </a:solidFill>
              </a:rPr>
              <a:t>Přirozené zdroje:</a:t>
            </a:r>
            <a:r>
              <a:rPr lang="cs-CZ" sz="2400" dirty="0" smtClean="0"/>
              <a:t> </a:t>
            </a:r>
            <a:endParaRPr lang="cs-CZ" sz="2400" dirty="0" smtClean="0"/>
          </a:p>
          <a:p>
            <a:pPr>
              <a:lnSpc>
                <a:spcPct val="80000"/>
              </a:lnSpc>
              <a:buNone/>
            </a:pPr>
            <a:r>
              <a:rPr lang="cs-CZ" sz="2400" dirty="0" smtClean="0">
                <a:solidFill>
                  <a:schemeClr val="bg1"/>
                </a:solidFill>
              </a:rPr>
              <a:t>-	</a:t>
            </a:r>
            <a:r>
              <a:rPr lang="cs-CZ" sz="2000" dirty="0" smtClean="0">
                <a:solidFill>
                  <a:schemeClr val="bg1"/>
                </a:solidFill>
              </a:rPr>
              <a:t>ovoce </a:t>
            </a:r>
            <a:r>
              <a:rPr lang="cs-CZ" sz="2000" dirty="0" smtClean="0">
                <a:solidFill>
                  <a:schemeClr val="bg1"/>
                </a:solidFill>
              </a:rPr>
              <a:t>tamarind (Garcinia </a:t>
            </a:r>
            <a:r>
              <a:rPr lang="cs-CZ" sz="2000" dirty="0" smtClean="0">
                <a:solidFill>
                  <a:schemeClr val="bg1"/>
                </a:solidFill>
              </a:rPr>
              <a:t>Cambogia- </a:t>
            </a:r>
            <a:r>
              <a:rPr lang="cs-CZ" sz="2000" dirty="0" smtClean="0">
                <a:solidFill>
                  <a:schemeClr val="bg1"/>
                </a:solidFill>
              </a:rPr>
              <a:t>vysoká sytost, málo </a:t>
            </a:r>
            <a:r>
              <a:rPr lang="cs-CZ" sz="2000" dirty="0" smtClean="0">
                <a:solidFill>
                  <a:schemeClr val="bg1"/>
                </a:solidFill>
              </a:rPr>
              <a:t>energie)</a:t>
            </a:r>
          </a:p>
          <a:p>
            <a:pPr>
              <a:lnSpc>
                <a:spcPct val="80000"/>
              </a:lnSpc>
              <a:buNone/>
            </a:pPr>
            <a:endParaRPr lang="cs-CZ" sz="2800" dirty="0" smtClean="0">
              <a:solidFill>
                <a:schemeClr val="bg1"/>
              </a:solidFill>
            </a:endParaRPr>
          </a:p>
          <a:p>
            <a:pPr>
              <a:lnSpc>
                <a:spcPct val="80000"/>
              </a:lnSpc>
            </a:pPr>
            <a:r>
              <a:rPr lang="cs-CZ" sz="2400" b="1" dirty="0" smtClean="0">
                <a:solidFill>
                  <a:srgbClr val="FF0000"/>
                </a:solidFill>
              </a:rPr>
              <a:t>Dávkování:</a:t>
            </a:r>
            <a:r>
              <a:rPr lang="cs-CZ" sz="2400" dirty="0" smtClean="0"/>
              <a:t> </a:t>
            </a:r>
            <a:r>
              <a:rPr lang="cs-CZ" sz="2000" dirty="0" smtClean="0">
                <a:solidFill>
                  <a:schemeClr val="bg1"/>
                </a:solidFill>
              </a:rPr>
              <a:t>500 -750 mg/d 60 min. před jídlem</a:t>
            </a:r>
          </a:p>
          <a:p>
            <a:pPr>
              <a:lnSpc>
                <a:spcPct val="80000"/>
              </a:lnSpc>
              <a:buFont typeface="Wingdings" pitchFamily="2" charset="2"/>
              <a:buNone/>
            </a:pPr>
            <a:endParaRPr lang="cs-CZ" sz="2800" dirty="0" smtClean="0"/>
          </a:p>
          <a:p>
            <a:pPr>
              <a:lnSpc>
                <a:spcPct val="80000"/>
              </a:lnSpc>
            </a:pPr>
            <a:r>
              <a:rPr lang="cs-CZ" sz="2800" b="1" dirty="0" smtClean="0">
                <a:solidFill>
                  <a:schemeClr val="bg1"/>
                </a:solidFill>
              </a:rPr>
              <a:t>Výsledky studií na hubnutí – </a:t>
            </a:r>
            <a:r>
              <a:rPr lang="cs-CZ" sz="2800" b="1" dirty="0" smtClean="0">
                <a:solidFill>
                  <a:schemeClr val="bg1"/>
                </a:solidFill>
              </a:rPr>
              <a:t>sporné.</a:t>
            </a:r>
            <a:endParaRPr lang="cs-CZ" sz="2800" dirty="0" smtClean="0">
              <a:solidFill>
                <a:schemeClr val="bg1"/>
              </a:solidFill>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cs-CZ" sz="3600" dirty="0" smtClean="0">
                <a:solidFill>
                  <a:schemeClr val="bg1"/>
                </a:solidFill>
                <a:latin typeface="Comic Sans MS" pitchFamily="66" charset="0"/>
              </a:rPr>
              <a:t>Pyruvát</a:t>
            </a:r>
          </a:p>
        </p:txBody>
      </p:sp>
      <p:sp>
        <p:nvSpPr>
          <p:cNvPr id="67587" name="Rectangle 3"/>
          <p:cNvSpPr>
            <a:spLocks noGrp="1" noChangeArrowheads="1"/>
          </p:cNvSpPr>
          <p:nvPr>
            <p:ph type="body" idx="1"/>
          </p:nvPr>
        </p:nvSpPr>
        <p:spPr/>
        <p:txBody>
          <a:bodyPr/>
          <a:lstStyle/>
          <a:p>
            <a:pPr>
              <a:spcAft>
                <a:spcPts val="600"/>
              </a:spcAft>
            </a:pPr>
            <a:r>
              <a:rPr lang="cs-CZ" sz="2400" b="1" dirty="0" smtClean="0">
                <a:solidFill>
                  <a:srgbClr val="FFC000"/>
                </a:solidFill>
                <a:latin typeface="Comic Sans MS" pitchFamily="66" charset="0"/>
              </a:rPr>
              <a:t>Vznik pyruvátu:</a:t>
            </a:r>
          </a:p>
          <a:p>
            <a:pPr lvl="1">
              <a:lnSpc>
                <a:spcPct val="80000"/>
              </a:lnSpc>
            </a:pPr>
            <a:r>
              <a:rPr lang="cs-CZ" sz="2000" dirty="0" smtClean="0">
                <a:solidFill>
                  <a:schemeClr val="bg1"/>
                </a:solidFill>
                <a:latin typeface="Comic Sans MS" pitchFamily="66" charset="0"/>
              </a:rPr>
              <a:t>rozpadem glukózy při tvorbě ATP  </a:t>
            </a:r>
          </a:p>
          <a:p>
            <a:pPr lvl="1">
              <a:lnSpc>
                <a:spcPct val="80000"/>
              </a:lnSpc>
            </a:pPr>
            <a:r>
              <a:rPr lang="cs-CZ" sz="2000" dirty="0" smtClean="0">
                <a:solidFill>
                  <a:schemeClr val="bg1"/>
                </a:solidFill>
                <a:latin typeface="Comic Sans MS" pitchFamily="66" charset="0"/>
              </a:rPr>
              <a:t>v aerobním prostředí: vznik dalších ATP</a:t>
            </a:r>
          </a:p>
          <a:p>
            <a:pPr lvl="1">
              <a:spcAft>
                <a:spcPts val="600"/>
              </a:spcAft>
            </a:pPr>
            <a:r>
              <a:rPr lang="cs-CZ" sz="2000" dirty="0" smtClean="0">
                <a:solidFill>
                  <a:schemeClr val="bg1"/>
                </a:solidFill>
                <a:latin typeface="Comic Sans MS" pitchFamily="66" charset="0"/>
              </a:rPr>
              <a:t>v anaerobním prostředí: vznik laktátu</a:t>
            </a:r>
          </a:p>
          <a:p>
            <a:pPr>
              <a:spcAft>
                <a:spcPts val="600"/>
              </a:spcAft>
            </a:pPr>
            <a:r>
              <a:rPr lang="cs-CZ" sz="2400" b="1" dirty="0" smtClean="0">
                <a:solidFill>
                  <a:srgbClr val="FFC000"/>
                </a:solidFill>
                <a:latin typeface="Comic Sans MS" pitchFamily="66" charset="0"/>
              </a:rPr>
              <a:t>Domnělé </a:t>
            </a:r>
            <a:r>
              <a:rPr lang="cs-CZ" sz="2400" b="1" dirty="0" smtClean="0">
                <a:solidFill>
                  <a:srgbClr val="FFC000"/>
                </a:solidFill>
                <a:latin typeface="Comic Sans MS" pitchFamily="66" charset="0"/>
              </a:rPr>
              <a:t>funkce:</a:t>
            </a:r>
            <a:r>
              <a:rPr lang="cs-CZ" sz="2400" dirty="0" smtClean="0">
                <a:solidFill>
                  <a:srgbClr val="FFC000"/>
                </a:solidFill>
                <a:latin typeface="Comic Sans MS" pitchFamily="66" charset="0"/>
              </a:rPr>
              <a:t> </a:t>
            </a:r>
          </a:p>
          <a:p>
            <a:pPr lvl="1">
              <a:lnSpc>
                <a:spcPct val="80000"/>
              </a:lnSpc>
            </a:pPr>
            <a:r>
              <a:rPr lang="cs-CZ" sz="2000" dirty="0" smtClean="0">
                <a:solidFill>
                  <a:schemeClr val="bg1"/>
                </a:solidFill>
                <a:latin typeface="Comic Sans MS" pitchFamily="66" charset="0"/>
              </a:rPr>
              <a:t>zvětšuje </a:t>
            </a:r>
            <a:r>
              <a:rPr lang="cs-CZ" sz="2000" dirty="0" smtClean="0">
                <a:solidFill>
                  <a:schemeClr val="bg1"/>
                </a:solidFill>
                <a:latin typeface="Comic Sans MS" pitchFamily="66" charset="0"/>
              </a:rPr>
              <a:t>svalstvo</a:t>
            </a:r>
          </a:p>
          <a:p>
            <a:pPr lvl="1">
              <a:lnSpc>
                <a:spcPct val="80000"/>
              </a:lnSpc>
            </a:pPr>
            <a:r>
              <a:rPr lang="cs-CZ" sz="2000" dirty="0" smtClean="0">
                <a:solidFill>
                  <a:schemeClr val="bg1"/>
                </a:solidFill>
                <a:latin typeface="Comic Sans MS" pitchFamily="66" charset="0"/>
              </a:rPr>
              <a:t>zvyšování </a:t>
            </a:r>
            <a:r>
              <a:rPr lang="cs-CZ" sz="2000" dirty="0" smtClean="0">
                <a:solidFill>
                  <a:schemeClr val="bg1"/>
                </a:solidFill>
                <a:latin typeface="Comic Sans MS" pitchFamily="66" charset="0"/>
              </a:rPr>
              <a:t>obsahu svalového glykogenu</a:t>
            </a:r>
          </a:p>
          <a:p>
            <a:pPr lvl="1">
              <a:lnSpc>
                <a:spcPct val="80000"/>
              </a:lnSpc>
            </a:pPr>
            <a:r>
              <a:rPr lang="cs-CZ" sz="2000" dirty="0" smtClean="0">
                <a:solidFill>
                  <a:schemeClr val="bg1"/>
                </a:solidFill>
                <a:latin typeface="Comic Sans MS" pitchFamily="66" charset="0"/>
              </a:rPr>
              <a:t>s</a:t>
            </a:r>
            <a:r>
              <a:rPr lang="cs-CZ" sz="2000" dirty="0" smtClean="0">
                <a:solidFill>
                  <a:schemeClr val="bg1"/>
                </a:solidFill>
                <a:latin typeface="Comic Sans MS" pitchFamily="66" charset="0"/>
              </a:rPr>
              <a:t>palování </a:t>
            </a:r>
            <a:r>
              <a:rPr lang="cs-CZ" sz="2000" dirty="0" smtClean="0">
                <a:solidFill>
                  <a:schemeClr val="bg1"/>
                </a:solidFill>
                <a:latin typeface="Comic Sans MS" pitchFamily="66" charset="0"/>
              </a:rPr>
              <a:t>tuků</a:t>
            </a:r>
          </a:p>
          <a:p>
            <a:pPr>
              <a:spcBef>
                <a:spcPts val="600"/>
              </a:spcBef>
            </a:pPr>
            <a:r>
              <a:rPr lang="cs-CZ" sz="2400" b="1" dirty="0" smtClean="0">
                <a:solidFill>
                  <a:srgbClr val="FF0000"/>
                </a:solidFill>
                <a:latin typeface="Comic Sans MS" pitchFamily="66" charset="0"/>
              </a:rPr>
              <a:t>Dávkování:</a:t>
            </a:r>
            <a:r>
              <a:rPr lang="cs-CZ" sz="2800" dirty="0" smtClean="0">
                <a:latin typeface="Comic Sans MS" pitchFamily="66" charset="0"/>
              </a:rPr>
              <a:t> </a:t>
            </a:r>
            <a:r>
              <a:rPr lang="cs-CZ" sz="2000" dirty="0" smtClean="0">
                <a:solidFill>
                  <a:schemeClr val="bg1"/>
                </a:solidFill>
                <a:latin typeface="Comic Sans MS" pitchFamily="66" charset="0"/>
              </a:rPr>
              <a:t>6 g/d</a:t>
            </a:r>
          </a:p>
          <a:p>
            <a:pPr>
              <a:lnSpc>
                <a:spcPct val="80000"/>
              </a:lnSpc>
              <a:buFont typeface="Wingdings" pitchFamily="2" charset="2"/>
              <a:buNone/>
            </a:pPr>
            <a:endParaRPr lang="cs-CZ" sz="2800" dirty="0" smtClean="0">
              <a:latin typeface="Comic Sans MS" pitchFamily="66" charset="0"/>
            </a:endParaRPr>
          </a:p>
          <a:p>
            <a:pPr>
              <a:lnSpc>
                <a:spcPct val="80000"/>
              </a:lnSpc>
            </a:pPr>
            <a:r>
              <a:rPr lang="cs-CZ" sz="2400" dirty="0" smtClean="0">
                <a:solidFill>
                  <a:schemeClr val="bg1"/>
                </a:solidFill>
                <a:latin typeface="Comic Sans MS" pitchFamily="66" charset="0"/>
              </a:rPr>
              <a:t>Zatím nedostatek vědeckých studií !!!</a:t>
            </a:r>
          </a:p>
        </p:txBody>
      </p:sp>
      <p:pic>
        <p:nvPicPr>
          <p:cNvPr id="67589" name="Picture 5" descr="C:\Documents and Settings\Ondra_S\Plocha\FSpS výuka\Obrázky k prezentacím\nadrevocz_Hobza_Otakar_Aditya Dev_FD[3].jpg"/>
          <p:cNvPicPr>
            <a:picLocks noChangeAspect="1" noChangeArrowheads="1"/>
          </p:cNvPicPr>
          <p:nvPr/>
        </p:nvPicPr>
        <p:blipFill>
          <a:blip r:embed="rId2"/>
          <a:srcRect/>
          <a:stretch>
            <a:fillRect/>
          </a:stretch>
        </p:blipFill>
        <p:spPr bwMode="auto">
          <a:xfrm>
            <a:off x="6143636" y="1998660"/>
            <a:ext cx="2546699" cy="278766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r>
              <a:rPr lang="cs-CZ" dirty="0" smtClean="0">
                <a:solidFill>
                  <a:schemeClr val="bg1"/>
                </a:solidFill>
              </a:rPr>
              <a:t>Legislativa - účinnost </a:t>
            </a:r>
          </a:p>
        </p:txBody>
      </p:sp>
      <p:sp>
        <p:nvSpPr>
          <p:cNvPr id="11267" name="Zástupný symbol pro obsah 2"/>
          <p:cNvSpPr>
            <a:spLocks noGrp="1"/>
          </p:cNvSpPr>
          <p:nvPr>
            <p:ph idx="1"/>
          </p:nvPr>
        </p:nvSpPr>
        <p:spPr/>
        <p:txBody>
          <a:bodyPr/>
          <a:lstStyle/>
          <a:p>
            <a:pPr algn="ctr">
              <a:buFont typeface="Arial" pitchFamily="34" charset="0"/>
              <a:buNone/>
            </a:pPr>
            <a:r>
              <a:rPr lang="cs-CZ" dirty="0" smtClean="0">
                <a:solidFill>
                  <a:schemeClr val="bg1"/>
                </a:solidFill>
              </a:rPr>
              <a:t>	</a:t>
            </a:r>
            <a:r>
              <a:rPr lang="cs-CZ" sz="3000" dirty="0" smtClean="0">
                <a:solidFill>
                  <a:schemeClr val="bg1"/>
                </a:solidFill>
              </a:rPr>
              <a:t>Účinnost </a:t>
            </a:r>
            <a:r>
              <a:rPr lang="cs-CZ" sz="3000" dirty="0" smtClean="0">
                <a:solidFill>
                  <a:schemeClr val="bg1"/>
                </a:solidFill>
              </a:rPr>
              <a:t>přípravku a zajištění kvality </a:t>
            </a:r>
            <a:r>
              <a:rPr lang="cs-CZ" sz="3000" dirty="0" smtClean="0">
                <a:solidFill>
                  <a:srgbClr val="FFFF00"/>
                </a:solidFill>
              </a:rPr>
              <a:t>nejsou</a:t>
            </a:r>
            <a:r>
              <a:rPr lang="cs-CZ" sz="3000" dirty="0" smtClean="0">
                <a:solidFill>
                  <a:schemeClr val="bg1"/>
                </a:solidFill>
              </a:rPr>
              <a:t> při schvalování doplňků stravy </a:t>
            </a:r>
            <a:r>
              <a:rPr lang="cs-CZ" sz="3000" dirty="0" smtClean="0">
                <a:solidFill>
                  <a:srgbClr val="FFFF00"/>
                </a:solidFill>
              </a:rPr>
              <a:t>posuzovány</a:t>
            </a:r>
            <a:r>
              <a:rPr lang="cs-CZ" sz="3000" dirty="0" smtClean="0">
                <a:solidFill>
                  <a:schemeClr val="bg1"/>
                </a:solidFill>
              </a:rPr>
              <a:t>. Nicméně výrobce nesmí deklarovat nepravdivá tvrzení o účinku přípravku (zákaz klamání spotřebitele). Deklarované účinky musí být schopen kdykoliv doložit. Doplňky stravy musí splňovat veškeré platné normy kladené na potraviny. Jejich dodržování kontroluje Státní zemědělská a potravinářská inspekce (SZPI).</a:t>
            </a:r>
          </a:p>
          <a:p>
            <a:pPr algn="ctr"/>
            <a:endParaRPr lang="cs-CZ"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r>
              <a:rPr lang="cs-CZ" dirty="0" smtClean="0">
                <a:solidFill>
                  <a:schemeClr val="bg1"/>
                </a:solidFill>
              </a:rPr>
              <a:t>Legislativa – hraniční přípravky</a:t>
            </a:r>
          </a:p>
        </p:txBody>
      </p:sp>
      <p:sp>
        <p:nvSpPr>
          <p:cNvPr id="3" name="Zástupný symbol pro obsah 2"/>
          <p:cNvSpPr>
            <a:spLocks noGrp="1"/>
          </p:cNvSpPr>
          <p:nvPr>
            <p:ph idx="1"/>
          </p:nvPr>
        </p:nvSpPr>
        <p:spPr/>
        <p:txBody>
          <a:bodyPr rtlCol="0">
            <a:normAutofit fontScale="92500" lnSpcReduction="10000"/>
          </a:bodyPr>
          <a:lstStyle/>
          <a:p>
            <a:pPr algn="ctr" fontAlgn="auto">
              <a:lnSpc>
                <a:spcPct val="120000"/>
              </a:lnSpc>
              <a:spcAft>
                <a:spcPts val="0"/>
              </a:spcAft>
              <a:buFont typeface="Arial" pitchFamily="34" charset="0"/>
              <a:buNone/>
              <a:defRPr/>
            </a:pPr>
            <a:r>
              <a:rPr lang="cs-CZ" dirty="0" smtClean="0"/>
              <a:t>	</a:t>
            </a:r>
            <a:endParaRPr lang="cs-CZ" dirty="0" smtClean="0"/>
          </a:p>
          <a:p>
            <a:pPr algn="ctr" fontAlgn="auto">
              <a:lnSpc>
                <a:spcPct val="120000"/>
              </a:lnSpc>
              <a:spcAft>
                <a:spcPts val="0"/>
              </a:spcAft>
              <a:buFont typeface="Arial" pitchFamily="34" charset="0"/>
              <a:buNone/>
              <a:defRPr/>
            </a:pPr>
            <a:r>
              <a:rPr lang="cs-CZ" sz="2800" dirty="0" smtClean="0">
                <a:solidFill>
                  <a:schemeClr val="bg1"/>
                </a:solidFill>
              </a:rPr>
              <a:t>Doplňky </a:t>
            </a:r>
            <a:r>
              <a:rPr lang="cs-CZ" sz="2800" dirty="0" smtClean="0">
                <a:solidFill>
                  <a:schemeClr val="bg1"/>
                </a:solidFill>
              </a:rPr>
              <a:t>stravy se v mnohém podobají léčivým přípravkům. </a:t>
            </a:r>
            <a:r>
              <a:rPr lang="cs-CZ" sz="2800" dirty="0" smtClean="0">
                <a:solidFill>
                  <a:schemeClr val="bg1"/>
                </a:solidFill>
              </a:rPr>
              <a:t>A to nejen svou vnější formou, ale i obsahem mnohdy stejných látek. Rozdíl však zpravidla je (ne však vždy) v použitých dávkách a zamýšleném způsobu použití. U tzv. </a:t>
            </a:r>
            <a:r>
              <a:rPr lang="cs-CZ" sz="2800" dirty="0" smtClean="0">
                <a:solidFill>
                  <a:schemeClr val="bg1"/>
                </a:solidFill>
              </a:rPr>
              <a:t>hraničních přípravků často najdeme složením prakticky podobné v kategorii doplňků stravy i léčivých </a:t>
            </a:r>
            <a:r>
              <a:rPr lang="cs-CZ" sz="2800" dirty="0" smtClean="0">
                <a:solidFill>
                  <a:schemeClr val="bg1"/>
                </a:solidFill>
              </a:rPr>
              <a:t>přípravků 					</a:t>
            </a:r>
            <a:r>
              <a:rPr lang="cs-CZ" dirty="0" smtClean="0">
                <a:solidFill>
                  <a:schemeClr val="bg1"/>
                </a:solidFill>
              </a:rPr>
              <a:t>								</a:t>
            </a:r>
            <a:endParaRPr lang="cs-CZ" dirty="0"/>
          </a:p>
        </p:txBody>
      </p:sp>
      <p:sp>
        <p:nvSpPr>
          <p:cNvPr id="4" name="Šipka doprava se zářezem 3"/>
          <p:cNvSpPr/>
          <p:nvPr/>
        </p:nvSpPr>
        <p:spPr>
          <a:xfrm>
            <a:off x="7929586" y="5786454"/>
            <a:ext cx="357190" cy="285752"/>
          </a:xfrm>
          <a:prstGeom prst="notch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FFF00"/>
              </a:solidFill>
            </a:endParaRP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TotalTime>
  <Words>3976</Words>
  <Application>Microsoft Office PowerPoint</Application>
  <PresentationFormat>Předvádění na obrazovce (4:3)</PresentationFormat>
  <Paragraphs>754</Paragraphs>
  <Slides>74</Slides>
  <Notes>6</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74</vt:i4>
      </vt:variant>
    </vt:vector>
  </HeadingPairs>
  <TitlesOfParts>
    <vt:vector size="82" baseType="lpstr">
      <vt:lpstr>Calibri</vt:lpstr>
      <vt:lpstr>Arial</vt:lpstr>
      <vt:lpstr>Comic Sans MS</vt:lpstr>
      <vt:lpstr>Wingdings</vt:lpstr>
      <vt:lpstr>Times New Roman</vt:lpstr>
      <vt:lpstr>SimSun</vt:lpstr>
      <vt:lpstr>Arial Unicode MS</vt:lpstr>
      <vt:lpstr>Motiv sady Office</vt:lpstr>
      <vt:lpstr>Doplňky stravy </vt:lpstr>
      <vt:lpstr>Snímek 2</vt:lpstr>
      <vt:lpstr>Co jsou doplňky stravy?</vt:lpstr>
      <vt:lpstr>Co jsou doplňky stravy?</vt:lpstr>
      <vt:lpstr>Doplňky stravy a jejich různé pojmenování</vt:lpstr>
      <vt:lpstr>Legislativa </vt:lpstr>
      <vt:lpstr>Legislativa - výrobce </vt:lpstr>
      <vt:lpstr>Legislativa - účinnost </vt:lpstr>
      <vt:lpstr>Legislativa – hraniční přípravky</vt:lpstr>
      <vt:lpstr>Legislativa hraniční přípravky</vt:lpstr>
      <vt:lpstr>Nová („unijní“) legislativa 2011</vt:lpstr>
      <vt:lpstr>Nová („unijní“) legislativa 2011</vt:lpstr>
      <vt:lpstr>Označování doplňků stravy</vt:lpstr>
      <vt:lpstr>Označování doplňků stravy</vt:lpstr>
      <vt:lpstr>Komu jsou suplementy určeny</vt:lpstr>
      <vt:lpstr>Kdy mohou sportovci DS využít</vt:lpstr>
      <vt:lpstr>Kdy mohou sportovci DS využít</vt:lpstr>
      <vt:lpstr>Formy DS</vt:lpstr>
      <vt:lpstr>Formy DS</vt:lpstr>
      <vt:lpstr>Formy DS</vt:lpstr>
      <vt:lpstr>Dělení doplňků stravy</vt:lpstr>
      <vt:lpstr>Doplňky sportovní výživy</vt:lpstr>
      <vt:lpstr>Proteiny a aminokyseliny</vt:lpstr>
      <vt:lpstr>Proteiny a aminokyseliny</vt:lpstr>
      <vt:lpstr>Proteiny a AMK</vt:lpstr>
      <vt:lpstr>Proteinové a AMK suplementy</vt:lpstr>
      <vt:lpstr>Proteinové a AMK suplementy</vt:lpstr>
      <vt:lpstr>AMK suplementy</vt:lpstr>
      <vt:lpstr>Druhy proteinových přípravků</vt:lpstr>
      <vt:lpstr>Druhy proteinových přípravků</vt:lpstr>
      <vt:lpstr>Druhy proteinových přípravků</vt:lpstr>
      <vt:lpstr>Druhy proteinových přípravků</vt:lpstr>
      <vt:lpstr>Druhy proteinových přípravků</vt:lpstr>
      <vt:lpstr>AMK suplementy</vt:lpstr>
      <vt:lpstr>AMK</vt:lpstr>
      <vt:lpstr>Snímek 36</vt:lpstr>
      <vt:lpstr>Snímek 37</vt:lpstr>
      <vt:lpstr>Snímek 38</vt:lpstr>
      <vt:lpstr>Snímek 39</vt:lpstr>
      <vt:lpstr>Snímek 40</vt:lpstr>
      <vt:lpstr>Snímek 41</vt:lpstr>
      <vt:lpstr>Snímek 42</vt:lpstr>
      <vt:lpstr>Přehled forem bílkovin</vt:lpstr>
      <vt:lpstr>Proteinové a AMK suplementy</vt:lpstr>
      <vt:lpstr>Sacharidové DS</vt:lpstr>
      <vt:lpstr>Glykemický index</vt:lpstr>
      <vt:lpstr>Sacharidové nápoje - gainery</vt:lpstr>
      <vt:lpstr>Sacharidové suplementy</vt:lpstr>
      <vt:lpstr>Prášek</vt:lpstr>
      <vt:lpstr>Nápoje</vt:lpstr>
      <vt:lpstr>Sportovní nápoje</vt:lpstr>
      <vt:lpstr>Sportovní tyčinky</vt:lpstr>
      <vt:lpstr>Sacharidové suplementy</vt:lpstr>
      <vt:lpstr>Kreatin</vt:lpstr>
      <vt:lpstr>Kreatin </vt:lpstr>
      <vt:lpstr>Kreatin</vt:lpstr>
      <vt:lpstr>Kreatin </vt:lpstr>
      <vt:lpstr>Snímek 58</vt:lpstr>
      <vt:lpstr>Kreatin</vt:lpstr>
      <vt:lpstr>Karnitin –spalovač tuku</vt:lpstr>
      <vt:lpstr>Karnitin</vt:lpstr>
      <vt:lpstr>Beta-hydroxy-beta-methylbutyrát (HMB)</vt:lpstr>
      <vt:lpstr>Gama-hydroxybutyrát (GHB)</vt:lpstr>
      <vt:lpstr>Fosfatidylserin (PS)</vt:lpstr>
      <vt:lpstr>TAG se středně dlouhým řetězcem (MCT)</vt:lpstr>
      <vt:lpstr>MCT tuky</vt:lpstr>
      <vt:lpstr>Koenzym Q 10</vt:lpstr>
      <vt:lpstr>Koenzym Q10</vt:lpstr>
      <vt:lpstr>Konjugovaná kyselina linolová (CLA)</vt:lpstr>
      <vt:lpstr>Konjugovaná kyselina linolová (CLA)</vt:lpstr>
      <vt:lpstr>Kyselina alfa-lipoová (ALA)</vt:lpstr>
      <vt:lpstr>Kyselina gama-linolenová (GLA)</vt:lpstr>
      <vt:lpstr>Kyselina hydroxycitrónová (HCA)</vt:lpstr>
      <vt:lpstr>Pyruvát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Doplňky stravy </dc:title>
  <dc:creator>Ondra</dc:creator>
  <cp:lastModifiedBy>Ondra</cp:lastModifiedBy>
  <cp:revision>203</cp:revision>
  <dcterms:created xsi:type="dcterms:W3CDTF">2010-09-23T19:56:39Z</dcterms:created>
  <dcterms:modified xsi:type="dcterms:W3CDTF">2010-12-31T09:53:38Z</dcterms:modified>
</cp:coreProperties>
</file>