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8" r:id="rId13"/>
    <p:sldId id="259" r:id="rId14"/>
    <p:sldId id="260" r:id="rId15"/>
    <p:sldId id="261" r:id="rId16"/>
    <p:sldId id="300" r:id="rId17"/>
    <p:sldId id="301" r:id="rId18"/>
    <p:sldId id="302" r:id="rId19"/>
    <p:sldId id="262" r:id="rId20"/>
    <p:sldId id="277" r:id="rId21"/>
    <p:sldId id="263" r:id="rId22"/>
    <p:sldId id="299" r:id="rId23"/>
    <p:sldId id="305" r:id="rId24"/>
    <p:sldId id="304" r:id="rId25"/>
    <p:sldId id="265" r:id="rId26"/>
    <p:sldId id="266" r:id="rId27"/>
    <p:sldId id="268" r:id="rId28"/>
    <p:sldId id="267" r:id="rId29"/>
    <p:sldId id="269" r:id="rId30"/>
    <p:sldId id="270" r:id="rId31"/>
    <p:sldId id="271" r:id="rId32"/>
    <p:sldId id="272" r:id="rId33"/>
    <p:sldId id="278" r:id="rId34"/>
    <p:sldId id="279" r:id="rId35"/>
    <p:sldId id="273" r:id="rId36"/>
    <p:sldId id="274" r:id="rId37"/>
    <p:sldId id="275" r:id="rId38"/>
    <p:sldId id="280" r:id="rId39"/>
    <p:sldId id="281" r:id="rId40"/>
    <p:sldId id="282" r:id="rId41"/>
    <p:sldId id="276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7" r:id="rId50"/>
    <p:sldId id="298" r:id="rId51"/>
    <p:sldId id="290" r:id="rId52"/>
    <p:sldId id="296" r:id="rId53"/>
    <p:sldId id="291" r:id="rId54"/>
    <p:sldId id="292" r:id="rId55"/>
    <p:sldId id="293" r:id="rId56"/>
    <p:sldId id="294" r:id="rId57"/>
    <p:sldId id="295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E65C8-3299-4F77-82B5-3416A8327931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06754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Diabetes </a:t>
            </a:r>
            <a:r>
              <a:rPr lang="cs-CZ" dirty="0" err="1" smtClean="0">
                <a:solidFill>
                  <a:srgbClr val="C00000"/>
                </a:solidFill>
              </a:rPr>
              <a:t>mellitus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854696" cy="70452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Inzulínová rezistence, metabolický syndrom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inzulin-cukr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7"/>
            <a:ext cx="6472808" cy="5128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Inzulínová rezistence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Stav, kdy daná koncentrace inzulinu vede k nižšímu než očekávanému účinku v cílových tkáních</a:t>
            </a:r>
          </a:p>
          <a:p>
            <a:r>
              <a:rPr lang="cs-CZ" dirty="0" smtClean="0"/>
              <a:t>IR vrozená a získaná</a:t>
            </a:r>
          </a:p>
          <a:p>
            <a:r>
              <a:rPr lang="cs-CZ" dirty="0" err="1" smtClean="0"/>
              <a:t>Obezigenní</a:t>
            </a:r>
            <a:r>
              <a:rPr lang="cs-CZ" dirty="0" smtClean="0"/>
              <a:t> prostředí, nedostatečná FA, dieta bohatá na tuky a sacharidy…</a:t>
            </a:r>
          </a:p>
          <a:p>
            <a:r>
              <a:rPr lang="cs-CZ" dirty="0" smtClean="0"/>
              <a:t>Ovlivňuje také úroveň </a:t>
            </a:r>
            <a:r>
              <a:rPr lang="cs-CZ" dirty="0" err="1" smtClean="0"/>
              <a:t>leptinu</a:t>
            </a:r>
            <a:r>
              <a:rPr lang="cs-CZ" dirty="0" smtClean="0"/>
              <a:t> a </a:t>
            </a:r>
            <a:r>
              <a:rPr lang="cs-CZ" dirty="0" err="1" smtClean="0"/>
              <a:t>ghrelinu</a:t>
            </a:r>
            <a:r>
              <a:rPr lang="cs-CZ" dirty="0" smtClean="0"/>
              <a:t> – </a:t>
            </a:r>
            <a:r>
              <a:rPr lang="cs-CZ" dirty="0" err="1" smtClean="0"/>
              <a:t>leptin</a:t>
            </a:r>
            <a:r>
              <a:rPr lang="cs-CZ" dirty="0" smtClean="0"/>
              <a:t> hormon snižující chuť k jídlu, tuková tkáň vylučuje, </a:t>
            </a:r>
            <a:r>
              <a:rPr lang="cs-CZ" dirty="0" err="1" smtClean="0"/>
              <a:t>ghrelin</a:t>
            </a:r>
            <a:r>
              <a:rPr lang="cs-CZ" dirty="0" smtClean="0"/>
              <a:t> hormon zvyšující chuť k jídlu, snížený pocit sytosti.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1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Inzulínové rezistence, 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Obvod břicho M více než 94cm, ženy více než 80cm</a:t>
            </a:r>
          </a:p>
          <a:p>
            <a:r>
              <a:rPr lang="cs-CZ" dirty="0" smtClean="0"/>
              <a:t>TAG více než 1,7mmol/l</a:t>
            </a:r>
          </a:p>
          <a:p>
            <a:r>
              <a:rPr lang="cs-CZ" dirty="0" smtClean="0"/>
              <a:t>HDL &lt; 1,04mmol/l M a &lt; 1,29mmol/l u Ž</a:t>
            </a:r>
          </a:p>
          <a:p>
            <a:r>
              <a:rPr lang="cs-CZ" dirty="0" smtClean="0"/>
              <a:t>TK ≥ 130/85 mm </a:t>
            </a:r>
            <a:r>
              <a:rPr lang="cs-CZ" dirty="0" err="1" smtClean="0"/>
              <a:t>Hg</a:t>
            </a:r>
            <a:endParaRPr lang="cs-CZ" dirty="0" smtClean="0"/>
          </a:p>
          <a:p>
            <a:r>
              <a:rPr lang="cs-CZ" dirty="0" smtClean="0"/>
              <a:t>Glykemie &gt; 5,6mmol/l</a:t>
            </a:r>
          </a:p>
          <a:p>
            <a:r>
              <a:rPr lang="cs-CZ" dirty="0" smtClean="0"/>
              <a:t>Další faktory: RA DM2, </a:t>
            </a:r>
            <a:r>
              <a:rPr lang="cs-CZ" dirty="0" err="1" smtClean="0"/>
              <a:t>hspertenze</a:t>
            </a:r>
            <a:r>
              <a:rPr lang="cs-CZ" dirty="0" smtClean="0"/>
              <a:t>, ICHS, věk, PCS, sedavý </a:t>
            </a:r>
            <a:r>
              <a:rPr lang="cs-CZ" dirty="0" err="1" smtClean="0"/>
              <a:t>způsbo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4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DM, cukrovka, „úplavice cukrová“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heterogenních chronických onemocnění, které vznikají v důsledku </a:t>
            </a:r>
            <a:r>
              <a:rPr lang="cs-CZ" sz="2800" b="1" dirty="0" smtClean="0">
                <a:solidFill>
                  <a:srgbClr val="C00000"/>
                </a:solidFill>
              </a:rPr>
              <a:t>absolutního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relativního</a:t>
            </a:r>
            <a:r>
              <a:rPr lang="cs-CZ" sz="2800" dirty="0" smtClean="0">
                <a:solidFill>
                  <a:srgbClr val="C00000"/>
                </a:solidFill>
              </a:rPr>
              <a:t> nedostatku inzulínu a jejichž základním rysem je hyperglykémie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provázena komplexní poruchou metabolismu sacharidů, tuků i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1552 př. n. l. – </a:t>
            </a:r>
            <a:r>
              <a:rPr lang="cs-CZ" sz="2800" dirty="0" err="1" smtClean="0">
                <a:solidFill>
                  <a:srgbClr val="C00000"/>
                </a:solidFill>
              </a:rPr>
              <a:t>Ebersův</a:t>
            </a:r>
            <a:r>
              <a:rPr lang="cs-CZ" sz="2800" dirty="0" smtClean="0">
                <a:solidFill>
                  <a:srgbClr val="C00000"/>
                </a:solidFill>
              </a:rPr>
              <a:t> papyrus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2. století – </a:t>
            </a:r>
            <a:r>
              <a:rPr lang="cs-CZ" sz="2800" dirty="0" err="1" smtClean="0">
                <a:solidFill>
                  <a:srgbClr val="C00000"/>
                </a:solidFill>
              </a:rPr>
              <a:t>Areatus</a:t>
            </a:r>
            <a:r>
              <a:rPr lang="cs-CZ" sz="2800" dirty="0" smtClean="0">
                <a:solidFill>
                  <a:srgbClr val="C00000"/>
                </a:solidFill>
              </a:rPr>
              <a:t> z </a:t>
            </a:r>
            <a:r>
              <a:rPr lang="cs-CZ" sz="2800" dirty="0" err="1" smtClean="0">
                <a:solidFill>
                  <a:srgbClr val="C00000"/>
                </a:solidFill>
              </a:rPr>
              <a:t>Kappadocie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diabetus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1831 –</a:t>
            </a:r>
            <a:r>
              <a:rPr lang="cs-CZ" sz="2800" dirty="0" smtClean="0">
                <a:solidFill>
                  <a:srgbClr val="C00000"/>
                </a:solidFill>
              </a:rPr>
              <a:t> úvahy o spojitosti DM a pankreatu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1869 –</a:t>
            </a:r>
            <a:r>
              <a:rPr lang="cs-CZ" sz="2800" dirty="0" smtClean="0">
                <a:solidFill>
                  <a:srgbClr val="C00000"/>
                </a:solidFill>
              </a:rPr>
              <a:t> Paul Langerhans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1894 –</a:t>
            </a:r>
            <a:r>
              <a:rPr lang="cs-CZ" sz="2800" dirty="0" smtClean="0">
                <a:solidFill>
                  <a:srgbClr val="C00000"/>
                </a:solidFill>
              </a:rPr>
              <a:t> Edward </a:t>
            </a:r>
            <a:r>
              <a:rPr lang="cs-CZ" sz="2800" dirty="0" err="1" smtClean="0">
                <a:solidFill>
                  <a:srgbClr val="C00000"/>
                </a:solidFill>
              </a:rPr>
              <a:t>Sharpey</a:t>
            </a:r>
            <a:r>
              <a:rPr lang="cs-CZ" sz="2800" dirty="0" smtClean="0">
                <a:solidFill>
                  <a:srgbClr val="C00000"/>
                </a:solidFill>
              </a:rPr>
              <a:t>-</a:t>
            </a:r>
            <a:r>
              <a:rPr lang="cs-CZ" sz="2800" dirty="0" err="1" smtClean="0">
                <a:solidFill>
                  <a:srgbClr val="C00000"/>
                </a:solidFill>
              </a:rPr>
              <a:t>Schafer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insulín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1921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Frederick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Banting</a:t>
            </a:r>
            <a:r>
              <a:rPr lang="cs-CZ" sz="2800" dirty="0" smtClean="0">
                <a:solidFill>
                  <a:srgbClr val="C00000"/>
                </a:solidFill>
              </a:rPr>
              <a:t>, Charles </a:t>
            </a:r>
            <a:r>
              <a:rPr lang="cs-CZ" sz="2800" dirty="0" err="1" smtClean="0">
                <a:solidFill>
                  <a:srgbClr val="C00000"/>
                </a:solidFill>
              </a:rPr>
              <a:t>Best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1922 –</a:t>
            </a:r>
            <a:r>
              <a:rPr lang="cs-CZ" sz="2800" dirty="0" smtClean="0">
                <a:solidFill>
                  <a:srgbClr val="C00000"/>
                </a:solidFill>
              </a:rPr>
              <a:t> první léčba inzulínem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1923 –</a:t>
            </a:r>
            <a:r>
              <a:rPr lang="cs-CZ" sz="2800" dirty="0" smtClean="0">
                <a:solidFill>
                  <a:srgbClr val="C00000"/>
                </a:solidFill>
              </a:rPr>
              <a:t> první aplikace inzulínu v Československu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1955 – </a:t>
            </a:r>
            <a:r>
              <a:rPr lang="cs-CZ" sz="2800" dirty="0" smtClean="0">
                <a:solidFill>
                  <a:srgbClr val="C00000"/>
                </a:solidFill>
              </a:rPr>
              <a:t>PAD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1986 – </a:t>
            </a:r>
            <a:r>
              <a:rPr lang="cs-CZ" sz="2800" dirty="0" smtClean="0">
                <a:solidFill>
                  <a:srgbClr val="C00000"/>
                </a:solidFill>
              </a:rPr>
              <a:t>biotechnologie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pandemie – 250 milionů diabetiků na celém světě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2025 – až 380 miliónů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9 z 10 případů bude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800 000 v ČR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DM v ČR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272808" cy="4896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404"/>
                <a:gridCol w="3636404"/>
              </a:tblGrid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diabetiků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1975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234 071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1997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600 306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654 164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749 000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755 000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760 470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783 000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806 203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DM je nehomogenní skupina chronických metabolických onemocnění, které se liší: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příčinou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klinickým průběhem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rizikem chronických komplikací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způsobem léčby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odlišnou mírou dědičností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Anatomicko-fyziologické poznámky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726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1. typu (DM1T)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2. typu (DM2T)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ostatní specifické typy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sz="2800" dirty="0" err="1" smtClean="0">
                <a:solidFill>
                  <a:srgbClr val="C00000"/>
                </a:solidFill>
              </a:rPr>
              <a:t>homeostázy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1. typu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 – imunitně podmíněný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 – idiopatický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LADA  - latentní autoimunitní diabetes dospělých</a:t>
            </a: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2. typu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ype-2-Diabetes-symptom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807" y="1412776"/>
            <a:ext cx="6953945" cy="5087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etabol-syndrom-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238605" cy="619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 DM2T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787208" cy="598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6744"/>
                <a:gridCol w="1090464"/>
              </a:tblGrid>
              <a:tr h="54434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Charakteristika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pacienta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Body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45 - 54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55 - 64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25 - 30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nad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muži 94 – 102 cm, ženy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80 –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nad muži 102 cm, ženy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antihypertenziva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hyperglykémie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v anamnéze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fyzická aktivita méně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než 4 hodiny týdně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nedostatečný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příjem ovoce a zeleniny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Ostatní specifické 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pankreatu (nádory, záněty…..)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léky vyvolaný diabetes (kortikoidy)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endokrinní onemocnění (</a:t>
            </a:r>
            <a:r>
              <a:rPr lang="cs-CZ" sz="2800" dirty="0" err="1" smtClean="0">
                <a:solidFill>
                  <a:srgbClr val="C00000"/>
                </a:solidFill>
              </a:rPr>
              <a:t>Cushingův</a:t>
            </a:r>
            <a:r>
              <a:rPr lang="cs-CZ" sz="2800" dirty="0" smtClean="0">
                <a:solidFill>
                  <a:srgbClr val="C00000"/>
                </a:solidFill>
              </a:rPr>
              <a:t> syndrom)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genetické syndromy, genetické defekty </a:t>
            </a:r>
            <a:r>
              <a:rPr lang="el-GR" sz="2800" dirty="0" smtClean="0">
                <a:solidFill>
                  <a:srgbClr val="C00000"/>
                </a:solidFill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-buněk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infekce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Gestační diabetes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v rodinné anamnéze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obezita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věk matky (nad 30 let)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 v předchozím těhotenství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předchozí porod dítěte s hmotností nad 4 000g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b="1" dirty="0" err="1" smtClean="0">
                <a:solidFill>
                  <a:srgbClr val="C00000"/>
                </a:solidFill>
              </a:rPr>
              <a:t>homeostázy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tvoří přechod mezi normální tolerancí glukózy a diabetem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zvýšená glykémie na lačno – </a:t>
            </a:r>
            <a:r>
              <a:rPr lang="cs-CZ" sz="2800" dirty="0" smtClean="0">
                <a:solidFill>
                  <a:srgbClr val="C00000"/>
                </a:solidFill>
              </a:rPr>
              <a:t>6,1 – 6,9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porušená glukózová tolerance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r>
              <a:rPr lang="cs-CZ" sz="2800" dirty="0" smtClean="0">
                <a:solidFill>
                  <a:srgbClr val="C00000"/>
                </a:solidFill>
              </a:rPr>
              <a:t> za 2 hodiny 7,8 – 11,1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polyurie (diuréza vyšší než 2500 ml/24 hodin)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žízeň (polydipsie)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nykturie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ztráta hmotnosti při normální chuti k jídlu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slabost a vleklá únava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poruchy vidění – zrakové neostrosti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opakující se plísňové infekce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nehojící se rány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opruzeniny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průkaz chronické hyperglykémie standardní laboratorní metodou:</a:t>
            </a:r>
          </a:p>
          <a:p>
            <a:pP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lačno,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glykémie v žilní krvi kdykoliv během dne &gt;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 &gt;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Langerhansovy ostrůvky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glukagon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– inzulín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somatostatin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800" dirty="0" smtClean="0">
                <a:solidFill>
                  <a:srgbClr val="C00000"/>
                </a:solidFill>
              </a:rPr>
              <a:t>) – gastrin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PP-buňky (F-buňky) – pankreatický polypeptid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Kritéria pro glukózu v žilní krvi na lačno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vyloučení DM – </a:t>
            </a:r>
            <a:r>
              <a:rPr lang="cs-CZ" sz="2800" dirty="0" smtClean="0">
                <a:solidFill>
                  <a:srgbClr val="C00000"/>
                </a:solidFill>
              </a:rPr>
              <a:t>glykémie &lt; 5,6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zvýšené riziko DM – </a:t>
            </a:r>
            <a:r>
              <a:rPr lang="cs-CZ" sz="2800" dirty="0" smtClean="0">
                <a:solidFill>
                  <a:srgbClr val="C00000"/>
                </a:solidFill>
              </a:rPr>
              <a:t>5,6 – </a:t>
            </a:r>
            <a:r>
              <a:rPr lang="cs-CZ" sz="2800" dirty="0" err="1" smtClean="0">
                <a:solidFill>
                  <a:srgbClr val="C00000"/>
                </a:solidFill>
              </a:rPr>
              <a:t>6</a:t>
            </a:r>
            <a:r>
              <a:rPr lang="cs-CZ" sz="2800" dirty="0" smtClean="0">
                <a:solidFill>
                  <a:srgbClr val="C00000"/>
                </a:solidFill>
              </a:rPr>
              <a:t>,99 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1</a:t>
            </a:r>
            <a:r>
              <a:rPr lang="cs-CZ" sz="2800" dirty="0" smtClean="0">
                <a:solidFill>
                  <a:srgbClr val="C00000"/>
                </a:solidFill>
              </a:rPr>
              <a:t>(hraniční glukóza na lačno, prediabetes) →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jasný DM - </a:t>
            </a:r>
            <a:r>
              <a:rPr lang="cs-CZ" sz="2800" dirty="0" smtClean="0">
                <a:solidFill>
                  <a:srgbClr val="C00000"/>
                </a:solidFill>
              </a:rPr>
              <a:t>≥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(nutno opakovat)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ral_gtt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6887"/>
            <a:ext cx="8104517" cy="6186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křivky </a:t>
            </a:r>
            <a:r>
              <a:rPr lang="cs-CZ" b="1" dirty="0" err="1" smtClean="0">
                <a:solidFill>
                  <a:srgbClr val="C00000"/>
                </a:solidFill>
              </a:rPr>
              <a:t>oGTT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potvrzení DM při nejednoznačných výsledcích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těhotenství (24. – 28. týden)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DM &lt; 7,8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porušená glukózová tolerance ≥ 7,8 &lt;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 ≥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pohybová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faramkoterapie</a:t>
            </a:r>
            <a:r>
              <a:rPr lang="cs-CZ" sz="2800" dirty="0" smtClean="0">
                <a:solidFill>
                  <a:srgbClr val="C00000"/>
                </a:solidFill>
              </a:rPr>
              <a:t> perorálními </a:t>
            </a:r>
            <a:r>
              <a:rPr lang="cs-CZ" sz="2800" dirty="0" err="1" smtClean="0">
                <a:solidFill>
                  <a:srgbClr val="C00000"/>
                </a:solidFill>
              </a:rPr>
              <a:t>antidiabetiky</a:t>
            </a:r>
            <a:r>
              <a:rPr lang="cs-CZ" sz="2800" dirty="0" smtClean="0">
                <a:solidFill>
                  <a:srgbClr val="C00000"/>
                </a:solidFill>
              </a:rPr>
              <a:t> (PAD)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inzulínoterapie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edukace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Diabetická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„dieta“ je základní opatření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celkové množství sacharidů určuje lékař - 150g, 175g, 225g, 275g, 325g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výměnná jednotka (sacharidová, chlebová)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r>
              <a:rPr lang="cs-CZ" sz="2800" dirty="0" smtClean="0">
                <a:solidFill>
                  <a:srgbClr val="C00000"/>
                </a:solidFill>
              </a:rPr>
              <a:t> výrobky, DIA výrobky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náhradní sladidla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Náhradní sladidla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náhradní cukry (kalorická) = </a:t>
            </a:r>
            <a:r>
              <a:rPr lang="cs-CZ" dirty="0" smtClean="0">
                <a:solidFill>
                  <a:srgbClr val="C00000"/>
                </a:solidFill>
              </a:rPr>
              <a:t>fruktóza, cukerné alkoholy (</a:t>
            </a:r>
            <a:r>
              <a:rPr lang="cs-CZ" dirty="0" err="1" smtClean="0">
                <a:solidFill>
                  <a:srgbClr val="C00000"/>
                </a:solidFill>
              </a:rPr>
              <a:t>polyoly</a:t>
            </a:r>
            <a:r>
              <a:rPr lang="cs-CZ" dirty="0" smtClean="0">
                <a:solidFill>
                  <a:srgbClr val="C00000"/>
                </a:solidFill>
              </a:rPr>
              <a:t>) – </a:t>
            </a:r>
            <a:r>
              <a:rPr lang="cs-CZ" dirty="0" err="1" smtClean="0">
                <a:solidFill>
                  <a:srgbClr val="C00000"/>
                </a:solidFill>
              </a:rPr>
              <a:t>sorbitol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maltitol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xylitol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umělá (nekalorická) = </a:t>
            </a:r>
            <a:r>
              <a:rPr lang="cs-CZ" dirty="0" smtClean="0">
                <a:solidFill>
                  <a:srgbClr val="C00000"/>
                </a:solidFill>
              </a:rPr>
              <a:t>sacharin, </a:t>
            </a:r>
            <a:r>
              <a:rPr lang="cs-CZ" dirty="0" err="1" smtClean="0">
                <a:solidFill>
                  <a:srgbClr val="C00000"/>
                </a:solidFill>
              </a:rPr>
              <a:t>acesulfam</a:t>
            </a:r>
            <a:r>
              <a:rPr lang="cs-CZ" dirty="0" smtClean="0">
                <a:solidFill>
                  <a:srgbClr val="C00000"/>
                </a:solidFill>
              </a:rPr>
              <a:t> K, cyklamáty, </a:t>
            </a:r>
            <a:r>
              <a:rPr lang="cs-CZ" dirty="0" err="1" smtClean="0">
                <a:solidFill>
                  <a:srgbClr val="C00000"/>
                </a:solidFill>
              </a:rPr>
              <a:t>pepttidy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nízkokalorická =</a:t>
            </a:r>
            <a:r>
              <a:rPr lang="cs-CZ" dirty="0" smtClean="0">
                <a:solidFill>
                  <a:srgbClr val="C00000"/>
                </a:solidFill>
              </a:rPr>
              <a:t> nekalorická složka + cukr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Fyzická aktivita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DM1T –</a:t>
            </a:r>
            <a:r>
              <a:rPr lang="cs-CZ" sz="2800" dirty="0" smtClean="0">
                <a:solidFill>
                  <a:srgbClr val="C00000"/>
                </a:solidFill>
              </a:rPr>
              <a:t> nutno sladit fyzickou aktivitu s dávkou inzulínu a příjmem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DM2T –</a:t>
            </a:r>
            <a:r>
              <a:rPr lang="cs-CZ" sz="2800" dirty="0" smtClean="0">
                <a:solidFill>
                  <a:srgbClr val="C00000"/>
                </a:solidFill>
              </a:rPr>
              <a:t> v kombinaci s dietou je základním léčebným prostředkem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796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Perorální </a:t>
            </a:r>
            <a:r>
              <a:rPr lang="cs-CZ" b="1" dirty="0" err="1" smtClean="0">
                <a:solidFill>
                  <a:srgbClr val="C00000"/>
                </a:solidFill>
              </a:rPr>
              <a:t>antidiabetika</a:t>
            </a:r>
            <a:r>
              <a:rPr lang="cs-CZ" b="1" dirty="0" smtClean="0">
                <a:solidFill>
                  <a:srgbClr val="C00000"/>
                </a:solidFill>
              </a:rPr>
              <a:t> (PAD)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9248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ovlivnění sekrece inzulínu</a:t>
            </a:r>
            <a:r>
              <a:rPr lang="cs-CZ" sz="2800" dirty="0" smtClean="0">
                <a:solidFill>
                  <a:srgbClr val="C00000"/>
                </a:solidFill>
              </a:rPr>
              <a:t> (deriváty </a:t>
            </a:r>
            <a:r>
              <a:rPr lang="cs-CZ" sz="2800" dirty="0" err="1" smtClean="0">
                <a:solidFill>
                  <a:srgbClr val="C00000"/>
                </a:solidFill>
              </a:rPr>
              <a:t>sulfonyl</a:t>
            </a:r>
            <a:r>
              <a:rPr lang="cs-CZ" sz="2800" dirty="0" smtClean="0">
                <a:solidFill>
                  <a:srgbClr val="C00000"/>
                </a:solidFill>
              </a:rPr>
              <a:t> močoviny, </a:t>
            </a:r>
            <a:r>
              <a:rPr lang="cs-CZ" sz="2800" dirty="0" err="1" smtClean="0">
                <a:solidFill>
                  <a:srgbClr val="C00000"/>
                </a:solidFill>
              </a:rPr>
              <a:t>glinidy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inzulínové rezistence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biguanidy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thiazolidindiony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</a:t>
            </a:r>
            <a:r>
              <a:rPr lang="cs-CZ" sz="2800" b="1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b="1" dirty="0" smtClean="0">
                <a:solidFill>
                  <a:srgbClr val="C00000"/>
                </a:solidFill>
              </a:rPr>
              <a:t> potřeby inzulínu </a:t>
            </a:r>
            <a:r>
              <a:rPr lang="cs-CZ" sz="2800" dirty="0" smtClean="0">
                <a:solidFill>
                  <a:srgbClr val="C00000"/>
                </a:solidFill>
              </a:rPr>
              <a:t>(inhibitory střevních </a:t>
            </a:r>
            <a:r>
              <a:rPr lang="el-GR" sz="2800" dirty="0" smtClean="0">
                <a:solidFill>
                  <a:srgbClr val="C00000"/>
                </a:solidFill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-glukosidáz)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Inzulínoterapie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doby účinku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kvality – </a:t>
            </a:r>
            <a:r>
              <a:rPr lang="cs-CZ" sz="2800" dirty="0" smtClean="0">
                <a:solidFill>
                  <a:srgbClr val="C00000"/>
                </a:solidFill>
              </a:rPr>
              <a:t>zvířecí (animální), lidské (humánní), analoga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konvenční inzulínový režim, konvenční intenzifikovaný režim, nekonvenční intenzifikovaný </a:t>
            </a:r>
            <a:r>
              <a:rPr lang="cs-CZ" sz="2800" dirty="0" err="1" smtClean="0">
                <a:solidFill>
                  <a:srgbClr val="C00000"/>
                </a:solidFill>
              </a:rPr>
              <a:t>režeim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79"/>
            <a:ext cx="7632848" cy="567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83913" cy="5502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Místa vpichu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059158" cy="25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Edukace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vzdělávací proces, kdy dochází k předávání informací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selfmonitoring</a:t>
            </a:r>
            <a:r>
              <a:rPr lang="cs-CZ" dirty="0" smtClean="0">
                <a:solidFill>
                  <a:srgbClr val="C00000"/>
                </a:solidFill>
              </a:rPr>
              <a:t> – glykémie, glykosurie, BMI……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vedení záznamu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akutní –</a:t>
            </a:r>
            <a:r>
              <a:rPr lang="cs-CZ" sz="2800" dirty="0" smtClean="0">
                <a:solidFill>
                  <a:srgbClr val="C00000"/>
                </a:solidFill>
              </a:rPr>
              <a:t> ohrožují nemocného na zdraví a životě bez ohledu na délku trvání onemocnění (hypoglykémie, hyperglykemické stavy)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chronické –</a:t>
            </a:r>
            <a:r>
              <a:rPr lang="cs-CZ" sz="2800" dirty="0" smtClean="0">
                <a:solidFill>
                  <a:srgbClr val="C00000"/>
                </a:solidFill>
              </a:rPr>
              <a:t> objevují se po letech trvání (nespecifické, specifické)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Hypoglykémie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klinické, humorální a biochemické příznaky provázející sníženou glykémii (3,8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biochemická hypoglykémie nemusí odpovídat klinické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lehká, střední, těžká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neadekvátní dávka inzulínu nebo PAD, zvracení, průjem, alkohol, náhlá prolongovaná zátěž, neadekvátní nebo opožděný příjem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Hyperglykemické stavy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vyvíjejí se delší dobu na rozdíl od hypoglykémie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příznaky se shodují s projevy již existujícího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glykovaný</a:t>
            </a:r>
            <a:r>
              <a:rPr lang="cs-CZ" sz="2800" dirty="0" smtClean="0">
                <a:solidFill>
                  <a:srgbClr val="C00000"/>
                </a:solidFill>
              </a:rPr>
              <a:t> hemoglobin (HbA1c)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nedostatečná dávka inzulínu nebo opomenutí dávky, infekce, stres, nadměrná dávka sacharidů ve stravě, přidružená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Chronické 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makroangiopatie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vznikají na podkladě aterosklerózy (CMP, AIM, ICHDK)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mikroangiopatie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hyperglykémie (diabetická </a:t>
            </a:r>
            <a:r>
              <a:rPr lang="cs-CZ" sz="2800" dirty="0" err="1" smtClean="0">
                <a:solidFill>
                  <a:srgbClr val="C00000"/>
                </a:solidFill>
              </a:rPr>
              <a:t>triopatie</a:t>
            </a:r>
            <a:r>
              <a:rPr lang="cs-CZ" sz="2800" dirty="0" smtClean="0">
                <a:solidFill>
                  <a:srgbClr val="C00000"/>
                </a:solidFill>
              </a:rPr>
              <a:t> – nefropatie, retinopatie, neuropatie)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reastmilk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7"/>
            <a:ext cx="4499858" cy="559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Inzulín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Langerhansových ostrůvků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anabolický hormon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 – 40 jednotek denně (0,8 </a:t>
            </a:r>
            <a:r>
              <a:rPr lang="cs-CZ" sz="2800" dirty="0" err="1" smtClean="0">
                <a:solidFill>
                  <a:srgbClr val="C00000"/>
                </a:solidFill>
              </a:rPr>
              <a:t>j.kg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polovina připadá na </a:t>
            </a:r>
            <a:r>
              <a:rPr lang="cs-CZ" sz="2800" b="1" dirty="0" smtClean="0">
                <a:solidFill>
                  <a:srgbClr val="C00000"/>
                </a:solidFill>
              </a:rPr>
              <a:t>bazální</a:t>
            </a:r>
            <a:r>
              <a:rPr lang="cs-CZ" sz="2800" dirty="0" smtClean="0">
                <a:solidFill>
                  <a:srgbClr val="C00000"/>
                </a:solidFill>
              </a:rPr>
              <a:t> sekreci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stimulovaná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dirty="0" smtClean="0">
                <a:solidFill>
                  <a:srgbClr val="C00000"/>
                </a:solidFill>
              </a:rPr>
              <a:t>) sekrece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Inzulín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Naváže se na membránový receptor k jeho biologickým účinkům</a:t>
            </a:r>
          </a:p>
          <a:p>
            <a:r>
              <a:rPr lang="cs-CZ" dirty="0" smtClean="0"/>
              <a:t>Inzulínové receptory – inzulínová kaskáda – vstup </a:t>
            </a:r>
            <a:r>
              <a:rPr lang="cs-CZ" dirty="0" err="1" smtClean="0"/>
              <a:t>glu</a:t>
            </a:r>
            <a:r>
              <a:rPr lang="cs-CZ" dirty="0" smtClean="0"/>
              <a:t> do buněk</a:t>
            </a:r>
          </a:p>
          <a:p>
            <a:r>
              <a:rPr lang="cs-CZ" dirty="0" smtClean="0"/>
              <a:t>Účinek inzulínu: </a:t>
            </a:r>
          </a:p>
          <a:p>
            <a:r>
              <a:rPr lang="cs-CZ" b="1" dirty="0" err="1" smtClean="0"/>
              <a:t>hypoglykemizující</a:t>
            </a:r>
            <a:r>
              <a:rPr lang="cs-CZ" dirty="0" smtClean="0"/>
              <a:t> – zvýšené vychytávání </a:t>
            </a:r>
            <a:r>
              <a:rPr lang="cs-CZ" dirty="0" err="1" smtClean="0"/>
              <a:t>glu</a:t>
            </a:r>
            <a:r>
              <a:rPr lang="cs-CZ" dirty="0" smtClean="0"/>
              <a:t> některými tkáněmi, kosterní svaly, tuková tkáň, tvorba glykogenu v játrech, zastavuje štěpení glykogenu na </a:t>
            </a:r>
            <a:r>
              <a:rPr lang="cs-CZ" dirty="0" err="1" smtClean="0"/>
              <a:t>glu</a:t>
            </a:r>
            <a:r>
              <a:rPr lang="cs-CZ" dirty="0" smtClean="0"/>
              <a:t>, nemá vliv na </a:t>
            </a:r>
            <a:r>
              <a:rPr lang="cs-CZ" dirty="0" err="1" smtClean="0"/>
              <a:t>svtup</a:t>
            </a:r>
            <a:r>
              <a:rPr lang="cs-CZ" dirty="0" smtClean="0"/>
              <a:t> </a:t>
            </a:r>
            <a:r>
              <a:rPr lang="cs-CZ" dirty="0" err="1" smtClean="0"/>
              <a:t>glu</a:t>
            </a:r>
            <a:r>
              <a:rPr lang="cs-CZ" dirty="0" smtClean="0"/>
              <a:t> do jater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6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Proteosyntetické</a:t>
            </a:r>
            <a:r>
              <a:rPr lang="cs-CZ" b="1" dirty="0" smtClean="0"/>
              <a:t> účinky</a:t>
            </a:r>
            <a:r>
              <a:rPr lang="cs-CZ" dirty="0" smtClean="0"/>
              <a:t>: zvýšené vychytávání AK z oběhu a stimuluje proteosyntézu, inhibuje glukoneogenezi</a:t>
            </a:r>
          </a:p>
          <a:p>
            <a:r>
              <a:rPr lang="cs-CZ" b="1" dirty="0" smtClean="0"/>
              <a:t>Metabolismus lipidů</a:t>
            </a:r>
            <a:r>
              <a:rPr lang="cs-CZ" dirty="0" smtClean="0"/>
              <a:t>: podporuje </a:t>
            </a:r>
            <a:r>
              <a:rPr lang="cs-CZ" dirty="0" err="1" smtClean="0"/>
              <a:t>lipogenezi</a:t>
            </a:r>
            <a:r>
              <a:rPr lang="cs-CZ" dirty="0" smtClean="0"/>
              <a:t>, inhibuje lipolýzu v játrech, kosterních svalech a tukové tkáni, </a:t>
            </a:r>
            <a:r>
              <a:rPr lang="cs-CZ" dirty="0" err="1" smtClean="0"/>
              <a:t>uvolňuej</a:t>
            </a:r>
            <a:r>
              <a:rPr lang="cs-CZ" dirty="0" smtClean="0"/>
              <a:t> </a:t>
            </a:r>
            <a:r>
              <a:rPr lang="cs-CZ" dirty="0" err="1" smtClean="0"/>
              <a:t>leptin</a:t>
            </a:r>
            <a:r>
              <a:rPr lang="cs-CZ" dirty="0" smtClean="0"/>
              <a:t> z adipocytů, který svým účinkem snižuje chuť k jídlu a zvyšuje termogenezi</a:t>
            </a:r>
          </a:p>
          <a:p>
            <a:r>
              <a:rPr lang="cs-CZ" b="1" dirty="0" smtClean="0"/>
              <a:t>Transport draslíku</a:t>
            </a:r>
            <a:r>
              <a:rPr lang="cs-CZ" dirty="0" smtClean="0"/>
              <a:t>: stimuluje vychytávání draslíku</a:t>
            </a:r>
          </a:p>
          <a:p>
            <a:r>
              <a:rPr lang="cs-CZ" dirty="0" smtClean="0"/>
              <a:t>Vliv na CNS: aktivace mozkových receptorů modifikuje vliv na jídelní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2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Hyperglykemie sníženým vychytáváním </a:t>
            </a:r>
            <a:r>
              <a:rPr lang="cs-CZ" dirty="0" err="1" smtClean="0"/>
              <a:t>glu</a:t>
            </a:r>
            <a:r>
              <a:rPr lang="cs-CZ" dirty="0" smtClean="0"/>
              <a:t> ve svalu a tukové tkáni, nedostatečná </a:t>
            </a:r>
            <a:r>
              <a:rPr lang="cs-CZ" dirty="0" err="1" smtClean="0"/>
              <a:t>suprese</a:t>
            </a:r>
            <a:r>
              <a:rPr lang="cs-CZ" dirty="0" smtClean="0"/>
              <a:t> jaterní produkce </a:t>
            </a:r>
            <a:r>
              <a:rPr lang="cs-CZ" dirty="0" err="1" smtClean="0"/>
              <a:t>glukozy</a:t>
            </a:r>
            <a:r>
              <a:rPr lang="cs-CZ" dirty="0" smtClean="0"/>
              <a:t> </a:t>
            </a:r>
            <a:r>
              <a:rPr lang="cs-CZ" dirty="0" err="1" smtClean="0"/>
              <a:t>glykogenolýzou</a:t>
            </a:r>
            <a:endParaRPr lang="cs-CZ" dirty="0" smtClean="0"/>
          </a:p>
          <a:p>
            <a:r>
              <a:rPr lang="cs-CZ" dirty="0" smtClean="0"/>
              <a:t>Katabolismus bílkovin a zvýšení glykemie akcentovanou glukoneogenezí</a:t>
            </a:r>
          </a:p>
          <a:p>
            <a:r>
              <a:rPr lang="cs-CZ" dirty="0" smtClean="0"/>
              <a:t>Při absolutním nedostatku - Zvyšuje se beta oxidace MK dochází k </a:t>
            </a:r>
            <a:r>
              <a:rPr lang="cs-CZ" dirty="0" err="1" smtClean="0"/>
              <a:t>přebytk</a:t>
            </a:r>
            <a:r>
              <a:rPr lang="cs-CZ" dirty="0" smtClean="0"/>
              <a:t> </a:t>
            </a:r>
            <a:r>
              <a:rPr lang="cs-CZ" dirty="0" err="1" smtClean="0"/>
              <a:t>acetylCoA</a:t>
            </a:r>
            <a:r>
              <a:rPr lang="cs-CZ" dirty="0" smtClean="0"/>
              <a:t> a </a:t>
            </a:r>
            <a:r>
              <a:rPr lang="cs-CZ" dirty="0" err="1" smtClean="0"/>
              <a:t>ketoze</a:t>
            </a:r>
            <a:endParaRPr lang="cs-CZ" dirty="0" smtClean="0"/>
          </a:p>
          <a:p>
            <a:r>
              <a:rPr lang="cs-CZ" dirty="0" smtClean="0"/>
              <a:t>Zvýšená lipemie, nabídka </a:t>
            </a:r>
            <a:r>
              <a:rPr lang="cs-CZ" dirty="0" err="1" smtClean="0"/>
              <a:t>vMK</a:t>
            </a:r>
            <a:r>
              <a:rPr lang="cs-CZ" dirty="0" smtClean="0"/>
              <a:t> vede k ukládání tuku do cévní stěny, </a:t>
            </a:r>
            <a:r>
              <a:rPr lang="cs-CZ" dirty="0"/>
              <a:t>j</a:t>
            </a:r>
            <a:r>
              <a:rPr lang="cs-CZ" dirty="0" smtClean="0"/>
              <a:t>ater, pankreatu a jiných tkání</a:t>
            </a:r>
            <a:endParaRPr lang="cs-CZ" dirty="0"/>
          </a:p>
          <a:p>
            <a:r>
              <a:rPr lang="cs-CZ" dirty="0" smtClean="0"/>
              <a:t>Zvýšení hladiny neuropeptidu Y, který stimuluje chuť k jídlu, snižuje vylučování </a:t>
            </a:r>
            <a:r>
              <a:rPr lang="cs-CZ" dirty="0" err="1" smtClean="0"/>
              <a:t>leptinu</a:t>
            </a:r>
            <a:r>
              <a:rPr lang="cs-CZ" dirty="0" smtClean="0"/>
              <a:t>, který chuť k jídlu tlumí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4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</a:t>
            </a:r>
            <a:r>
              <a:rPr lang="cs-CZ" b="1" dirty="0" err="1" smtClean="0">
                <a:solidFill>
                  <a:srgbClr val="C00000"/>
                </a:solidFill>
              </a:rPr>
              <a:t>proinzulínu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395</TotalTime>
  <Words>1260</Words>
  <Application>Microsoft Office PowerPoint</Application>
  <PresentationFormat>Předvádění na obrazovce (4:3)</PresentationFormat>
  <Paragraphs>287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47</vt:i4>
      </vt:variant>
    </vt:vector>
  </HeadingPairs>
  <TitlesOfParts>
    <vt:vector size="58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Diabetes mellitus</vt:lpstr>
      <vt:lpstr>Anatomicko-fyziologické poznámky</vt:lpstr>
      <vt:lpstr>Langerhansovy ostrůvky</vt:lpstr>
      <vt:lpstr>Prezentace aplikace PowerPoint</vt:lpstr>
      <vt:lpstr>Inzulín</vt:lpstr>
      <vt:lpstr>Inzulín</vt:lpstr>
      <vt:lpstr>Prezentace aplikace PowerPoint</vt:lpstr>
      <vt:lpstr>Nedostatek I</vt:lpstr>
      <vt:lpstr>Molekula proinzulínu</vt:lpstr>
      <vt:lpstr>Molekula inzulínu</vt:lpstr>
      <vt:lpstr>Prezentace aplikace PowerPoint</vt:lpstr>
      <vt:lpstr>Inzulínová rezistence</vt:lpstr>
      <vt:lpstr>Syndrom Inzulínové rezistence, MS</vt:lpstr>
      <vt:lpstr>Definice</vt:lpstr>
      <vt:lpstr>Historie</vt:lpstr>
      <vt:lpstr>Výskyt</vt:lpstr>
      <vt:lpstr>DM v ČR</vt:lpstr>
      <vt:lpstr>Prezentace aplikace PowerPoint</vt:lpstr>
      <vt:lpstr>Klasifikace DM</vt:lpstr>
      <vt:lpstr>Typy diabetu</vt:lpstr>
      <vt:lpstr>Diabetes mellitus 1. typu</vt:lpstr>
      <vt:lpstr>Diabetes mellitus 2. typu</vt:lpstr>
      <vt:lpstr>Prezentace aplikace PowerPoint</vt:lpstr>
      <vt:lpstr>Riziko DM2T</vt:lpstr>
      <vt:lpstr>Ostatní specifické typy diabetu</vt:lpstr>
      <vt:lpstr>Gestační diabetes</vt:lpstr>
      <vt:lpstr>Hraniční poruchy glukózové homeostázy</vt:lpstr>
      <vt:lpstr>Klinický obraz </vt:lpstr>
      <vt:lpstr>Diagnostika</vt:lpstr>
      <vt:lpstr>Kritéria pro glukózu v žilní krvi na lačno</vt:lpstr>
      <vt:lpstr>Prezentace aplikace PowerPoint</vt:lpstr>
      <vt:lpstr>Hodnocení křivky oGTT</vt:lpstr>
      <vt:lpstr>Léčba</vt:lpstr>
      <vt:lpstr>Diabetická dieta</vt:lpstr>
      <vt:lpstr>Náhradní sladidla</vt:lpstr>
      <vt:lpstr>Fyzická aktivita</vt:lpstr>
      <vt:lpstr>Perorální antidiabetika (PAD)</vt:lpstr>
      <vt:lpstr>Inzulínoterapie</vt:lpstr>
      <vt:lpstr>Prezentace aplikace PowerPoint</vt:lpstr>
      <vt:lpstr>Prezentace aplikace PowerPoint</vt:lpstr>
      <vt:lpstr>Místa vpichu inzulínu</vt:lpstr>
      <vt:lpstr>Edukace</vt:lpstr>
      <vt:lpstr>Komplikace DM</vt:lpstr>
      <vt:lpstr>Hypoglykémie</vt:lpstr>
      <vt:lpstr>Hyperglykemické stavy</vt:lpstr>
      <vt:lpstr>Chronické komplikace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Misicka</dc:creator>
  <cp:lastModifiedBy>User</cp:lastModifiedBy>
  <cp:revision>8</cp:revision>
  <dcterms:created xsi:type="dcterms:W3CDTF">2011-10-19T18:38:56Z</dcterms:created>
  <dcterms:modified xsi:type="dcterms:W3CDTF">2013-12-09T07:50:48Z</dcterms:modified>
</cp:coreProperties>
</file>