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73" r:id="rId14"/>
    <p:sldId id="258" r:id="rId15"/>
    <p:sldId id="259" r:id="rId16"/>
    <p:sldId id="260" r:id="rId17"/>
    <p:sldId id="29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89" r:id="rId27"/>
    <p:sldId id="288" r:id="rId28"/>
    <p:sldId id="269" r:id="rId29"/>
    <p:sldId id="270" r:id="rId30"/>
    <p:sldId id="271" r:id="rId31"/>
    <p:sldId id="286" r:id="rId32"/>
    <p:sldId id="272" r:id="rId33"/>
    <p:sldId id="287" r:id="rId34"/>
    <p:sldId id="274" r:id="rId35"/>
    <p:sldId id="285" r:id="rId36"/>
    <p:sldId id="275" r:id="rId37"/>
    <p:sldId id="282" r:id="rId38"/>
    <p:sldId id="276" r:id="rId39"/>
    <p:sldId id="283" r:id="rId40"/>
    <p:sldId id="277" r:id="rId41"/>
    <p:sldId id="284" r:id="rId42"/>
    <p:sldId id="278" r:id="rId43"/>
    <p:sldId id="279" r:id="rId44"/>
    <p:sldId id="281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605C0-88E4-4DD0-88CE-B0B6BF49FD86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Faktory ovlivňující výběr stravy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01208"/>
            <a:ext cx="613562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odpor vůči některým jídlům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měla důležitou evoluční úlohu, </a:t>
            </a:r>
            <a:r>
              <a:rPr lang="cs-CZ" sz="2800" dirty="0" err="1" smtClean="0">
                <a:solidFill>
                  <a:srgbClr val="C00000"/>
                </a:solidFill>
              </a:rPr>
              <a:t>neofobie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vrozená averze vůči hořké,kyselé i slané chuti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častá je averze vůči mléku, ovoci nebo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alergie, metabolické odchylky, 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nechuť z důvodů špatných senzorických vlastností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Nebezpečí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nepřiměřenost, nevhodnost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hnus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převrácení averze v preferenci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Psychologické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více než prosté uspokojení pocitu hladu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endorfiny (čokoláda)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moderní způsob života, stres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konzumace sladkého a tučného jídla i návykových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Mechanismy a metody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reklama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obaly a úprava zboží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změny porcování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cenové výhody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Výživové znalosti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odpověď na otázky o prospěšnosti jednotlivých potravin a </a:t>
            </a:r>
            <a:r>
              <a:rPr lang="cs-CZ" sz="2800" dirty="0" err="1" smtClean="0">
                <a:solidFill>
                  <a:srgbClr val="C00000"/>
                </a:solidFill>
              </a:rPr>
              <a:t>nutrientů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proč potřebujeme jíst?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příčiny a projevy poruchy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měly by usnadnit výběr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Kulturní a sociální zvyklosti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není možné se vyhnout, působí prakticky od narození dítěte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lokální oblíbenost některých pokrmů (pivo, chléb)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životní úrovně a společenského postavení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jídlo je součástí společenských tradic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prudké změny sociálních podmínek po 2. světové válce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Vliv sociálního prostředí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vliv sociálního prostředí na potravní chování, výživové zvyklosti a návyky lze zařadit do tří hlavních kategorií: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 rodičů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vlivy a působení lidí z prostředí mino rámec rodiny (mateřská škola)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vlivy sdělovacích prostředků a kulturního prostředí (televize, náboženství)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náboženství </a:t>
            </a:r>
            <a:r>
              <a:rPr lang="cs-CZ" sz="2800" dirty="0" smtClean="0">
                <a:solidFill>
                  <a:srgbClr val="C00000"/>
                </a:solidFill>
              </a:rPr>
              <a:t>(lat. </a:t>
            </a:r>
            <a:r>
              <a:rPr lang="cs-CZ" sz="2800" i="1" dirty="0" err="1" smtClean="0">
                <a:solidFill>
                  <a:srgbClr val="C00000"/>
                </a:solidFill>
              </a:rPr>
              <a:t>religio</a:t>
            </a:r>
            <a:r>
              <a:rPr lang="cs-CZ" sz="2800" dirty="0" smtClean="0">
                <a:solidFill>
                  <a:srgbClr val="C00000"/>
                </a:solidFill>
              </a:rPr>
              <a:t>) je velmi abstraktní pojem a definice není jednotná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religionistika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ateismus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monoteismus, polyteismus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Jednotlivá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židovství (judaismus)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budhismus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taoismus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konfucianismus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ligion-symbols-religious-thumb113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41944"/>
            <a:ext cx="4550716" cy="461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 ovlivňující výběr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dostupnost potravy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fyziologické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mechanismy a metody trhu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výživové znalosti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kulturní a sociální zvyklosti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Výživa a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potřeba živin a výběr potravy jsou dvě odlišné věci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výživa v rámci náboženství má mnoho funkcí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zakázané potraviny, specifické pokrmy, půst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velké rozdíly (národní, rodinné, individuální) v projevech vyznání i mezi stoupenci jedné víry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Půst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praktikují všechna světová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smtClean="0">
                <a:solidFill>
                  <a:srgbClr val="C00000"/>
                </a:solidFill>
              </a:rPr>
              <a:t>asketické důvody, </a:t>
            </a:r>
            <a:r>
              <a:rPr lang="cs-CZ" sz="2800" dirty="0" smtClean="0">
                <a:solidFill>
                  <a:srgbClr val="C00000"/>
                </a:solidFill>
              </a:rPr>
              <a:t>motivace zdraví a očištění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 – období přípravy na Velikonoce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judaismus – 7 různých půstů (5 velkých, 2 malé)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 - Ramadán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a kultura židovského národa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monoteistické náboženství v dějinách lidstva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dějiny židovského národa začínají přibližně 4 tis. let př. Kristem v Mezopotámii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Mojžíš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pokrmy musí být obřadně čisté – </a:t>
            </a:r>
            <a:r>
              <a:rPr lang="cs-CZ" sz="2800" b="1" dirty="0" smtClean="0">
                <a:solidFill>
                  <a:srgbClr val="C00000"/>
                </a:solidFill>
              </a:rPr>
              <a:t>„košer“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b="1" dirty="0" err="1" smtClean="0">
                <a:solidFill>
                  <a:srgbClr val="C00000"/>
                </a:solidFill>
              </a:rPr>
              <a:t>trejfe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vepřové, koňské, ryby bez šupin, krev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přežvýkavci – hovězí skopové, kozí (speciální způsob porážky - </a:t>
            </a:r>
            <a:r>
              <a:rPr lang="cs-CZ" sz="2800" dirty="0" err="1" smtClean="0">
                <a:solidFill>
                  <a:srgbClr val="C00000"/>
                </a:solidFill>
              </a:rPr>
              <a:t>Šchita</a:t>
            </a:r>
            <a:r>
              <a:rPr lang="cs-CZ" sz="2800" dirty="0" smtClean="0">
                <a:solidFill>
                  <a:srgbClr val="C00000"/>
                </a:solidFill>
              </a:rPr>
              <a:t>), drůbež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mísení masitých a mléčných potravin (nádobí, ledničky) – 1, 3, 6 hodin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parve</a:t>
            </a:r>
            <a:r>
              <a:rPr lang="cs-CZ" sz="2800" dirty="0" smtClean="0">
                <a:solidFill>
                  <a:srgbClr val="C00000"/>
                </a:solidFill>
              </a:rPr>
              <a:t> – potraviny, které nejsou masitého ani mléčného původu, volná konzumace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rostlinné potraviny – méně problémové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přísady – zákaz želatiny, některé emulgátory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vychází z Judaismu a těžištěm je víra v Ježíše Krista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větve – římskokatolická, pravoslavná a protestantská církev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Bible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přetrvala a je dodržována pouze malá část původních pravidel a přikázání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1966 – římští katolíci zákaz jedení masa v pátek(ryby)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půsty před Velikonocemi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východní ortodoxní křesťané značná výživová omezení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muslimské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kázání proroka Mohameda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Mekka a Medina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Korán, </a:t>
            </a:r>
            <a:r>
              <a:rPr lang="cs-CZ" sz="2800" dirty="0" err="1" smtClean="0">
                <a:solidFill>
                  <a:srgbClr val="C00000"/>
                </a:solidFill>
              </a:rPr>
              <a:t>Hadith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sudokopytníci, přežvýkavci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maso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Halal</a:t>
            </a:r>
            <a:r>
              <a:rPr lang="cs-CZ" sz="2800" b="1" dirty="0" smtClean="0">
                <a:solidFill>
                  <a:srgbClr val="C00000"/>
                </a:solidFill>
              </a:rPr>
              <a:t>“ </a:t>
            </a:r>
            <a:r>
              <a:rPr lang="cs-CZ" sz="2800" dirty="0" smtClean="0">
                <a:solidFill>
                  <a:srgbClr val="C00000"/>
                </a:solidFill>
              </a:rPr>
              <a:t>(zákonné),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Harám</a:t>
            </a:r>
            <a:r>
              <a:rPr lang="cs-CZ" sz="2800" b="1" dirty="0" smtClean="0">
                <a:solidFill>
                  <a:srgbClr val="C00000"/>
                </a:solidFill>
              </a:rPr>
              <a:t>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 maso (slanina, sádlo), osel, masožravá zvěř, ptáci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ryby musí být při vytahování z moře nebo řeky živé (ploutve, šupiny)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alkoholických nápojů a vinného octa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Ramadán (devátý lunární měsíc) – muslimský půst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vznikl v Indii přibližně v 5. stol. př. n. l.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nejstarší, doposud existující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zakladatele ani písmo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Guru (mistr) – hlava církve hinduistů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kráva je považována za posvátnou (symbol mateřství a úrodnosti)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mléko, máslo (</a:t>
            </a:r>
            <a:r>
              <a:rPr lang="cs-CZ" sz="2800" dirty="0" err="1" smtClean="0">
                <a:solidFill>
                  <a:srgbClr val="C00000"/>
                </a:solidFill>
              </a:rPr>
              <a:t>ghee</a:t>
            </a:r>
            <a:r>
              <a:rPr lang="cs-CZ" sz="2800" dirty="0" smtClean="0">
                <a:solidFill>
                  <a:srgbClr val="C00000"/>
                </a:solidFill>
              </a:rPr>
              <a:t>), jogurty jsou dovoleny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tepelně upravovat živočišné tuky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průmyslově vyráběné sýry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 vegetariánů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během roku jsou obvyklé mnohadenní půsty – konzumace pouze „čistých jídel“ (mléko, ovoce, kořínky)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systém kast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9552" y="1772816"/>
            <a:ext cx="8235156" cy="4437360"/>
            <a:chOff x="1164" y="1440"/>
            <a:chExt cx="9341" cy="472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755" y="144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5797" y="1503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2642" y="4282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5636" y="4345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164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207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7237" y="2967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3069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Dostupnost potravy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087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Ekonomické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7475" y="3556"/>
              <a:ext cx="2868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Psychologické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497" y="355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Fyziologické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390" y="3381"/>
              <a:ext cx="2665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  <a:cs typeface="Arial" pitchFamily="34" charset="0"/>
                </a:rPr>
                <a:t>Kulturní a sociální zvyklosti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2880" y="4782"/>
              <a:ext cx="2665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Mechanismy a metody trhu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910" y="494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Výživové znalosti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druhé indické náboženství, mladší než 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spjato s postavou a životem bájného </a:t>
            </a:r>
            <a:r>
              <a:rPr lang="cs-CZ" sz="2800" dirty="0" err="1" smtClean="0">
                <a:solidFill>
                  <a:srgbClr val="C00000"/>
                </a:solidFill>
              </a:rPr>
              <a:t>Budhy</a:t>
            </a:r>
            <a:r>
              <a:rPr lang="cs-CZ" sz="2800" dirty="0" smtClean="0">
                <a:solidFill>
                  <a:srgbClr val="C00000"/>
                </a:solidFill>
              </a:rPr>
              <a:t> („Probuzený“)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r>
              <a:rPr lang="cs-CZ" b="1" dirty="0" smtClean="0">
                <a:solidFill>
                  <a:srgbClr val="C00000"/>
                </a:solidFill>
              </a:rPr>
              <a:t>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reinkarnace (převtělení duší) → zákaz veškerého masa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živočišného původu, kvůli nimž nebyl zabit žádný živočich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povolena konzumace mléka a mléčných výrobků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masa – mniši a ortodoxní věřící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Taoismus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směr staročínské filozofie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zakladatel mudrc </a:t>
            </a:r>
            <a:r>
              <a:rPr lang="cs-CZ" sz="2800" dirty="0" err="1" smtClean="0">
                <a:solidFill>
                  <a:srgbClr val="C00000"/>
                </a:solidFill>
              </a:rPr>
              <a:t>Lao</a:t>
            </a:r>
            <a:r>
              <a:rPr lang="cs-CZ" sz="2800" dirty="0" smtClean="0">
                <a:solidFill>
                  <a:srgbClr val="C00000"/>
                </a:solidFill>
              </a:rPr>
              <a:t>-c´ a </a:t>
            </a:r>
            <a:r>
              <a:rPr lang="cs-CZ" sz="2800" dirty="0" err="1" smtClean="0">
                <a:solidFill>
                  <a:srgbClr val="C00000"/>
                </a:solidFill>
              </a:rPr>
              <a:t>jaeho</a:t>
            </a:r>
            <a:r>
              <a:rPr lang="cs-CZ" sz="2800" dirty="0" smtClean="0">
                <a:solidFill>
                  <a:srgbClr val="C00000"/>
                </a:solidFill>
              </a:rPr>
              <a:t> kniha o </a:t>
            </a:r>
            <a:r>
              <a:rPr lang="cs-CZ" sz="2800" dirty="0" err="1" smtClean="0">
                <a:solidFill>
                  <a:srgbClr val="C00000"/>
                </a:solidFill>
              </a:rPr>
              <a:t>Tao</a:t>
            </a:r>
            <a:r>
              <a:rPr lang="cs-CZ" sz="2800" dirty="0" smtClean="0">
                <a:solidFill>
                  <a:srgbClr val="C00000"/>
                </a:solidFill>
              </a:rPr>
              <a:t> (cestě)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u="sng" dirty="0" smtClean="0">
                <a:solidFill>
                  <a:srgbClr val="C00000"/>
                </a:solidFill>
              </a:rPr>
              <a:t>usiluje o harmonii dvou protikladných sil: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jin</a:t>
            </a:r>
            <a:r>
              <a:rPr lang="cs-CZ" sz="2800" dirty="0" smtClean="0">
                <a:solidFill>
                  <a:srgbClr val="C00000"/>
                </a:solidFill>
              </a:rPr>
              <a:t> – představuje tmu, měkkost a ženskost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jang</a:t>
            </a:r>
            <a:r>
              <a:rPr lang="cs-CZ" sz="2800" dirty="0" smtClean="0">
                <a:solidFill>
                  <a:srgbClr val="C00000"/>
                </a:solidFill>
              </a:rPr>
              <a:t> – zahrnuje vlastnost světla, tvrdost, mužskost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Konfucianismus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 s osobou čínského myslitele </a:t>
            </a:r>
            <a:r>
              <a:rPr lang="cs-CZ" sz="2800" dirty="0" err="1" smtClean="0">
                <a:solidFill>
                  <a:srgbClr val="C00000"/>
                </a:solidFill>
              </a:rPr>
              <a:t>Čchiou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Kchung</a:t>
            </a:r>
            <a:r>
              <a:rPr lang="cs-CZ" sz="2800" dirty="0" smtClean="0">
                <a:solidFill>
                  <a:srgbClr val="C00000"/>
                </a:solidFill>
              </a:rPr>
              <a:t> – mezinárodně </a:t>
            </a:r>
            <a:r>
              <a:rPr lang="cs-CZ" sz="2800" dirty="0" err="1" smtClean="0">
                <a:solidFill>
                  <a:srgbClr val="C00000"/>
                </a:solidFill>
              </a:rPr>
              <a:t>Konfucius</a:t>
            </a:r>
            <a:r>
              <a:rPr lang="cs-CZ" sz="2800" dirty="0" smtClean="0">
                <a:solidFill>
                  <a:srgbClr val="C00000"/>
                </a:solidFill>
              </a:rPr>
              <a:t> („král filozofů“)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jako způsob vzdělávání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kněze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nekonají se veřejné obřady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Dostupnost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geografické podmínky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ekonomická vyspělost země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technologická úroveň zemědělství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vyspělost potravinářského průmyslu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Ekonomické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existují zřetelné rozdíly mezi sociálními třídami vzhledem k příjmu potravin a živin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skupiny s nízkými příjmy mají větší tendenci k nevyrovnané stravě a nízkému příjmu ovoce a zeleniny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specifické deficience </a:t>
            </a:r>
            <a:r>
              <a:rPr lang="cs-CZ" sz="2800" dirty="0" err="1" smtClean="0">
                <a:solidFill>
                  <a:srgbClr val="C00000"/>
                </a:solidFill>
              </a:rPr>
              <a:t>vs.nadbytečný</a:t>
            </a:r>
            <a:r>
              <a:rPr lang="cs-CZ" sz="2800" dirty="0" smtClean="0">
                <a:solidFill>
                  <a:srgbClr val="C00000"/>
                </a:solidFill>
              </a:rPr>
              <a:t> příjem energie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vzhled, vůně, konzistence, chuť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organoleptická (smyslová) hodnota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senzoricky významné látky (koření, aditiva)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preference, averze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1-mozek-stavba-hypothalamus-epify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1295"/>
            <a:ext cx="9144000" cy="6969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Chuťové zóny jazyka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1" descr="jazyk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76463" cy="48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Preference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týkat živin, kompletních jídel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preference prostřednictvím mateřského mléka 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preference se získává: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vystavením pokrmu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Pavlovské podmiňování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faktory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475</TotalTime>
  <Words>903</Words>
  <Application>Microsoft Office PowerPoint</Application>
  <PresentationFormat>Předvádění na obrazovce (4:3)</PresentationFormat>
  <Paragraphs>238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Faktory ovlivňující výběr stravy</vt:lpstr>
      <vt:lpstr>Faktory ovlivňující výběr potravy</vt:lpstr>
      <vt:lpstr>Faktory</vt:lpstr>
      <vt:lpstr>Dostupnost potravy</vt:lpstr>
      <vt:lpstr>Ekonomické faktory</vt:lpstr>
      <vt:lpstr>Fyziologické faktory</vt:lpstr>
      <vt:lpstr>Prezentace aplikace PowerPoint</vt:lpstr>
      <vt:lpstr>Chuťové zóny jazyka</vt:lpstr>
      <vt:lpstr>Preference</vt:lpstr>
      <vt:lpstr>Averze</vt:lpstr>
      <vt:lpstr>Nutriční averze</vt:lpstr>
      <vt:lpstr>Psychologické faktory</vt:lpstr>
      <vt:lpstr>Mechanismy a metody trhu</vt:lpstr>
      <vt:lpstr>Výživové znalosti</vt:lpstr>
      <vt:lpstr>Kulturní a sociální zvyklosti</vt:lpstr>
      <vt:lpstr>Prezentace aplikace PowerPoint</vt:lpstr>
      <vt:lpstr>Vliv sociálního prostředí</vt:lpstr>
      <vt:lpstr>Náboženství</vt:lpstr>
      <vt:lpstr>Jednotlivá náboženství</vt:lpstr>
      <vt:lpstr>Výživa a náboženství</vt:lpstr>
      <vt:lpstr>Půst</vt:lpstr>
      <vt:lpstr>Judaismus</vt:lpstr>
      <vt:lpstr>Judaismus a výživa</vt:lpstr>
      <vt:lpstr>Křesťanství</vt:lpstr>
      <vt:lpstr>Křesťanství a výživa</vt:lpstr>
      <vt:lpstr>Islám</vt:lpstr>
      <vt:lpstr>Islám a výživa</vt:lpstr>
      <vt:lpstr>Hinduismus</vt:lpstr>
      <vt:lpstr>Hinduismus a výživa</vt:lpstr>
      <vt:lpstr>Budhismus</vt:lpstr>
      <vt:lpstr>Budhismus a výživa</vt:lpstr>
      <vt:lpstr>Taoismus</vt:lpstr>
      <vt:lpstr>Konfucianismus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Faktory ovlivňující výběr stravy</dc:title>
  <dc:creator>Misicka</dc:creator>
  <cp:lastModifiedBy>User</cp:lastModifiedBy>
  <cp:revision>14</cp:revision>
  <dcterms:created xsi:type="dcterms:W3CDTF">2011-10-31T08:20:44Z</dcterms:created>
  <dcterms:modified xsi:type="dcterms:W3CDTF">2013-11-25T21:22:21Z</dcterms:modified>
</cp:coreProperties>
</file>