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52120" y="4653136"/>
            <a:ext cx="2120280" cy="985664"/>
          </a:xfrm>
        </p:spPr>
        <p:txBody>
          <a:bodyPr/>
          <a:lstStyle/>
          <a:p>
            <a:r>
              <a:rPr lang="cs-CZ" dirty="0" smtClean="0"/>
              <a:t>Pro SEBS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Aktivní účast na cvičeních</a:t>
            </a:r>
          </a:p>
          <a:p>
            <a:r>
              <a:rPr lang="cs-CZ" dirty="0" smtClean="0"/>
              <a:t>Test </a:t>
            </a:r>
          </a:p>
          <a:p>
            <a:r>
              <a:rPr lang="cs-CZ" dirty="0" smtClean="0"/>
              <a:t>Seminární práce – 15-20 minut prezentace</a:t>
            </a:r>
          </a:p>
          <a:p>
            <a:r>
              <a:rPr lang="cs-CZ" dirty="0" smtClean="0"/>
              <a:t>Středa 15:00 – 17:00 hala </a:t>
            </a:r>
            <a:r>
              <a:rPr lang="cs-CZ" dirty="0" smtClean="0"/>
              <a:t>míčových </a:t>
            </a:r>
            <a:r>
              <a:rPr lang="cs-CZ" dirty="0" smtClean="0"/>
              <a:t>sportů: sebeobrana pro osoby </a:t>
            </a:r>
            <a:r>
              <a:rPr lang="cs-CZ" dirty="0" smtClean="0"/>
              <a:t>s </a:t>
            </a:r>
            <a:r>
              <a:rPr lang="cs-CZ" dirty="0" err="1" smtClean="0"/>
              <a:t>tělesnýmpostižením</a:t>
            </a:r>
            <a:r>
              <a:rPr lang="cs-CZ" dirty="0" smtClean="0"/>
              <a:t> </a:t>
            </a:r>
            <a:r>
              <a:rPr lang="cs-CZ" dirty="0" smtClean="0"/>
              <a:t>- asistence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úpolů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Úpolové</a:t>
            </a:r>
            <a:r>
              <a:rPr lang="cs-CZ" dirty="0" smtClean="0"/>
              <a:t> předpoklady</a:t>
            </a:r>
          </a:p>
          <a:p>
            <a:r>
              <a:rPr lang="cs-CZ" dirty="0" err="1" smtClean="0"/>
              <a:t>Úpolové</a:t>
            </a:r>
            <a:r>
              <a:rPr lang="cs-CZ" dirty="0" smtClean="0"/>
              <a:t> systémy</a:t>
            </a:r>
          </a:p>
          <a:p>
            <a:r>
              <a:rPr lang="cs-CZ" dirty="0" err="1" smtClean="0"/>
              <a:t>Úpolové</a:t>
            </a:r>
            <a:r>
              <a:rPr lang="cs-CZ" dirty="0" smtClean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Profesní </a:t>
            </a:r>
          </a:p>
          <a:p>
            <a:r>
              <a:rPr lang="cs-CZ" dirty="0" smtClean="0"/>
              <a:t>Osobní</a:t>
            </a:r>
          </a:p>
          <a:p>
            <a:pPr lvl="1"/>
            <a:r>
              <a:rPr lang="cs-CZ" dirty="0" smtClean="0"/>
              <a:t>Specifických skupin</a:t>
            </a:r>
          </a:p>
          <a:p>
            <a:pPr lvl="2"/>
            <a:r>
              <a:rPr lang="cs-CZ" dirty="0" smtClean="0"/>
              <a:t>Ženy</a:t>
            </a:r>
          </a:p>
          <a:p>
            <a:pPr lvl="2"/>
            <a:r>
              <a:rPr lang="cs-CZ" dirty="0" smtClean="0"/>
              <a:t>Děti</a:t>
            </a:r>
          </a:p>
          <a:p>
            <a:pPr lvl="2"/>
            <a:r>
              <a:rPr lang="cs-CZ" dirty="0" smtClean="0"/>
              <a:t>Senioři</a:t>
            </a:r>
          </a:p>
          <a:p>
            <a:pPr lvl="2"/>
            <a:r>
              <a:rPr lang="cs-CZ" dirty="0" smtClean="0"/>
              <a:t>Další osoby se specifickými potřebami: zrakově, sluchově, mentálně, tělesně hendikepovaní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Zvláště zranitelné oběti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7575" y="1234890"/>
            <a:ext cx="8229600" cy="5256584"/>
          </a:xfrm>
        </p:spPr>
        <p:txBody>
          <a:bodyPr>
            <a:noAutofit/>
          </a:bodyPr>
          <a:lstStyle/>
          <a:p>
            <a:r>
              <a:rPr lang="cs-CZ" sz="2300" dirty="0" smtClean="0"/>
              <a:t>Z EU do legislativy států EU, ČR zákon o obětech trestné činnosti (1.8.2013) - § 2 odst. 4</a:t>
            </a:r>
          </a:p>
          <a:p>
            <a:r>
              <a:rPr lang="cs-CZ" sz="2300" dirty="0" smtClean="0"/>
              <a:t>Dítě</a:t>
            </a:r>
          </a:p>
          <a:p>
            <a:r>
              <a:rPr lang="cs-CZ" sz="2300" dirty="0" smtClean="0"/>
              <a:t>Osoba, která je postižena fyzickým, mentálním nebo psychickým hendikepem nebo smyslovým poškozením, které ve spojení s různými překážkami může bránit plnému a účelnému uplatnění této osoby ve společnosti ve srovnání s jejími ostatními členy</a:t>
            </a:r>
          </a:p>
          <a:p>
            <a:r>
              <a:rPr lang="cs-CZ" sz="2300" dirty="0" smtClean="0"/>
              <a:t>Oběť TČ obchodování s lidmi (§ 168 TZ)</a:t>
            </a:r>
          </a:p>
          <a:p>
            <a:r>
              <a:rPr lang="cs-CZ" sz="2300" dirty="0" smtClean="0"/>
              <a:t>Oběť TČ proti lidské důstojnosti v sexuální oblasti nebo TČ, který zahrnoval násilí či pohrůžku násilím, jestliže je …zvýšené nebezpečí způsobení druhotné újmy…s ohledem na její věk, rasu, národnost, sex.orientaci,…zdrav.stav, rozumovou vyspělost, schopnost vyjadřovat se, …nebo s ohledem na vztah k osobě podezřelé ze spáchání TČ nebo závislosti na ní. </a:t>
            </a:r>
            <a:endParaRPr lang="cs-CZ" sz="2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se vyčleňuje?</a:t>
            </a:r>
          </a:p>
          <a:p>
            <a:pPr lvl="1"/>
            <a:r>
              <a:rPr lang="cs-CZ" dirty="0" smtClean="0"/>
              <a:t>Motivy</a:t>
            </a:r>
          </a:p>
          <a:p>
            <a:pPr lvl="1"/>
            <a:r>
              <a:rPr lang="cs-CZ" dirty="0" smtClean="0"/>
              <a:t>„snadné cíle“</a:t>
            </a:r>
          </a:p>
          <a:p>
            <a:pPr lvl="1"/>
            <a:r>
              <a:rPr lang="cs-CZ" dirty="0" smtClean="0"/>
              <a:t>Vyšší riziko závažné újmy</a:t>
            </a:r>
          </a:p>
          <a:p>
            <a:r>
              <a:rPr lang="cs-CZ" dirty="0" smtClean="0"/>
              <a:t>Jaké jsou cíle?</a:t>
            </a:r>
          </a:p>
          <a:p>
            <a:r>
              <a:rPr lang="cs-CZ" dirty="0" smtClean="0"/>
              <a:t>Jaké jsou prostředky?</a:t>
            </a: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933056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223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Sebeobrana specifických skupin</vt:lpstr>
      <vt:lpstr>Podmínky ukončení předmětu</vt:lpstr>
      <vt:lpstr>Systematika úpolů</vt:lpstr>
      <vt:lpstr>Sebeobrana</vt:lpstr>
      <vt:lpstr>Zvláště zranitelné oběti</vt:lpstr>
      <vt:lpstr>Sebeobrana specifických skupin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Jitka Čihounková</cp:lastModifiedBy>
  <cp:revision>36</cp:revision>
  <dcterms:created xsi:type="dcterms:W3CDTF">2014-08-14T10:06:31Z</dcterms:created>
  <dcterms:modified xsi:type="dcterms:W3CDTF">2015-09-24T13:03:41Z</dcterms:modified>
</cp:coreProperties>
</file>