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1" r:id="rId5"/>
    <p:sldId id="258" r:id="rId6"/>
    <p:sldId id="259" r:id="rId7"/>
    <p:sldId id="260" r:id="rId8"/>
    <p:sldId id="262" r:id="rId9"/>
    <p:sldId id="264" r:id="rId10"/>
    <p:sldId id="265" r:id="rId11"/>
    <p:sldId id="268" r:id="rId12"/>
    <p:sldId id="266" r:id="rId13"/>
    <p:sldId id="276" r:id="rId14"/>
    <p:sldId id="267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 smtClean="0"/>
              <a:t>Kineziologie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Střelba v ledním hokeji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3" y="6165304"/>
            <a:ext cx="7304856" cy="69269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Vypracoval: Tadeáš Kundera</a:t>
            </a:r>
          </a:p>
          <a:p>
            <a:pPr algn="r"/>
            <a:r>
              <a:rPr lang="cs-CZ" sz="2000" dirty="0" smtClean="0"/>
              <a:t>Štěpán Koukal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8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Dynamická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Základem je rotace trupu</a:t>
            </a:r>
          </a:p>
          <a:p>
            <a:pPr lvl="1"/>
            <a:r>
              <a:rPr lang="cs-CZ" sz="1800" dirty="0" smtClean="0"/>
              <a:t>Udává hůl do pohybu – rovnoměrně zrychlený pohyb</a:t>
            </a:r>
          </a:p>
          <a:p>
            <a:r>
              <a:rPr lang="cs-CZ" sz="2000" dirty="0" smtClean="0"/>
              <a:t>Pohyb vyvolá břišní svalstvo, pletenec ramenní</a:t>
            </a:r>
          </a:p>
          <a:p>
            <a:r>
              <a:rPr lang="cs-CZ" sz="2000" dirty="0" smtClean="0"/>
              <a:t>Důležitým faktorem je přenášení váhy ze zadní nohy na přední</a:t>
            </a:r>
          </a:p>
          <a:p>
            <a:r>
              <a:rPr lang="cs-CZ" sz="2000" dirty="0" smtClean="0"/>
              <a:t>Vliv pružnosti hole</a:t>
            </a:r>
          </a:p>
          <a:p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02233"/>
            <a:ext cx="4856088" cy="32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Fyzikální 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Biomechanika střelby v ledním hokeji vychází ze                2. Newtonova zákona a 3. Newtonova zákona</a:t>
            </a:r>
          </a:p>
          <a:p>
            <a:pPr lvl="1"/>
            <a:r>
              <a:rPr lang="cs-CZ" sz="2000" dirty="0"/>
              <a:t>2.NZ - Zákon </a:t>
            </a:r>
            <a:r>
              <a:rPr lang="cs-CZ" sz="2000" dirty="0" smtClean="0"/>
              <a:t>síly (švihová fáze, interakce)</a:t>
            </a:r>
          </a:p>
          <a:p>
            <a:pPr lvl="1"/>
            <a:r>
              <a:rPr lang="cs-CZ" sz="2000" dirty="0" smtClean="0"/>
              <a:t>3.NZ - Zákon akce a reakce (interakce, působení svalové síly na hůl)</a:t>
            </a:r>
          </a:p>
          <a:p>
            <a:r>
              <a:rPr lang="cs-CZ" sz="2400" dirty="0" smtClean="0"/>
              <a:t>Zákon zachování hybnosti</a:t>
            </a:r>
          </a:p>
          <a:p>
            <a:pPr lvl="1"/>
            <a:r>
              <a:rPr lang="cs-CZ" sz="2000" dirty="0"/>
              <a:t>Celková hybnost izolované soustavy těles se </a:t>
            </a:r>
            <a:r>
              <a:rPr lang="cs-CZ" sz="2000" dirty="0" smtClean="0"/>
              <a:t>nemění (přenos energie z hole na puk)</a:t>
            </a:r>
          </a:p>
          <a:p>
            <a:r>
              <a:rPr lang="cs-CZ" sz="2400" dirty="0" smtClean="0"/>
              <a:t>Přeměna potenciální energie na kinetickou</a:t>
            </a:r>
          </a:p>
          <a:p>
            <a:r>
              <a:rPr lang="cs-CZ" sz="2400" dirty="0" smtClean="0"/>
              <a:t>Tíhová síla</a:t>
            </a:r>
          </a:p>
          <a:p>
            <a:r>
              <a:rPr lang="cs-CZ" sz="2400" dirty="0" smtClean="0"/>
              <a:t>Třecí síla</a:t>
            </a:r>
          </a:p>
          <a:p>
            <a:pPr lvl="1"/>
            <a:r>
              <a:rPr lang="cs-CZ" sz="2000" dirty="0" smtClean="0"/>
              <a:t>Dotyk čepele ledu, puku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00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Působení sil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41" y="1899498"/>
            <a:ext cx="6188348" cy="4498799"/>
          </a:xfrm>
        </p:spPr>
      </p:pic>
      <p:sp>
        <p:nvSpPr>
          <p:cNvPr id="5" name="Šipka doprava 4"/>
          <p:cNvSpPr/>
          <p:nvPr/>
        </p:nvSpPr>
        <p:spPr>
          <a:xfrm>
            <a:off x="5652120" y="6093296"/>
            <a:ext cx="2016224" cy="2160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800000">
            <a:off x="5220071" y="6031610"/>
            <a:ext cx="4503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868144" y="4221087"/>
            <a:ext cx="1152128" cy="216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76256" y="563163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stř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375942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sv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4427984" y="3654330"/>
            <a:ext cx="288031" cy="17281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0800000">
            <a:off x="4427983" y="1916832"/>
            <a:ext cx="288030" cy="176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3654152" y="6087768"/>
            <a:ext cx="2016224" cy="21602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479715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FF00"/>
                </a:solidFill>
              </a:rPr>
              <a:t>F</a:t>
            </a:r>
            <a:r>
              <a:rPr lang="cs-CZ" dirty="0" err="1">
                <a:solidFill>
                  <a:srgbClr val="FFFF00"/>
                </a:solidFill>
              </a:rPr>
              <a:t>g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16976" y="556994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F</a:t>
            </a:r>
            <a:r>
              <a:rPr lang="cs-CZ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712127" y="5615666"/>
            <a:ext cx="49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F</a:t>
            </a:r>
            <a:r>
              <a:rPr lang="cs-CZ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06803" y="19542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F</a:t>
            </a:r>
            <a:r>
              <a:rPr lang="cs-CZ" dirty="0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21" name="Šipka doprava 20"/>
          <p:cNvSpPr/>
          <p:nvPr/>
        </p:nvSpPr>
        <p:spPr>
          <a:xfrm rot="10800000">
            <a:off x="4716012" y="4221087"/>
            <a:ext cx="1152132" cy="2160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5868144" y="5258817"/>
            <a:ext cx="792088" cy="2317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156176" y="482970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pot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sportovního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4" y="1845236"/>
            <a:ext cx="7632848" cy="4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Kondiční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389120"/>
          </a:xfrm>
        </p:spPr>
        <p:txBody>
          <a:bodyPr/>
          <a:lstStyle/>
          <a:p>
            <a:r>
              <a:rPr lang="cs-CZ" sz="2000" dirty="0" smtClean="0"/>
              <a:t>Zapojena většina svalových skupin	</a:t>
            </a:r>
          </a:p>
          <a:p>
            <a:r>
              <a:rPr lang="cs-CZ" sz="2000" dirty="0" smtClean="0"/>
              <a:t>Síla(explozivní), vytrvalost(anaerobní), rychlost(akční, reakční), koordinace</a:t>
            </a:r>
          </a:p>
          <a:p>
            <a:r>
              <a:rPr lang="cs-CZ" sz="2000" dirty="0" smtClean="0"/>
              <a:t>Střelba – břišní svalstvo, pletenec ramenní </a:t>
            </a:r>
          </a:p>
          <a:p>
            <a:r>
              <a:rPr lang="cs-CZ" sz="2000" dirty="0" smtClean="0"/>
              <a:t>Hráč </a:t>
            </a:r>
            <a:r>
              <a:rPr lang="cs-CZ" sz="2000" dirty="0" err="1"/>
              <a:t>nabruslí</a:t>
            </a:r>
            <a:r>
              <a:rPr lang="cs-CZ" sz="2000" dirty="0"/>
              <a:t> během utkání  </a:t>
            </a:r>
            <a:r>
              <a:rPr lang="cs-CZ" sz="2000" dirty="0" smtClean="0"/>
              <a:t>  5-5,5 km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438128" cy="47789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1962"/>
            <a:ext cx="4284182" cy="24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Lední hokej patří mezi sporty, kde se často setkáváme s poraněním. Jedná se o kontaktní sport a poranění vznikají při přímých </a:t>
            </a:r>
            <a:r>
              <a:rPr lang="cs-CZ" sz="2000" dirty="0" smtClean="0"/>
              <a:t>soubojích, při </a:t>
            </a:r>
            <a:r>
              <a:rPr lang="cs-CZ" sz="2000" dirty="0"/>
              <a:t>nárazech na </a:t>
            </a:r>
            <a:r>
              <a:rPr lang="cs-CZ" sz="2000" dirty="0" smtClean="0"/>
              <a:t>mantinel a zásahem kotouče. Jsou zde </a:t>
            </a:r>
            <a:r>
              <a:rPr lang="cs-CZ" sz="2000" dirty="0"/>
              <a:t>i časté tržné rány na obličeji, vyražení zubů.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23165"/>
            <a:ext cx="4716016" cy="31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6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zranění a 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akutní: zhmožděniny, distorze kolene (natažení, natržení a přetržení vazů), natažení a natržení svalů, zlomeniny (torzní zlomeniny bérce a zlomeniny kotníku s odtržením vazů), zlomenina nosních kůstek, krvácení do sklivce, odtrhnutí </a:t>
            </a:r>
            <a:r>
              <a:rPr lang="cs-CZ" sz="2000" dirty="0" smtClean="0"/>
              <a:t>sítnice, otřes mozku…</a:t>
            </a:r>
            <a:endParaRPr lang="cs-CZ" sz="2000" dirty="0"/>
          </a:p>
          <a:p>
            <a:r>
              <a:rPr lang="cs-CZ" sz="2000" dirty="0"/>
              <a:t>chronické: bolesti bederní páteře, kolenou a celého nosného </a:t>
            </a:r>
            <a:r>
              <a:rPr lang="cs-CZ" sz="2000" dirty="0" smtClean="0"/>
              <a:t>systému, otřes mozku…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67" y="3858006"/>
            <a:ext cx="4499992" cy="2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Důkladné rozcvičení a zahřátí organismu</a:t>
            </a:r>
          </a:p>
          <a:p>
            <a:r>
              <a:rPr lang="cs-CZ" sz="2000" dirty="0"/>
              <a:t>Kvalitní tréninkové jednotky (nejen na ledě)</a:t>
            </a:r>
          </a:p>
          <a:p>
            <a:r>
              <a:rPr lang="cs-CZ" sz="2000" dirty="0"/>
              <a:t>Důsledná regenerace, strečink a podobně</a:t>
            </a:r>
          </a:p>
          <a:p>
            <a:r>
              <a:rPr lang="cs-CZ" sz="2000" dirty="0"/>
              <a:t>Kvalitní výstroj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298773" cy="28658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81873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http://is.muni.cz/do/rect/el/estud/fsps/ps10/fyziol/web/sport/hry-hokej.html</a:t>
            </a:r>
          </a:p>
          <a:p>
            <a:r>
              <a:rPr lang="cs-CZ" sz="2000" dirty="0"/>
              <a:t>http://is.muni.cz/do/fsps/e-learning/kineziologie/elportal/index.html</a:t>
            </a:r>
          </a:p>
          <a:p>
            <a:r>
              <a:rPr lang="cs-CZ" sz="2000" dirty="0"/>
              <a:t>https://</a:t>
            </a:r>
            <a:r>
              <a:rPr lang="cs-CZ" sz="2000" dirty="0" smtClean="0"/>
              <a:t>www.google.cz/imghp?hl=cs&amp;tab=wi&amp;ei=G5AzVMeAN4z5atPtgrAB&amp;ved=0CAQQqi4oAg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 algn="ctr">
              <a:buNone/>
            </a:pPr>
            <a:r>
              <a:rPr lang="cs-CZ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Děkujeme za pozornost</a:t>
            </a:r>
            <a:endParaRPr lang="cs-CZ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8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Lední hokej</a:t>
            </a:r>
          </a:p>
          <a:p>
            <a:pPr lvl="1"/>
            <a:r>
              <a:rPr lang="cs-CZ" dirty="0" smtClean="0"/>
              <a:t>Historie, pravidla</a:t>
            </a:r>
          </a:p>
          <a:p>
            <a:pPr lvl="1"/>
            <a:r>
              <a:rPr lang="cs-CZ" dirty="0" smtClean="0"/>
              <a:t>Střelba</a:t>
            </a:r>
          </a:p>
          <a:p>
            <a:r>
              <a:rPr lang="cs-CZ" dirty="0" smtClean="0"/>
              <a:t>Kinematická analýza (golfový úder)</a:t>
            </a:r>
          </a:p>
          <a:p>
            <a:r>
              <a:rPr lang="cs-CZ" dirty="0" smtClean="0"/>
              <a:t>Dynamická analýza</a:t>
            </a:r>
          </a:p>
          <a:p>
            <a:pPr lvl="1"/>
            <a:r>
              <a:rPr lang="cs-CZ" dirty="0" smtClean="0"/>
              <a:t>Fyzikální jevy</a:t>
            </a:r>
          </a:p>
          <a:p>
            <a:pPr lvl="1"/>
            <a:r>
              <a:rPr lang="cs-CZ" dirty="0" smtClean="0"/>
              <a:t>Působící síly</a:t>
            </a:r>
          </a:p>
          <a:p>
            <a:r>
              <a:rPr lang="cs-CZ" dirty="0" smtClean="0"/>
              <a:t>Předpoklady</a:t>
            </a:r>
          </a:p>
          <a:p>
            <a:pPr lvl="1"/>
            <a:r>
              <a:rPr lang="cs-CZ" dirty="0" smtClean="0"/>
              <a:t>Kondiční</a:t>
            </a:r>
          </a:p>
          <a:p>
            <a:r>
              <a:rPr lang="cs-CZ" dirty="0" smtClean="0"/>
              <a:t>Rizika a zranění</a:t>
            </a:r>
          </a:p>
          <a:p>
            <a:r>
              <a:rPr lang="cs-CZ" dirty="0" smtClean="0"/>
              <a:t>Prevence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5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dirty="0"/>
              <a:t>Vznikl koncem 19. století v Kanadě</a:t>
            </a:r>
          </a:p>
          <a:p>
            <a:pPr lvl="0"/>
            <a:r>
              <a:rPr lang="cs-CZ" sz="1800" dirty="0"/>
              <a:t>První oficiální záznam o hokejovém utkání 3. března 1875 v Montrealu </a:t>
            </a:r>
          </a:p>
          <a:p>
            <a:pPr lvl="0"/>
            <a:r>
              <a:rPr lang="cs-CZ" sz="1800" dirty="0"/>
              <a:t>Nejrychlejší kolektivní sport na světě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16" y="3263667"/>
            <a:ext cx="5676028" cy="33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dirty="0" smtClean="0"/>
              <a:t>Během </a:t>
            </a:r>
            <a:r>
              <a:rPr lang="cs-CZ" sz="1800" dirty="0"/>
              <a:t>hry je na ledě 6 hráčů (neomezené střídání)</a:t>
            </a:r>
          </a:p>
          <a:p>
            <a:pPr lvl="0"/>
            <a:r>
              <a:rPr lang="cs-CZ" sz="1800" dirty="0" smtClean="0"/>
              <a:t>Na </a:t>
            </a:r>
            <a:r>
              <a:rPr lang="cs-CZ" sz="1800" dirty="0"/>
              <a:t>soupisce 22 hráčů</a:t>
            </a:r>
          </a:p>
          <a:p>
            <a:pPr lvl="0"/>
            <a:r>
              <a:rPr lang="cs-CZ" sz="1800" dirty="0"/>
              <a:t>3x20 min, 60 min čistého času</a:t>
            </a:r>
          </a:p>
          <a:p>
            <a:pPr lvl="0"/>
            <a:r>
              <a:rPr lang="cs-CZ" sz="1800" dirty="0" smtClean="0"/>
              <a:t>Ledová </a:t>
            </a:r>
            <a:r>
              <a:rPr lang="cs-CZ" sz="1800" dirty="0"/>
              <a:t>plocha s rozměry 56-61 x 26-30 m</a:t>
            </a:r>
          </a:p>
          <a:p>
            <a:pPr lvl="0"/>
            <a:r>
              <a:rPr lang="cs-CZ" sz="1800" dirty="0" smtClean="0"/>
              <a:t>Puk </a:t>
            </a:r>
            <a:r>
              <a:rPr lang="cs-CZ" sz="1800" dirty="0"/>
              <a:t>(průměr 75,2mm a výška 25,4mm, s hmotností 156-170g, vyroben z kaučuku)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03" y="3648453"/>
            <a:ext cx="5691967" cy="30963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69560" y="4873459"/>
            <a:ext cx="139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Obranné pásmo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50140" y="4873458"/>
            <a:ext cx="139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Střední pásmo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4873457"/>
            <a:ext cx="144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Útočné pásmo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>
            <a:off x="778007" y="6424245"/>
            <a:ext cx="1606077" cy="9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3568" y="6006133"/>
            <a:ext cx="17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Směr hry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3147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Střelba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Rozdílová činnost v ledním hokeji</a:t>
            </a:r>
          </a:p>
          <a:p>
            <a:r>
              <a:rPr lang="cs-CZ" sz="2000" dirty="0" smtClean="0"/>
              <a:t>Velmi technicky náročná</a:t>
            </a:r>
          </a:p>
          <a:p>
            <a:r>
              <a:rPr lang="cs-CZ" sz="2000" dirty="0" smtClean="0"/>
              <a:t>Světový rekord - Zdeno </a:t>
            </a:r>
            <a:r>
              <a:rPr lang="cs-CZ" sz="2000" dirty="0" err="1"/>
              <a:t>Chára</a:t>
            </a:r>
            <a:r>
              <a:rPr lang="cs-CZ" sz="2000" dirty="0"/>
              <a:t>, </a:t>
            </a:r>
            <a:r>
              <a:rPr lang="cs-CZ" sz="2000" dirty="0" smtClean="0"/>
              <a:t>175 km/h</a:t>
            </a:r>
          </a:p>
          <a:p>
            <a:r>
              <a:rPr lang="cs-CZ" sz="2000" dirty="0" smtClean="0"/>
              <a:t>Dělení:</a:t>
            </a:r>
          </a:p>
          <a:p>
            <a:pPr lvl="1"/>
            <a:r>
              <a:rPr lang="cs-CZ" sz="1800" dirty="0" smtClean="0"/>
              <a:t>Střelba po ruce ( švihem, přiklepnutým švihem, golfový úder)</a:t>
            </a:r>
          </a:p>
          <a:p>
            <a:pPr lvl="1"/>
            <a:r>
              <a:rPr lang="cs-CZ" sz="1800" dirty="0" smtClean="0"/>
              <a:t>Střelba </a:t>
            </a:r>
            <a:r>
              <a:rPr lang="cs-CZ" sz="1800" dirty="0"/>
              <a:t>přes </a:t>
            </a:r>
            <a:r>
              <a:rPr lang="cs-CZ" sz="1800" dirty="0" smtClean="0"/>
              <a:t>ruku (švihem, přiklepnutím)</a:t>
            </a:r>
            <a:endParaRPr lang="cs-CZ" sz="1800" dirty="0"/>
          </a:p>
          <a:p>
            <a:pPr lvl="1"/>
            <a:r>
              <a:rPr lang="cs-CZ" sz="1800" dirty="0"/>
              <a:t>Jiný způsob </a:t>
            </a:r>
            <a:r>
              <a:rPr lang="cs-CZ" sz="1800" dirty="0" smtClean="0"/>
              <a:t>střelby (tečování, dorážení, střelba v pádu, atd.)</a:t>
            </a:r>
            <a:endParaRPr lang="cs-CZ" sz="1800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Kinematická analýza - Golfový úder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Nejprudší střela v ledním hokeji</a:t>
            </a:r>
          </a:p>
          <a:p>
            <a:r>
              <a:rPr lang="cs-CZ" sz="2000" dirty="0" smtClean="0"/>
              <a:t>Dělí se na </a:t>
            </a:r>
            <a:r>
              <a:rPr lang="cs-CZ" sz="2000" dirty="0"/>
              <a:t>4</a:t>
            </a:r>
            <a:r>
              <a:rPr lang="cs-CZ" sz="2000" dirty="0" smtClean="0"/>
              <a:t> mikrofáze </a:t>
            </a:r>
          </a:p>
          <a:p>
            <a:pPr lvl="1"/>
            <a:r>
              <a:rPr lang="cs-CZ" sz="1800" dirty="0" smtClean="0"/>
              <a:t>Nápřah</a:t>
            </a:r>
          </a:p>
          <a:p>
            <a:pPr lvl="1"/>
            <a:r>
              <a:rPr lang="cs-CZ" sz="1800" dirty="0" smtClean="0"/>
              <a:t>Švih</a:t>
            </a:r>
          </a:p>
          <a:p>
            <a:pPr lvl="1"/>
            <a:r>
              <a:rPr lang="cs-CZ" sz="1800" dirty="0" smtClean="0"/>
              <a:t>Interakce</a:t>
            </a:r>
          </a:p>
          <a:p>
            <a:pPr lvl="1"/>
            <a:r>
              <a:rPr lang="cs-CZ" sz="1800" dirty="0" smtClean="0"/>
              <a:t>Protažení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13084"/>
          <a:stretch/>
        </p:blipFill>
        <p:spPr bwMode="auto">
          <a:xfrm>
            <a:off x="1" y="4365104"/>
            <a:ext cx="2230582" cy="19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3"/>
          <a:stretch/>
        </p:blipFill>
        <p:spPr bwMode="auto">
          <a:xfrm>
            <a:off x="1994992" y="4365104"/>
            <a:ext cx="2739591" cy="19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/>
          <a:stretch/>
        </p:blipFill>
        <p:spPr bwMode="auto">
          <a:xfrm>
            <a:off x="3768732" y="4365104"/>
            <a:ext cx="2617143" cy="19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28" y="4365102"/>
            <a:ext cx="3519672" cy="19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3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1. Mikrofáze - Nápřah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2060849"/>
            <a:ext cx="5544616" cy="1681336"/>
          </a:xfrm>
        </p:spPr>
        <p:txBody>
          <a:bodyPr>
            <a:normAutofit/>
          </a:bodyPr>
          <a:lstStyle/>
          <a:p>
            <a:r>
              <a:rPr lang="cs-CZ" sz="2000" dirty="0"/>
              <a:t>maximální výkyv hole proti pozdějšímu směru pohybu </a:t>
            </a:r>
            <a:r>
              <a:rPr lang="cs-CZ" sz="2000" dirty="0" smtClean="0"/>
              <a:t>kotouče</a:t>
            </a:r>
          </a:p>
          <a:p>
            <a:r>
              <a:rPr lang="cs-CZ" sz="2000" dirty="0" smtClean="0"/>
              <a:t>váha z větší části na zadní noze</a:t>
            </a:r>
            <a:endParaRPr lang="cs-CZ" sz="2000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457200" y="4653135"/>
            <a:ext cx="4962800" cy="220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 smtClean="0"/>
              <a:t>dopředný</a:t>
            </a:r>
            <a:r>
              <a:rPr lang="cs-CZ" sz="2000" dirty="0" smtClean="0"/>
              <a:t> pohyb hole z bodu maximálního nápřahu do okamžiku kontaktu s kotoučem</a:t>
            </a:r>
          </a:p>
          <a:p>
            <a:r>
              <a:rPr lang="cs-CZ" sz="2000" dirty="0" smtClean="0"/>
              <a:t>váha se přenáší na přední nohu</a:t>
            </a:r>
          </a:p>
          <a:p>
            <a:r>
              <a:rPr lang="cs-CZ" sz="2000" dirty="0" smtClean="0"/>
              <a:t>začíná rotace v trupu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41" y="0"/>
            <a:ext cx="2675327" cy="36450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00" y="3742184"/>
            <a:ext cx="3548568" cy="311581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335699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</a:t>
            </a:r>
            <a:r>
              <a:rPr lang="cs-CZ" dirty="0" smtClean="0"/>
              <a:t>. Mikrofáze - Švih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29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3. Mikrofáze - Interakce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5029" y="2060848"/>
            <a:ext cx="4896708" cy="1656184"/>
          </a:xfrm>
        </p:spPr>
        <p:txBody>
          <a:bodyPr>
            <a:normAutofit/>
          </a:bodyPr>
          <a:lstStyle/>
          <a:p>
            <a:r>
              <a:rPr lang="cs-CZ" sz="2000" dirty="0"/>
              <a:t>F</a:t>
            </a:r>
            <a:r>
              <a:rPr lang="cs-CZ" sz="2000" dirty="0" smtClean="0"/>
              <a:t>áze </a:t>
            </a:r>
            <a:r>
              <a:rPr lang="cs-CZ" sz="2000" dirty="0"/>
              <a:t>kdy dochází ke kontaktu čepele hole s </a:t>
            </a:r>
            <a:r>
              <a:rPr lang="cs-CZ" sz="2000" dirty="0" smtClean="0"/>
              <a:t>kotoučem</a:t>
            </a:r>
          </a:p>
          <a:p>
            <a:r>
              <a:rPr lang="cs-CZ" sz="2000" dirty="0" smtClean="0"/>
              <a:t>Váha na přední noze, rotace trupu a zadní nohy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04" y="1700808"/>
            <a:ext cx="3089851" cy="224625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5964" y="3501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4. Mikrofáze - Protažení</a:t>
            </a:r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25964" y="4869160"/>
            <a:ext cx="4650092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smtClean="0"/>
              <a:t>Nejkrajnější poloha čepele hole po opuštění kotouče ve směru dráhy jeho letu</a:t>
            </a:r>
          </a:p>
          <a:p>
            <a:r>
              <a:rPr lang="cs-CZ" sz="2000" smtClean="0"/>
              <a:t>Udává přesnost střely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46" y="4509120"/>
            <a:ext cx="2995009" cy="22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Spojení všech mikrofází</a:t>
            </a:r>
            <a:endParaRPr lang="cs-CZ" dirty="0"/>
          </a:p>
        </p:txBody>
      </p:sp>
      <p:pic>
        <p:nvPicPr>
          <p:cNvPr id="6" name="Můj fil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750" y="1935163"/>
            <a:ext cx="7808913" cy="4389437"/>
          </a:xfrm>
        </p:spPr>
      </p:pic>
    </p:spTree>
    <p:extLst>
      <p:ext uri="{BB962C8B-B14F-4D97-AF65-F5344CB8AC3E}">
        <p14:creationId xmlns:p14="http://schemas.microsoft.com/office/powerpoint/2010/main" val="389388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6981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1588</TotalTime>
  <Words>627</Words>
  <Application>Microsoft Macintosh PowerPoint</Application>
  <PresentationFormat>On-screen Show (4:3)</PresentationFormat>
  <Paragraphs>105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Tok</vt:lpstr>
      <vt:lpstr>Kineziologie  Střelba v ledním hokeji </vt:lpstr>
      <vt:lpstr>Obsah:</vt:lpstr>
      <vt:lpstr>Historie</vt:lpstr>
      <vt:lpstr>Pravidla</vt:lpstr>
      <vt:lpstr>Střelba</vt:lpstr>
      <vt:lpstr>Kinematická analýza - Golfový úder</vt:lpstr>
      <vt:lpstr>1. Mikrofáze - Nápřah</vt:lpstr>
      <vt:lpstr>3. Mikrofáze - Interakce</vt:lpstr>
      <vt:lpstr>Spojení všech mikrofází</vt:lpstr>
      <vt:lpstr>Dynamická analýza</vt:lpstr>
      <vt:lpstr>Fyzikální jevy</vt:lpstr>
      <vt:lpstr>Působení sil</vt:lpstr>
      <vt:lpstr>Faktory sportovního výkonu</vt:lpstr>
      <vt:lpstr>Kondiční předpoklady</vt:lpstr>
      <vt:lpstr>Zdravotní rizika</vt:lpstr>
      <vt:lpstr>Nejčastější zranění a poškození</vt:lpstr>
      <vt:lpstr>Prevence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Biomechanika  Střelba v ledním hokeji</dc:title>
  <dc:creator>Zachy</dc:creator>
  <cp:lastModifiedBy>martin zvonar</cp:lastModifiedBy>
  <cp:revision>69</cp:revision>
  <dcterms:created xsi:type="dcterms:W3CDTF">2014-10-17T19:15:31Z</dcterms:created>
  <dcterms:modified xsi:type="dcterms:W3CDTF">2015-12-11T15:51:36Z</dcterms:modified>
</cp:coreProperties>
</file>