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71" r:id="rId5"/>
    <p:sldId id="270" r:id="rId6"/>
    <p:sldId id="264" r:id="rId7"/>
    <p:sldId id="275" r:id="rId8"/>
    <p:sldId id="265" r:id="rId9"/>
    <p:sldId id="272" r:id="rId10"/>
    <p:sldId id="261" r:id="rId11"/>
    <p:sldId id="276" r:id="rId12"/>
    <p:sldId id="277" r:id="rId13"/>
    <p:sldId id="278" r:id="rId14"/>
    <p:sldId id="279" r:id="rId15"/>
    <p:sldId id="273"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B0F87F7-7E28-49AF-8E3C-DFDD21304535}" type="datetimeFigureOut">
              <a:rPr lang="cs-CZ" smtClean="0"/>
              <a:t>22.10.2013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207902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B0F87F7-7E28-49AF-8E3C-DFDD21304535}" type="datetimeFigureOut">
              <a:rPr lang="cs-CZ" smtClean="0"/>
              <a:t>22.10.2013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42168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B0F87F7-7E28-49AF-8E3C-DFDD21304535}" type="datetimeFigureOut">
              <a:rPr lang="cs-CZ" smtClean="0"/>
              <a:t>22.10.2013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2661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B0F87F7-7E28-49AF-8E3C-DFDD21304535}" type="datetimeFigureOut">
              <a:rPr lang="cs-CZ" smtClean="0"/>
              <a:t>22.10.2013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15564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B0F87F7-7E28-49AF-8E3C-DFDD21304535}" type="datetimeFigureOut">
              <a:rPr lang="cs-CZ" smtClean="0"/>
              <a:t>22.10.2013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349354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B0F87F7-7E28-49AF-8E3C-DFDD21304535}" type="datetimeFigureOut">
              <a:rPr lang="cs-CZ" smtClean="0"/>
              <a:t>22.10.2013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28433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B0F87F7-7E28-49AF-8E3C-DFDD21304535}" type="datetimeFigureOut">
              <a:rPr lang="cs-CZ" smtClean="0"/>
              <a:t>22.10.2013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125091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B0F87F7-7E28-49AF-8E3C-DFDD21304535}" type="datetimeFigureOut">
              <a:rPr lang="cs-CZ" smtClean="0"/>
              <a:t>22.10.2013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48527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B0F87F7-7E28-49AF-8E3C-DFDD21304535}" type="datetimeFigureOut">
              <a:rPr lang="cs-CZ" smtClean="0"/>
              <a:t>22.10.2013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226615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B0F87F7-7E28-49AF-8E3C-DFDD21304535}" type="datetimeFigureOut">
              <a:rPr lang="cs-CZ" smtClean="0"/>
              <a:t>22.10.2013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4988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B0F87F7-7E28-49AF-8E3C-DFDD21304535}" type="datetimeFigureOut">
              <a:rPr lang="cs-CZ" smtClean="0"/>
              <a:t>22.10.2013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B127DA-CD5E-4296-B611-C38A71DC9D9E}" type="slidenum">
              <a:rPr lang="cs-CZ" smtClean="0"/>
              <a:t>‹#›</a:t>
            </a:fld>
            <a:endParaRPr lang="cs-CZ"/>
          </a:p>
        </p:txBody>
      </p:sp>
    </p:spTree>
    <p:extLst>
      <p:ext uri="{BB962C8B-B14F-4D97-AF65-F5344CB8AC3E}">
        <p14:creationId xmlns:p14="http://schemas.microsoft.com/office/powerpoint/2010/main" val="67301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F87F7-7E28-49AF-8E3C-DFDD21304535}" type="datetimeFigureOut">
              <a:rPr lang="cs-CZ" smtClean="0"/>
              <a:t>22.10.2013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127DA-CD5E-4296-B611-C38A71DC9D9E}" type="slidenum">
              <a:rPr lang="cs-CZ" smtClean="0"/>
              <a:t>‹#›</a:t>
            </a:fld>
            <a:endParaRPr lang="cs-CZ"/>
          </a:p>
        </p:txBody>
      </p:sp>
    </p:spTree>
    <p:extLst>
      <p:ext uri="{BB962C8B-B14F-4D97-AF65-F5344CB8AC3E}">
        <p14:creationId xmlns:p14="http://schemas.microsoft.com/office/powerpoint/2010/main" val="15637561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1rQ8iEGd2jk"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s.muni.cz/do/1451/e-learning/kineziologie/elportal/pages/kraul.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bez názv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094"/>
            <a:ext cx="4932040" cy="31450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1390"/>
            <a:ext cx="4224965" cy="332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user\Desktop\article-2188759-14515C77000005DC-239_634x4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032430"/>
            <a:ext cx="5076056" cy="38255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article-2180255-1443F67C000005DC-990_634x4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004048" cy="3531389"/>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1"/>
            <a:ext cx="9143999" cy="6857998"/>
          </a:xfrm>
        </p:spPr>
        <p:txBody>
          <a:bodyPr>
            <a:normAutofit/>
          </a:bodyPr>
          <a:lstStyle/>
          <a:p>
            <a:pPr marL="0" indent="0" algn="ctr">
              <a:buNone/>
            </a:pPr>
            <a:endParaRPr lang="cs-CZ" dirty="0"/>
          </a:p>
          <a:p>
            <a:pPr marL="0" indent="0" algn="ctr">
              <a:buNone/>
            </a:pPr>
            <a:endParaRPr lang="cs-CZ" sz="5500" b="1" dirty="0" smtClean="0">
              <a:solidFill>
                <a:srgbClr val="FFFF00"/>
              </a:solidFill>
            </a:endParaRPr>
          </a:p>
          <a:p>
            <a:pPr marL="0" indent="0" algn="ctr">
              <a:buNone/>
            </a:pPr>
            <a:endParaRPr lang="cs-CZ" sz="5500" b="1" dirty="0">
              <a:solidFill>
                <a:srgbClr val="FFFF00"/>
              </a:solidFill>
            </a:endParaRPr>
          </a:p>
          <a:p>
            <a:pPr marL="0" indent="0">
              <a:buNone/>
            </a:pPr>
            <a:r>
              <a:rPr lang="cs-CZ" sz="5500" b="1" dirty="0" smtClean="0">
                <a:solidFill>
                  <a:srgbClr val="FFFF00"/>
                </a:solidFill>
              </a:rPr>
              <a:t>Úvod do kineziologie sportu</a:t>
            </a:r>
          </a:p>
          <a:p>
            <a:pPr marL="0" indent="0">
              <a:buNone/>
            </a:pPr>
            <a:r>
              <a:rPr lang="cs-CZ" sz="4500" b="1" dirty="0" smtClean="0">
                <a:solidFill>
                  <a:schemeClr val="accent6"/>
                </a:solidFill>
              </a:rPr>
              <a:t>Plavání – kraul</a:t>
            </a:r>
          </a:p>
          <a:p>
            <a:pPr marL="0" indent="0" algn="ctr">
              <a:buNone/>
            </a:pPr>
            <a:endParaRPr lang="cs-CZ" dirty="0"/>
          </a:p>
          <a:p>
            <a:pPr marL="0" indent="0" algn="ctr">
              <a:buNone/>
            </a:pPr>
            <a:endParaRPr lang="cs-CZ" dirty="0" smtClean="0"/>
          </a:p>
          <a:p>
            <a:pPr marL="0" indent="0" algn="ctr">
              <a:buNone/>
            </a:pPr>
            <a:endParaRPr lang="cs-CZ" dirty="0"/>
          </a:p>
          <a:p>
            <a:pPr marL="0" indent="0">
              <a:buNone/>
            </a:pPr>
            <a:r>
              <a:rPr lang="cs-CZ" sz="2500" b="1" dirty="0" smtClean="0">
                <a:solidFill>
                  <a:schemeClr val="accent6">
                    <a:lumMod val="75000"/>
                  </a:schemeClr>
                </a:solidFill>
              </a:rPr>
              <a:t>Vypracoval: </a:t>
            </a:r>
            <a:r>
              <a:rPr lang="cs-CZ" b="1" dirty="0" smtClean="0">
                <a:solidFill>
                  <a:srgbClr val="FFFF00"/>
                </a:solidFill>
              </a:rPr>
              <a:t>	</a:t>
            </a:r>
            <a:r>
              <a:rPr lang="cs-CZ" sz="2600" b="1" i="1" dirty="0" smtClean="0">
                <a:solidFill>
                  <a:schemeClr val="bg1"/>
                </a:solidFill>
              </a:rPr>
              <a:t>Marek Polach</a:t>
            </a:r>
            <a:r>
              <a:rPr lang="cs-CZ" i="1" dirty="0" smtClean="0"/>
              <a:t>				</a:t>
            </a:r>
            <a:r>
              <a:rPr lang="cs-CZ" b="1" i="1" dirty="0" smtClean="0">
                <a:solidFill>
                  <a:srgbClr val="FFFF00"/>
                </a:solidFill>
              </a:rPr>
              <a:t>380757</a:t>
            </a:r>
            <a:endParaRPr lang="cs-CZ" b="1" i="1" dirty="0">
              <a:solidFill>
                <a:srgbClr val="FFFF00"/>
              </a:solidFill>
            </a:endParaRPr>
          </a:p>
        </p:txBody>
      </p:sp>
    </p:spTree>
    <p:extLst>
      <p:ext uri="{BB962C8B-B14F-4D97-AF65-F5344CB8AC3E}">
        <p14:creationId xmlns:p14="http://schemas.microsoft.com/office/powerpoint/2010/main" val="218679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0"/>
            <a:ext cx="3888432" cy="116097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1600" b="1" u="sng" dirty="0" smtClean="0"/>
          </a:p>
          <a:p>
            <a:pPr marL="0" indent="0" algn="ctr">
              <a:buNone/>
            </a:pPr>
            <a:r>
              <a:rPr lang="cs-CZ" sz="2500" b="1" u="sng" dirty="0" smtClean="0">
                <a:solidFill>
                  <a:srgbClr val="FFFF00"/>
                </a:solidFill>
              </a:rPr>
              <a:t>PRÁCE DOLNÍCH KONČETIN</a:t>
            </a:r>
          </a:p>
          <a:p>
            <a:pPr marL="0" indent="0" algn="ctr">
              <a:buNone/>
            </a:pPr>
            <a:endParaRPr lang="cs-CZ" sz="1600" dirty="0" smtClean="0"/>
          </a:p>
          <a:p>
            <a:pPr marL="0" indent="0" algn="ctr">
              <a:buNone/>
            </a:pPr>
            <a:endParaRPr lang="cs-CZ" sz="1600" dirty="0"/>
          </a:p>
          <a:p>
            <a:r>
              <a:rPr lang="cs-CZ" sz="1600" b="1" dirty="0" smtClean="0"/>
              <a:t>Práce nohou má při kraulu především stabilizační a vyrovnávací funkci, čímž vytváří optimální podmínky pro záběry paží a přispívá k udržování rovnoměrné rychlosti plavání.  </a:t>
            </a:r>
          </a:p>
          <a:p>
            <a:pPr marL="0" indent="0">
              <a:buNone/>
            </a:pPr>
            <a:endParaRPr lang="cs-CZ" sz="1600" b="1" dirty="0" smtClean="0"/>
          </a:p>
          <a:p>
            <a:r>
              <a:rPr lang="cs-CZ" sz="1600" b="1" dirty="0" smtClean="0"/>
              <a:t>Nejedná se tedy o hlavní složku pro vyvinutí hnací síly, jelikož plocha nártu je poměrně malá a pohyblivost v hlezenním kloubu nízká.  Na celkovém výkonu se podílí zhruba z 15</a:t>
            </a:r>
            <a:r>
              <a:rPr lang="en-US" sz="1600" b="1" dirty="0" smtClean="0"/>
              <a:t>%.</a:t>
            </a:r>
            <a:endParaRPr lang="cs-CZ" sz="1600" b="1" dirty="0" smtClean="0"/>
          </a:p>
          <a:p>
            <a:endParaRPr lang="cs-CZ" sz="1600" b="1" dirty="0"/>
          </a:p>
          <a:p>
            <a:r>
              <a:rPr lang="cs-CZ" sz="1600" b="1" dirty="0" smtClean="0"/>
              <a:t>Pohyby dolních končetin lze charakterizovat jako střídavé, vlnivé kmitání v rozsahu maximálně 50cm, kdy špičky jsou natažené a směřují k sobě.  Pohyb dolních končetin vychází především z kyčelních kloubů a přechází postupně ke kloubu hlezennímu. </a:t>
            </a:r>
          </a:p>
          <a:p>
            <a:endParaRPr lang="cs-CZ" sz="1600" b="1" dirty="0" smtClean="0"/>
          </a:p>
          <a:p>
            <a:pPr marL="0" indent="0">
              <a:buNone/>
            </a:pPr>
            <a:endParaRPr lang="cs-CZ" sz="1600" b="1" dirty="0" smtClean="0"/>
          </a:p>
          <a:p>
            <a:pPr marL="0" indent="0">
              <a:buNone/>
            </a:pPr>
            <a:endParaRPr lang="cs-CZ" sz="1600" b="1" dirty="0"/>
          </a:p>
          <a:p>
            <a:pPr marL="0" indent="0">
              <a:buNone/>
            </a:pPr>
            <a:r>
              <a:rPr lang="cs-CZ" sz="1600" b="1" dirty="0" smtClean="0"/>
              <a:t>Při kopu směrem dolů dochází k flexi kyčle a koleno se nejprve ohýbá a následně natahuje. Hlezenní kloub zůstává neustále uvolněný v plantární flexi, což je dáno tlakem vody proti nártu. Dobří plavci se proto velmi často vyznačují velkým rozsahem pohyblivosti právě v hlezenním kloubu. Při pohybu nahoru dochází k extenzi v kyčli a koleno se dostává z extenze opět do flexe. Pohyb dolních končetin by měl být uskutečňován pod hladinou, jinak dochází k okamžitému snížení propulze. </a:t>
            </a:r>
          </a:p>
          <a:p>
            <a:pPr marL="0" indent="0" algn="ctr">
              <a:buNone/>
            </a:pPr>
            <a:endParaRPr lang="cs-CZ" sz="1600" b="1" dirty="0" smtClean="0"/>
          </a:p>
          <a:p>
            <a:pPr marL="0" indent="0" algn="ctr">
              <a:buNone/>
            </a:pPr>
            <a:endParaRPr lang="cs-CZ" sz="1400" b="1" dirty="0" smtClean="0"/>
          </a:p>
          <a:p>
            <a:pPr marL="0" indent="0" algn="ctr">
              <a:buNone/>
            </a:pPr>
            <a:endParaRPr lang="cs-CZ" sz="1400" b="1" dirty="0" smtClean="0"/>
          </a:p>
          <a:p>
            <a:pPr marL="0" indent="0" algn="ctr">
              <a:buNone/>
            </a:pPr>
            <a:endParaRPr lang="cs-CZ" sz="1500" b="1" dirty="0"/>
          </a:p>
        </p:txBody>
      </p:sp>
    </p:spTree>
    <p:extLst>
      <p:ext uri="{BB962C8B-B14F-4D97-AF65-F5344CB8AC3E}">
        <p14:creationId xmlns:p14="http://schemas.microsoft.com/office/powerpoint/2010/main" val="183149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1800" b="1" u="sng" dirty="0" smtClean="0">
              <a:solidFill>
                <a:schemeClr val="accent6"/>
              </a:solidFill>
            </a:endParaRPr>
          </a:p>
          <a:p>
            <a:pPr marL="0" indent="0" algn="ctr">
              <a:buNone/>
            </a:pPr>
            <a:r>
              <a:rPr lang="cs-CZ" sz="1900" b="1" u="sng" dirty="0" smtClean="0">
                <a:solidFill>
                  <a:schemeClr val="accent6"/>
                </a:solidFill>
              </a:rPr>
              <a:t>Fáze kop dolů</a:t>
            </a:r>
          </a:p>
          <a:p>
            <a:pPr marL="0" indent="0" algn="ctr">
              <a:buNone/>
            </a:pPr>
            <a:endParaRPr lang="cs-CZ" sz="1400" b="1" dirty="0" smtClean="0"/>
          </a:p>
          <a:p>
            <a:pPr marL="0" indent="0">
              <a:buNone/>
            </a:pPr>
            <a:r>
              <a:rPr lang="cs-CZ" sz="1600" b="1" dirty="0" smtClean="0">
                <a:solidFill>
                  <a:srgbClr val="FFFF00"/>
                </a:solidFill>
              </a:rPr>
              <a:t>flexory kyčle:	 </a:t>
            </a:r>
            <a:r>
              <a:rPr lang="cs-CZ" sz="1600" b="1" dirty="0" smtClean="0"/>
              <a:t>m. </a:t>
            </a:r>
            <a:r>
              <a:rPr lang="cs-CZ" sz="1600" b="1" dirty="0" err="1" smtClean="0"/>
              <a:t>iliopsoas</a:t>
            </a:r>
            <a:r>
              <a:rPr lang="cs-CZ" sz="1600" b="1" dirty="0" smtClean="0"/>
              <a:t> a </a:t>
            </a:r>
            <a:r>
              <a:rPr lang="cs-CZ" sz="1600" b="1" dirty="0" smtClean="0"/>
              <a:t>m. </a:t>
            </a:r>
            <a:r>
              <a:rPr lang="cs-CZ" sz="1600" b="1" dirty="0" err="1" smtClean="0"/>
              <a:t>rectus</a:t>
            </a:r>
            <a:r>
              <a:rPr lang="cs-CZ" sz="1600" b="1" dirty="0" smtClean="0"/>
              <a:t> </a:t>
            </a:r>
            <a:r>
              <a:rPr lang="cs-CZ" sz="1600" b="1" dirty="0" err="1" smtClean="0"/>
              <a:t>femoris</a:t>
            </a:r>
            <a:r>
              <a:rPr lang="cs-CZ" sz="1600" b="1" dirty="0" smtClean="0"/>
              <a:t>, m. </a:t>
            </a:r>
            <a:r>
              <a:rPr lang="cs-CZ" sz="1600" b="1" dirty="0" err="1" smtClean="0"/>
              <a:t>quadriceps</a:t>
            </a:r>
            <a:r>
              <a:rPr lang="cs-CZ" sz="1600" b="1" dirty="0" smtClean="0"/>
              <a:t> </a:t>
            </a:r>
            <a:r>
              <a:rPr lang="cs-CZ" sz="1600" b="1" dirty="0" err="1" smtClean="0"/>
              <a:t>femoris</a:t>
            </a:r>
            <a:r>
              <a:rPr lang="cs-CZ" sz="1600" b="1" dirty="0" smtClean="0"/>
              <a:t> (</a:t>
            </a:r>
            <a:r>
              <a:rPr lang="cs-CZ" sz="1600" b="1" dirty="0" err="1" smtClean="0"/>
              <a:t>ext</a:t>
            </a:r>
            <a:r>
              <a:rPr lang="cs-CZ" sz="1600" b="1" dirty="0" smtClean="0"/>
              <a:t>.)</a:t>
            </a:r>
          </a:p>
          <a:p>
            <a:pPr marL="0" indent="0">
              <a:buNone/>
            </a:pPr>
            <a:endParaRPr lang="cs-CZ" sz="1600" b="1" u="sng" dirty="0" smtClean="0">
              <a:solidFill>
                <a:srgbClr val="FFFF00"/>
              </a:solidFill>
            </a:endParaRPr>
          </a:p>
          <a:p>
            <a:pPr marL="0" indent="0">
              <a:buNone/>
            </a:pPr>
            <a:r>
              <a:rPr lang="cs-CZ" sz="1600" b="1" dirty="0" smtClean="0">
                <a:solidFill>
                  <a:schemeClr val="accent6"/>
                </a:solidFill>
              </a:rPr>
              <a:t>Kyčel :</a:t>
            </a:r>
            <a:r>
              <a:rPr lang="cs-CZ" sz="1600" b="1" dirty="0" smtClean="0"/>
              <a:t>		flexe		</a:t>
            </a:r>
          </a:p>
          <a:p>
            <a:pPr marL="0" indent="0">
              <a:buNone/>
            </a:pPr>
            <a:r>
              <a:rPr lang="cs-CZ" sz="1600" b="1" dirty="0" smtClean="0">
                <a:solidFill>
                  <a:schemeClr val="accent6"/>
                </a:solidFill>
              </a:rPr>
              <a:t>Koleno :</a:t>
            </a:r>
            <a:r>
              <a:rPr lang="cs-CZ" sz="1600" b="1" dirty="0" smtClean="0"/>
              <a:t>		extenze		</a:t>
            </a:r>
          </a:p>
          <a:p>
            <a:pPr marL="0" indent="0">
              <a:buNone/>
            </a:pPr>
            <a:r>
              <a:rPr lang="cs-CZ" sz="1600" b="1" dirty="0" smtClean="0">
                <a:solidFill>
                  <a:schemeClr val="accent6"/>
                </a:solidFill>
              </a:rPr>
              <a:t>Hlezenní kloub :</a:t>
            </a:r>
            <a:r>
              <a:rPr lang="cs-CZ" sz="1600" b="1" dirty="0" smtClean="0"/>
              <a:t>	plantární flexe	</a:t>
            </a:r>
          </a:p>
          <a:p>
            <a:pPr marL="0" indent="0">
              <a:buNone/>
            </a:pPr>
            <a:r>
              <a:rPr lang="cs-CZ" sz="1600" b="1" dirty="0" smtClean="0">
                <a:solidFill>
                  <a:schemeClr val="accent6"/>
                </a:solidFill>
              </a:rPr>
              <a:t>Dolní kloub zánártní:</a:t>
            </a:r>
            <a:r>
              <a:rPr lang="cs-CZ" sz="1600" b="1" dirty="0" smtClean="0"/>
              <a:t>	inverse</a:t>
            </a:r>
          </a:p>
          <a:p>
            <a:pPr marL="0" indent="0">
              <a:buNone/>
            </a:pPr>
            <a:endParaRPr lang="cs-CZ" sz="1600" b="1" u="sng" dirty="0">
              <a:solidFill>
                <a:schemeClr val="accent6"/>
              </a:solidFill>
            </a:endParaRPr>
          </a:p>
          <a:p>
            <a:pPr marL="0" indent="0">
              <a:buNone/>
            </a:pPr>
            <a:endParaRPr lang="cs-CZ" sz="1800" b="1" u="sng" dirty="0" smtClean="0">
              <a:solidFill>
                <a:schemeClr val="accent6"/>
              </a:solidFill>
            </a:endParaRPr>
          </a:p>
          <a:p>
            <a:pPr marL="0" indent="0" algn="ctr">
              <a:buNone/>
            </a:pPr>
            <a:r>
              <a:rPr lang="cs-CZ" sz="1900" b="1" u="sng" dirty="0" smtClean="0">
                <a:solidFill>
                  <a:schemeClr val="accent6"/>
                </a:solidFill>
              </a:rPr>
              <a:t>Fáze kop nahoru</a:t>
            </a:r>
          </a:p>
          <a:p>
            <a:pPr marL="0" indent="0">
              <a:buNone/>
            </a:pPr>
            <a:endParaRPr lang="cs-CZ" sz="1800" b="1" u="sng" dirty="0" smtClean="0">
              <a:solidFill>
                <a:schemeClr val="accent6"/>
              </a:solidFill>
            </a:endParaRPr>
          </a:p>
          <a:p>
            <a:pPr marL="0" indent="0">
              <a:buNone/>
            </a:pPr>
            <a:r>
              <a:rPr lang="cs-CZ" sz="1600" b="1" dirty="0" smtClean="0">
                <a:solidFill>
                  <a:srgbClr val="FFFF00"/>
                </a:solidFill>
              </a:rPr>
              <a:t>extenzory kyčle: 	 	</a:t>
            </a:r>
            <a:r>
              <a:rPr lang="cs-CZ" sz="1600" b="1" dirty="0" smtClean="0"/>
              <a:t>m. </a:t>
            </a:r>
            <a:r>
              <a:rPr lang="cs-CZ" sz="1600" b="1" dirty="0" err="1" smtClean="0"/>
              <a:t>gluteus</a:t>
            </a:r>
            <a:r>
              <a:rPr lang="cs-CZ" sz="1600" b="1" dirty="0" smtClean="0"/>
              <a:t> </a:t>
            </a:r>
            <a:r>
              <a:rPr lang="cs-CZ" sz="1600" b="1" dirty="0" err="1" smtClean="0"/>
              <a:t>maximus</a:t>
            </a:r>
            <a:r>
              <a:rPr lang="cs-CZ" sz="1600" b="1" dirty="0" smtClean="0"/>
              <a:t> a </a:t>
            </a:r>
            <a:r>
              <a:rPr lang="cs-CZ" sz="1600" b="1" dirty="0" err="1" smtClean="0"/>
              <a:t>hamstringy</a:t>
            </a:r>
            <a:r>
              <a:rPr lang="cs-CZ" sz="1600" dirty="0" smtClean="0"/>
              <a:t>. </a:t>
            </a:r>
          </a:p>
          <a:p>
            <a:pPr marL="0" indent="0">
              <a:buNone/>
            </a:pPr>
            <a:r>
              <a:rPr lang="cs-CZ" sz="1600" b="1" dirty="0" smtClean="0">
                <a:solidFill>
                  <a:srgbClr val="FFFF00"/>
                </a:solidFill>
              </a:rPr>
              <a:t>Trup v horizontální rovině drží</a:t>
            </a:r>
            <a:r>
              <a:rPr lang="cs-CZ" sz="1600" dirty="0" smtClean="0">
                <a:solidFill>
                  <a:srgbClr val="FFFF00"/>
                </a:solidFill>
              </a:rPr>
              <a:t> :   </a:t>
            </a:r>
            <a:r>
              <a:rPr lang="cs-CZ" sz="1600" b="1" dirty="0" smtClean="0"/>
              <a:t>m. </a:t>
            </a:r>
            <a:r>
              <a:rPr lang="cs-CZ" sz="1600" b="1" dirty="0" err="1" smtClean="0"/>
              <a:t>erector</a:t>
            </a:r>
            <a:r>
              <a:rPr lang="cs-CZ" sz="1600" b="1" dirty="0" smtClean="0"/>
              <a:t> </a:t>
            </a:r>
            <a:r>
              <a:rPr lang="cs-CZ" sz="1600" b="1" dirty="0" err="1" smtClean="0"/>
              <a:t>spinae</a:t>
            </a:r>
            <a:r>
              <a:rPr lang="cs-CZ" sz="1600" b="1" dirty="0" smtClean="0"/>
              <a:t>, </a:t>
            </a:r>
            <a:r>
              <a:rPr lang="cs-CZ" sz="1600" b="1" dirty="0" smtClean="0"/>
              <a:t>m. </a:t>
            </a:r>
            <a:r>
              <a:rPr lang="cs-CZ" sz="1600" b="1" dirty="0" err="1" smtClean="0"/>
              <a:t>quadratus</a:t>
            </a:r>
            <a:r>
              <a:rPr lang="cs-CZ" sz="1600" b="1" dirty="0" smtClean="0"/>
              <a:t> </a:t>
            </a:r>
            <a:r>
              <a:rPr lang="cs-CZ" sz="1600" b="1" dirty="0" err="1" smtClean="0"/>
              <a:t>lumborum</a:t>
            </a:r>
            <a:r>
              <a:rPr lang="cs-CZ" sz="1600" b="1" dirty="0" smtClean="0"/>
              <a:t> </a:t>
            </a:r>
          </a:p>
          <a:p>
            <a:pPr marL="0" indent="0">
              <a:buNone/>
            </a:pPr>
            <a:r>
              <a:rPr lang="cs-CZ" sz="1600" b="1" dirty="0" smtClean="0">
                <a:solidFill>
                  <a:srgbClr val="FFFF00"/>
                </a:solidFill>
              </a:rPr>
              <a:t>břišní svalstvo</a:t>
            </a:r>
            <a:endParaRPr lang="cs-CZ" sz="1600" dirty="0" smtClean="0">
              <a:solidFill>
                <a:srgbClr val="FFFF00"/>
              </a:solidFill>
            </a:endParaRPr>
          </a:p>
          <a:p>
            <a:pPr marL="0" indent="0">
              <a:buNone/>
            </a:pPr>
            <a:endParaRPr lang="cs-CZ" sz="1600" dirty="0" smtClean="0"/>
          </a:p>
          <a:p>
            <a:pPr marL="0" indent="0">
              <a:buNone/>
            </a:pPr>
            <a:r>
              <a:rPr lang="cs-CZ" sz="1600" b="1" dirty="0" smtClean="0">
                <a:solidFill>
                  <a:schemeClr val="accent6"/>
                </a:solidFill>
              </a:rPr>
              <a:t>Kyčel :</a:t>
            </a:r>
            <a:r>
              <a:rPr lang="cs-CZ" sz="1600" b="1" dirty="0" smtClean="0"/>
              <a:t>		extenze		</a:t>
            </a:r>
          </a:p>
          <a:p>
            <a:pPr marL="0" indent="0">
              <a:buNone/>
            </a:pPr>
            <a:r>
              <a:rPr lang="cs-CZ" sz="1600" b="1" dirty="0" smtClean="0">
                <a:solidFill>
                  <a:schemeClr val="accent6"/>
                </a:solidFill>
              </a:rPr>
              <a:t>Koleno:	</a:t>
            </a:r>
            <a:r>
              <a:rPr lang="cs-CZ" sz="1600" b="1" dirty="0" smtClean="0"/>
              <a:t>	flexe		</a:t>
            </a:r>
          </a:p>
          <a:p>
            <a:pPr marL="0" indent="0">
              <a:buNone/>
            </a:pPr>
            <a:r>
              <a:rPr lang="cs-CZ" sz="1600" b="1" dirty="0" smtClean="0">
                <a:solidFill>
                  <a:schemeClr val="accent6"/>
                </a:solidFill>
              </a:rPr>
              <a:t>Hlezenní kloub:</a:t>
            </a:r>
            <a:r>
              <a:rPr lang="cs-CZ" sz="1600" b="1" dirty="0" smtClean="0"/>
              <a:t>	plantární flexe	</a:t>
            </a:r>
          </a:p>
          <a:p>
            <a:pPr marL="0" indent="0">
              <a:buNone/>
            </a:pPr>
            <a:r>
              <a:rPr lang="cs-CZ" sz="1600" b="1" dirty="0" smtClean="0">
                <a:solidFill>
                  <a:schemeClr val="accent6"/>
                </a:solidFill>
              </a:rPr>
              <a:t>Dolní kloub zánártní:</a:t>
            </a:r>
            <a:r>
              <a:rPr lang="cs-CZ" sz="1600" b="1" dirty="0" smtClean="0"/>
              <a:t>	inverse	</a:t>
            </a:r>
            <a:endParaRPr lang="cs-CZ" sz="1600" b="1" dirty="0" smtClean="0">
              <a:solidFill>
                <a:srgbClr val="FFFF00"/>
              </a:solidFill>
            </a:endParaRPr>
          </a:p>
          <a:p>
            <a:pPr marL="0" indent="0">
              <a:buNone/>
            </a:pPr>
            <a:endParaRPr lang="cs-CZ" sz="1600" b="1" u="sng" dirty="0" smtClean="0">
              <a:solidFill>
                <a:schemeClr val="accent6"/>
              </a:solidFill>
            </a:endParaRPr>
          </a:p>
          <a:p>
            <a:pPr marL="0" indent="0">
              <a:buNone/>
            </a:pPr>
            <a:endParaRPr lang="cs-CZ" sz="1500" dirty="0"/>
          </a:p>
        </p:txBody>
      </p:sp>
    </p:spTree>
    <p:extLst>
      <p:ext uri="{BB962C8B-B14F-4D97-AF65-F5344CB8AC3E}">
        <p14:creationId xmlns:p14="http://schemas.microsoft.com/office/powerpoint/2010/main" val="27388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
            <a:ext cx="3960440"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a:bodyPr>
          <a:lstStyle/>
          <a:p>
            <a:pPr marL="0" indent="0">
              <a:buNone/>
            </a:pPr>
            <a:r>
              <a:rPr lang="cs-CZ" sz="1500" dirty="0" smtClean="0"/>
              <a:t>       </a:t>
            </a:r>
            <a:endParaRPr lang="cs-CZ" sz="2500" dirty="0" smtClean="0">
              <a:solidFill>
                <a:srgbClr val="FFFF00"/>
              </a:solidFill>
            </a:endParaRPr>
          </a:p>
          <a:p>
            <a:pPr marL="0" indent="0" algn="ctr">
              <a:buNone/>
            </a:pPr>
            <a:r>
              <a:rPr lang="cs-CZ" sz="2500" b="1" u="sng" dirty="0" smtClean="0">
                <a:solidFill>
                  <a:srgbClr val="FFFF00"/>
                </a:solidFill>
              </a:rPr>
              <a:t>NEJVÍCE ZATĚŽOVANÉ SVALY</a:t>
            </a:r>
          </a:p>
          <a:p>
            <a:pPr marL="0" indent="0">
              <a:buNone/>
            </a:pPr>
            <a:endParaRPr lang="cs-CZ" sz="1500" dirty="0" smtClean="0">
              <a:solidFill>
                <a:srgbClr val="FFFF00"/>
              </a:solidFill>
              <a:hlinkClick r:id="rId3"/>
            </a:endParaRPr>
          </a:p>
          <a:p>
            <a:pPr marL="0" indent="0">
              <a:buNone/>
            </a:pPr>
            <a:endParaRPr lang="cs-CZ" sz="1500" dirty="0">
              <a:solidFill>
                <a:srgbClr val="FFFF00"/>
              </a:solidFill>
              <a:hlinkClick r:id="rId3"/>
            </a:endParaRPr>
          </a:p>
          <a:p>
            <a:pPr marL="0" indent="0">
              <a:buNone/>
            </a:pPr>
            <a:endParaRPr lang="cs-CZ" sz="1500" dirty="0" smtClean="0">
              <a:solidFill>
                <a:srgbClr val="FFFF00"/>
              </a:solidFill>
              <a:hlinkClick r:id="rId3"/>
            </a:endParaRPr>
          </a:p>
          <a:p>
            <a:pPr marL="0" indent="0">
              <a:buNone/>
            </a:pPr>
            <a:endParaRPr lang="cs-CZ" sz="1500" dirty="0">
              <a:solidFill>
                <a:srgbClr val="FFFF00"/>
              </a:solidFill>
              <a:hlinkClick r:id="rId3"/>
            </a:endParaRPr>
          </a:p>
          <a:p>
            <a:pPr marL="0" indent="0">
              <a:buNone/>
            </a:pPr>
            <a:endParaRPr lang="cs-CZ" sz="1500" dirty="0" smtClean="0">
              <a:solidFill>
                <a:srgbClr val="FFFF00"/>
              </a:solidFill>
              <a:hlinkClick r:id="rId3"/>
            </a:endParaRPr>
          </a:p>
          <a:p>
            <a:pPr marL="0" indent="0">
              <a:buNone/>
            </a:pPr>
            <a:endParaRPr lang="cs-CZ" sz="1500" dirty="0">
              <a:solidFill>
                <a:srgbClr val="FFFF00"/>
              </a:solidFill>
              <a:hlinkClick r:id="rId3"/>
            </a:endParaRPr>
          </a:p>
          <a:p>
            <a:pPr marL="0" indent="0">
              <a:buNone/>
            </a:pPr>
            <a:endParaRPr lang="cs-CZ" sz="1500" dirty="0" smtClean="0">
              <a:solidFill>
                <a:srgbClr val="FFFF00"/>
              </a:solidFill>
              <a:hlinkClick r:id="rId3"/>
            </a:endParaRPr>
          </a:p>
          <a:p>
            <a:pPr marL="0" indent="0">
              <a:buNone/>
            </a:pPr>
            <a:endParaRPr lang="cs-CZ" sz="1500" dirty="0">
              <a:solidFill>
                <a:srgbClr val="FFFF00"/>
              </a:solidFill>
              <a:hlinkClick r:id="rId3"/>
            </a:endParaRPr>
          </a:p>
          <a:p>
            <a:pPr marL="0" indent="0">
              <a:buNone/>
            </a:pPr>
            <a:endParaRPr lang="cs-CZ" sz="1500" dirty="0" smtClean="0">
              <a:solidFill>
                <a:srgbClr val="FFFF00"/>
              </a:solidFill>
              <a:hlinkClick r:id="rId3"/>
            </a:endParaRPr>
          </a:p>
          <a:p>
            <a:pPr marL="0" indent="0">
              <a:buNone/>
            </a:pPr>
            <a:endParaRPr lang="cs-CZ" sz="1500" dirty="0">
              <a:solidFill>
                <a:srgbClr val="FFFF00"/>
              </a:solidFill>
              <a:hlinkClick r:id="rId3"/>
            </a:endParaRPr>
          </a:p>
          <a:p>
            <a:pPr marL="0" indent="0">
              <a:buNone/>
            </a:pPr>
            <a:endParaRPr lang="cs-CZ" sz="1500" dirty="0" smtClean="0">
              <a:solidFill>
                <a:srgbClr val="FFFF00"/>
              </a:solidFill>
              <a:hlinkClick r:id="rId3"/>
            </a:endParaRPr>
          </a:p>
          <a:p>
            <a:pPr marL="0" indent="0">
              <a:buNone/>
            </a:pPr>
            <a:endParaRPr lang="cs-CZ" sz="1500" dirty="0">
              <a:solidFill>
                <a:srgbClr val="FFFF00"/>
              </a:solidFill>
              <a:hlinkClick r:id="rId3"/>
            </a:endParaRPr>
          </a:p>
          <a:p>
            <a:pPr marL="0" indent="0">
              <a:buNone/>
            </a:pPr>
            <a:endParaRPr lang="cs-CZ" sz="1500" dirty="0" smtClean="0">
              <a:solidFill>
                <a:srgbClr val="FFFF00"/>
              </a:solidFill>
              <a:hlinkClick r:id="rId3"/>
            </a:endParaRPr>
          </a:p>
          <a:p>
            <a:pPr marL="0" indent="0">
              <a:buNone/>
            </a:pPr>
            <a:endParaRPr lang="cs-CZ" sz="1500" dirty="0">
              <a:solidFill>
                <a:srgbClr val="FFFF00"/>
              </a:solidFill>
              <a:hlinkClick r:id="rId3"/>
            </a:endParaRPr>
          </a:p>
          <a:p>
            <a:pPr marL="0" indent="0">
              <a:buNone/>
            </a:pPr>
            <a:endParaRPr lang="cs-CZ" sz="1500" dirty="0" smtClean="0">
              <a:solidFill>
                <a:srgbClr val="FFFF00"/>
              </a:solidFill>
              <a:hlinkClick r:id="rId3"/>
            </a:endParaRPr>
          </a:p>
          <a:p>
            <a:pPr marL="0" indent="0" algn="ctr">
              <a:buNone/>
            </a:pPr>
            <a:endParaRPr lang="cs-CZ" sz="2500" dirty="0" smtClean="0">
              <a:solidFill>
                <a:srgbClr val="FFFF00"/>
              </a:solidFill>
              <a:hlinkClick r:id="rId3"/>
            </a:endParaRPr>
          </a:p>
          <a:p>
            <a:pPr marL="0" indent="0" algn="ctr">
              <a:buNone/>
            </a:pPr>
            <a:endParaRPr lang="cs-CZ" sz="2500" dirty="0">
              <a:solidFill>
                <a:srgbClr val="FFFF00"/>
              </a:solidFill>
              <a:hlinkClick r:id="rId3"/>
            </a:endParaRPr>
          </a:p>
          <a:p>
            <a:pPr marL="0" indent="0" algn="ctr">
              <a:buNone/>
            </a:pPr>
            <a:r>
              <a:rPr lang="cs-CZ" sz="2500" dirty="0" smtClean="0">
                <a:solidFill>
                  <a:srgbClr val="FFFF00"/>
                </a:solidFill>
                <a:hlinkClick r:id="rId3"/>
              </a:rPr>
              <a:t>http://www.youtube.com/watch?v=1rQ8iEGd2jk</a:t>
            </a:r>
            <a:endParaRPr lang="cs-CZ" sz="25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386589"/>
            <a:ext cx="5688632" cy="369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64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4392488" cy="105273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1600" dirty="0" smtClean="0"/>
          </a:p>
          <a:p>
            <a:pPr marL="0" indent="0" algn="ctr">
              <a:buNone/>
            </a:pPr>
            <a:r>
              <a:rPr lang="cs-CZ" sz="2500" b="1" u="sng" dirty="0" smtClean="0">
                <a:solidFill>
                  <a:srgbClr val="FFFF00"/>
                </a:solidFill>
              </a:rPr>
              <a:t>POZITIVNÍ ZDRAVOTNÍ ASPEKTY</a:t>
            </a:r>
          </a:p>
          <a:p>
            <a:pPr marL="0" indent="0" algn="ctr">
              <a:buNone/>
            </a:pPr>
            <a:endParaRPr lang="cs-CZ" sz="1600" dirty="0"/>
          </a:p>
          <a:p>
            <a:pPr marL="0" indent="0">
              <a:buNone/>
            </a:pPr>
            <a:r>
              <a:rPr lang="cs-CZ" sz="1600" b="1" dirty="0"/>
              <a:t>Zdravotní stav je velmi důležitý jak pro intenzivní trénink a následné soutěžní klání vrcholových sportovců, tak i pro ostatní rekreační sportovce či veřejnost, která provozuje plavání za účelem zdokonalení, či relaxace, odreagování, kompenzace a podobně.  Specifické zdravotní účinky plaveckého sportu spočívají zejména v tom, že činnost je prováděna v odlišném prostředí, než ve kterém se člověk běžně pohybuje. Mezi zdravotní účinky patří například:</a:t>
            </a:r>
          </a:p>
          <a:p>
            <a:pPr marL="0" indent="0">
              <a:buNone/>
            </a:pPr>
            <a:endParaRPr lang="cs-CZ" sz="1600" dirty="0" smtClean="0"/>
          </a:p>
          <a:p>
            <a:pPr lvl="0"/>
            <a:r>
              <a:rPr lang="cs-CZ" sz="1600" b="1" dirty="0">
                <a:solidFill>
                  <a:schemeClr val="accent6"/>
                </a:solidFill>
              </a:rPr>
              <a:t>otužování </a:t>
            </a:r>
            <a:r>
              <a:rPr lang="cs-CZ" sz="1600" b="1" dirty="0" smtClean="0">
                <a:solidFill>
                  <a:schemeClr val="accent6"/>
                </a:solidFill>
              </a:rPr>
              <a:t>organismu  a zlepšení termoregulace</a:t>
            </a:r>
            <a:endParaRPr lang="cs-CZ" sz="1600" b="1" dirty="0">
              <a:solidFill>
                <a:schemeClr val="accent6"/>
              </a:solidFill>
            </a:endParaRPr>
          </a:p>
          <a:p>
            <a:pPr marL="0" lvl="0" indent="0">
              <a:buNone/>
            </a:pPr>
            <a:r>
              <a:rPr lang="cs-CZ" sz="1600" b="1" dirty="0">
                <a:solidFill>
                  <a:schemeClr val="accent6"/>
                </a:solidFill>
              </a:rPr>
              <a:t> </a:t>
            </a:r>
          </a:p>
          <a:p>
            <a:pPr lvl="0"/>
            <a:r>
              <a:rPr lang="cs-CZ" sz="1600" b="1" dirty="0">
                <a:solidFill>
                  <a:schemeClr val="accent6"/>
                </a:solidFill>
              </a:rPr>
              <a:t>rehabilitační účinky na pohybový systém prostřednictvím rehabilitačních cvičení (poúrazové stavy, vývojové vady v držení těla - lordóza, kyfóza, skolióza páteře)</a:t>
            </a:r>
          </a:p>
          <a:p>
            <a:pPr marL="0" indent="0">
              <a:buNone/>
            </a:pPr>
            <a:endParaRPr lang="cs-CZ" sz="1600" b="1" dirty="0">
              <a:solidFill>
                <a:schemeClr val="accent6"/>
              </a:solidFill>
            </a:endParaRPr>
          </a:p>
          <a:p>
            <a:pPr lvl="0"/>
            <a:r>
              <a:rPr lang="cs-CZ" sz="1600" b="1" dirty="0">
                <a:solidFill>
                  <a:schemeClr val="accent6"/>
                </a:solidFill>
              </a:rPr>
              <a:t>působení na kardiovaskulární a respirační systém organismu aerobním zatížením, následkem čehož dochází ke zlepšení jejich funkce</a:t>
            </a:r>
          </a:p>
          <a:p>
            <a:pPr marL="0" indent="0">
              <a:buNone/>
            </a:pPr>
            <a:endParaRPr lang="cs-CZ" sz="1600" b="1" dirty="0">
              <a:solidFill>
                <a:schemeClr val="accent6"/>
              </a:solidFill>
            </a:endParaRPr>
          </a:p>
          <a:p>
            <a:pPr lvl="0"/>
            <a:r>
              <a:rPr lang="cs-CZ" sz="1600" b="1" dirty="0">
                <a:solidFill>
                  <a:schemeClr val="accent6"/>
                </a:solidFill>
              </a:rPr>
              <a:t>vhodný sport pro obézní lidi, kteří mohou, díky vlastnostem vodního prostředí, které tělo nadlehčuje, ulevit kloubním spojením během sportovní aktivity. </a:t>
            </a:r>
          </a:p>
          <a:p>
            <a:pPr marL="0" indent="0">
              <a:buNone/>
            </a:pPr>
            <a:endParaRPr lang="cs-CZ" sz="1600" b="1" dirty="0">
              <a:solidFill>
                <a:schemeClr val="accent6"/>
              </a:solidFill>
            </a:endParaRPr>
          </a:p>
          <a:p>
            <a:pPr lvl="0"/>
            <a:r>
              <a:rPr lang="cs-CZ" sz="1600" b="1" dirty="0" smtClean="0">
                <a:solidFill>
                  <a:schemeClr val="accent6"/>
                </a:solidFill>
              </a:rPr>
              <a:t>rozvoj </a:t>
            </a:r>
            <a:r>
              <a:rPr lang="cs-CZ" sz="1600" b="1" dirty="0">
                <a:solidFill>
                  <a:schemeClr val="accent6"/>
                </a:solidFill>
              </a:rPr>
              <a:t>pohybových schopností a dovedností, zvyšování fyzické zdatnosti vlivem </a:t>
            </a:r>
            <a:r>
              <a:rPr lang="cs-CZ" sz="1600" b="1" dirty="0" smtClean="0">
                <a:solidFill>
                  <a:schemeClr val="accent6"/>
                </a:solidFill>
              </a:rPr>
              <a:t>zatížení</a:t>
            </a:r>
            <a:endParaRPr lang="cs-CZ" sz="1600" b="1" dirty="0">
              <a:solidFill>
                <a:schemeClr val="accent6"/>
              </a:solidFill>
            </a:endParaRPr>
          </a:p>
        </p:txBody>
      </p:sp>
    </p:spTree>
    <p:extLst>
      <p:ext uri="{BB962C8B-B14F-4D97-AF65-F5344CB8AC3E}">
        <p14:creationId xmlns:p14="http://schemas.microsoft.com/office/powerpoint/2010/main" val="321499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275"/>
            <a:ext cx="4536504" cy="103346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1600" dirty="0" smtClean="0"/>
          </a:p>
          <a:p>
            <a:pPr marL="0" indent="0" algn="ctr">
              <a:buNone/>
            </a:pPr>
            <a:r>
              <a:rPr lang="cs-CZ" sz="2500" b="1" u="sng" dirty="0" smtClean="0">
                <a:solidFill>
                  <a:srgbClr val="FFFF00"/>
                </a:solidFill>
              </a:rPr>
              <a:t>NEGATIVNÍ ZDRAVOTNÍ ASPEKTY</a:t>
            </a:r>
            <a:endParaRPr lang="cs-CZ" sz="2500" b="1" u="sng" dirty="0">
              <a:solidFill>
                <a:srgbClr val="FFFF00"/>
              </a:solidFill>
            </a:endParaRPr>
          </a:p>
          <a:p>
            <a:pPr marL="0" indent="0">
              <a:buNone/>
            </a:pPr>
            <a:endParaRPr lang="cs-CZ" sz="1600" dirty="0" smtClean="0"/>
          </a:p>
          <a:p>
            <a:pPr marL="0" indent="0">
              <a:buNone/>
            </a:pPr>
            <a:r>
              <a:rPr lang="cs-CZ" sz="1600" b="1" dirty="0" smtClean="0"/>
              <a:t>Plavání  </a:t>
            </a:r>
            <a:r>
              <a:rPr lang="cs-CZ" sz="1600" b="1" dirty="0"/>
              <a:t>se bohužel nevyznačuje pouze pozitivními vlivy na lidský organismus a proto musíme vzít v úvahu i negativní stránku tohoto sportu. Při provádění  na vrcholové úrovni se setkáváme s negativním dopadem </a:t>
            </a:r>
          </a:p>
          <a:p>
            <a:pPr marL="0" indent="0">
              <a:buNone/>
            </a:pPr>
            <a:r>
              <a:rPr lang="cs-CZ" sz="1600" b="1" dirty="0"/>
              <a:t>především na pohybový aparát jedince. </a:t>
            </a:r>
            <a:endParaRPr lang="cs-CZ" sz="1600" b="1" dirty="0" smtClean="0"/>
          </a:p>
          <a:p>
            <a:pPr marL="0" indent="0">
              <a:buNone/>
            </a:pPr>
            <a:endParaRPr lang="cs-CZ" sz="1600" b="1" dirty="0"/>
          </a:p>
          <a:p>
            <a:pPr marL="0" indent="0">
              <a:buNone/>
            </a:pPr>
            <a:r>
              <a:rPr lang="cs-CZ" sz="1600" b="1" dirty="0" smtClean="0"/>
              <a:t>Prostřednictvím </a:t>
            </a:r>
            <a:r>
              <a:rPr lang="cs-CZ" sz="1600" b="1" dirty="0"/>
              <a:t>neúměrné zátěže dochází velmi často k přetěžování organismu sportovce, což vede k častým problémům a bolestivým stavům určitých svalových </a:t>
            </a:r>
            <a:r>
              <a:rPr lang="cs-CZ" sz="1600" b="1" dirty="0" smtClean="0"/>
              <a:t>skupin zejména v oblastech :</a:t>
            </a:r>
            <a:endParaRPr lang="cs-CZ" sz="1600" b="1" dirty="0">
              <a:solidFill>
                <a:schemeClr val="accent6"/>
              </a:solidFill>
            </a:endParaRPr>
          </a:p>
          <a:p>
            <a:pPr marL="0" indent="0">
              <a:buNone/>
            </a:pPr>
            <a:endParaRPr lang="cs-CZ" sz="1600" b="1" dirty="0" smtClean="0">
              <a:solidFill>
                <a:schemeClr val="accent6"/>
              </a:solidFill>
            </a:endParaRPr>
          </a:p>
          <a:p>
            <a:pPr algn="just"/>
            <a:r>
              <a:rPr lang="cs-CZ" sz="1600" b="1" dirty="0" smtClean="0">
                <a:solidFill>
                  <a:schemeClr val="accent6"/>
                </a:solidFill>
              </a:rPr>
              <a:t>ramenního </a:t>
            </a:r>
            <a:r>
              <a:rPr lang="cs-CZ" sz="1600" b="1" dirty="0">
                <a:solidFill>
                  <a:schemeClr val="accent6"/>
                </a:solidFill>
              </a:rPr>
              <a:t>kloubu (plavecké rameno</a:t>
            </a:r>
            <a:r>
              <a:rPr lang="cs-CZ" sz="1600" b="1" dirty="0" smtClean="0">
                <a:solidFill>
                  <a:schemeClr val="accent6"/>
                </a:solidFill>
              </a:rPr>
              <a:t>)</a:t>
            </a:r>
          </a:p>
          <a:p>
            <a:pPr marL="0" indent="0" algn="just">
              <a:buNone/>
            </a:pPr>
            <a:endParaRPr lang="cs-CZ" sz="1600" b="1" dirty="0">
              <a:solidFill>
                <a:schemeClr val="accent6"/>
              </a:solidFill>
            </a:endParaRPr>
          </a:p>
          <a:p>
            <a:pPr algn="just"/>
            <a:r>
              <a:rPr lang="cs-CZ" sz="1600" b="1" dirty="0" smtClean="0">
                <a:solidFill>
                  <a:schemeClr val="accent6"/>
                </a:solidFill>
              </a:rPr>
              <a:t>kolenního </a:t>
            </a:r>
            <a:r>
              <a:rPr lang="cs-CZ" sz="1600" b="1" dirty="0">
                <a:solidFill>
                  <a:schemeClr val="accent6"/>
                </a:solidFill>
              </a:rPr>
              <a:t>kloubu (menisky, vazy – plavecký způsob prsa</a:t>
            </a:r>
            <a:r>
              <a:rPr lang="cs-CZ" sz="1600" b="1" dirty="0" smtClean="0">
                <a:solidFill>
                  <a:schemeClr val="accent6"/>
                </a:solidFill>
              </a:rPr>
              <a:t>)</a:t>
            </a:r>
          </a:p>
          <a:p>
            <a:pPr marL="0" indent="0" algn="just">
              <a:buNone/>
            </a:pPr>
            <a:endParaRPr lang="cs-CZ" sz="1600" b="1" dirty="0" smtClean="0">
              <a:solidFill>
                <a:schemeClr val="accent6"/>
              </a:solidFill>
            </a:endParaRPr>
          </a:p>
          <a:p>
            <a:pPr algn="just"/>
            <a:r>
              <a:rPr lang="cs-CZ" sz="1600" b="1" dirty="0" smtClean="0">
                <a:solidFill>
                  <a:schemeClr val="accent6"/>
                </a:solidFill>
              </a:rPr>
              <a:t> </a:t>
            </a:r>
            <a:r>
              <a:rPr lang="cs-CZ" sz="1600" b="1" dirty="0">
                <a:solidFill>
                  <a:schemeClr val="accent6"/>
                </a:solidFill>
              </a:rPr>
              <a:t>nártu (uvolněný hlezenní kloub časté distorze kloubu - plavecký způsob znak</a:t>
            </a:r>
            <a:r>
              <a:rPr lang="cs-CZ" sz="1600" b="1" dirty="0" smtClean="0">
                <a:solidFill>
                  <a:schemeClr val="accent6"/>
                </a:solidFill>
              </a:rPr>
              <a:t>)</a:t>
            </a:r>
          </a:p>
          <a:p>
            <a:pPr marL="0" indent="0" algn="just">
              <a:buNone/>
            </a:pPr>
            <a:r>
              <a:rPr lang="cs-CZ" sz="1600" b="1" dirty="0" smtClean="0">
                <a:solidFill>
                  <a:schemeClr val="accent6"/>
                </a:solidFill>
              </a:rPr>
              <a:t> </a:t>
            </a:r>
          </a:p>
          <a:p>
            <a:pPr algn="just"/>
            <a:r>
              <a:rPr lang="cs-CZ" sz="1600" b="1" dirty="0" smtClean="0">
                <a:solidFill>
                  <a:schemeClr val="accent6"/>
                </a:solidFill>
              </a:rPr>
              <a:t> </a:t>
            </a:r>
            <a:r>
              <a:rPr lang="cs-CZ" sz="1600" b="1" dirty="0">
                <a:solidFill>
                  <a:schemeClr val="accent6"/>
                </a:solidFill>
              </a:rPr>
              <a:t>zádových svalů (bederní lordóza, špatné držení těla - plavecký způsob motýlek). </a:t>
            </a:r>
          </a:p>
          <a:p>
            <a:pPr marL="0" indent="0">
              <a:buNone/>
            </a:pPr>
            <a:endParaRPr lang="cs-CZ" sz="1600" dirty="0" smtClean="0"/>
          </a:p>
          <a:p>
            <a:pPr marL="0" indent="0">
              <a:buNone/>
            </a:pPr>
            <a:r>
              <a:rPr lang="cs-CZ" sz="1600" b="1" dirty="0" smtClean="0"/>
              <a:t>nutno zmínit že voda může být potencionálním faktore různých onemocnění : </a:t>
            </a:r>
          </a:p>
          <a:p>
            <a:pPr marL="0" indent="0">
              <a:buNone/>
            </a:pPr>
            <a:endParaRPr lang="cs-CZ" sz="1600" dirty="0" smtClean="0"/>
          </a:p>
          <a:p>
            <a:pPr marL="0" indent="0">
              <a:buNone/>
            </a:pPr>
            <a:r>
              <a:rPr lang="cs-CZ" sz="1600" b="1" dirty="0" smtClean="0">
                <a:solidFill>
                  <a:schemeClr val="accent6"/>
                </a:solidFill>
              </a:rPr>
              <a:t>chronické záněty zvukovodu a spojivek,  dermatologická onemocnění , alergie a nemoci dýchacího ústrojí, poškození sliznic,  …</a:t>
            </a:r>
            <a:endParaRPr lang="cs-CZ" b="1" dirty="0">
              <a:solidFill>
                <a:schemeClr val="accent6"/>
              </a:solidFill>
            </a:endParaRPr>
          </a:p>
        </p:txBody>
      </p:sp>
    </p:spTree>
    <p:extLst>
      <p:ext uri="{BB962C8B-B14F-4D97-AF65-F5344CB8AC3E}">
        <p14:creationId xmlns:p14="http://schemas.microsoft.com/office/powerpoint/2010/main" val="16148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691" y="10308"/>
            <a:ext cx="3096344" cy="202649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lstStyle/>
          <a:p>
            <a:pPr marL="0" indent="0" algn="ctr">
              <a:buNone/>
            </a:pPr>
            <a:endParaRPr lang="cs-CZ" dirty="0" smtClean="0"/>
          </a:p>
          <a:p>
            <a:pPr marL="0" indent="0" algn="ctr">
              <a:buNone/>
            </a:pPr>
            <a:r>
              <a:rPr lang="cs-CZ" sz="2500" b="1" u="sng" dirty="0" smtClean="0">
                <a:solidFill>
                  <a:srgbClr val="FFFF00"/>
                </a:solidFill>
              </a:rPr>
              <a:t>Zdroje :</a:t>
            </a:r>
          </a:p>
          <a:p>
            <a:pPr marL="0" indent="0" algn="ctr">
              <a:buNone/>
            </a:pPr>
            <a:endParaRPr lang="cs-CZ" sz="2500" b="1" u="sng" dirty="0">
              <a:solidFill>
                <a:srgbClr val="FFFF00"/>
              </a:solidFill>
            </a:endParaRPr>
          </a:p>
          <a:p>
            <a:pPr marL="0" indent="0" algn="ctr">
              <a:buNone/>
            </a:pPr>
            <a:endParaRPr lang="cs-CZ" sz="2500" b="1" u="sng" dirty="0" smtClean="0">
              <a:solidFill>
                <a:srgbClr val="FFFF00"/>
              </a:solidFill>
            </a:endParaRPr>
          </a:p>
          <a:p>
            <a:pPr marL="0" indent="0">
              <a:buNone/>
            </a:pPr>
            <a:endParaRPr lang="cs-CZ" sz="1500" dirty="0" smtClean="0"/>
          </a:p>
          <a:p>
            <a:r>
              <a:rPr lang="cs-CZ" sz="1800" b="1" dirty="0" smtClean="0">
                <a:solidFill>
                  <a:schemeClr val="accent6"/>
                </a:solidFill>
              </a:rPr>
              <a:t>Z. </a:t>
            </a:r>
            <a:r>
              <a:rPr lang="cs-CZ" sz="1800" b="1" dirty="0" err="1" smtClean="0">
                <a:solidFill>
                  <a:schemeClr val="accent6"/>
                </a:solidFill>
              </a:rPr>
              <a:t>Hofer</a:t>
            </a:r>
            <a:r>
              <a:rPr lang="cs-CZ" sz="1800" b="1" dirty="0" smtClean="0">
                <a:solidFill>
                  <a:schemeClr val="accent6"/>
                </a:solidFill>
              </a:rPr>
              <a:t> a kol. – Technika plaveckých způsobů</a:t>
            </a:r>
          </a:p>
          <a:p>
            <a:r>
              <a:rPr lang="cs-CZ" sz="1800" b="1" dirty="0" smtClean="0">
                <a:solidFill>
                  <a:schemeClr val="accent6"/>
                </a:solidFill>
              </a:rPr>
              <a:t>I. </a:t>
            </a:r>
            <a:r>
              <a:rPr lang="cs-CZ" sz="1800" b="1" dirty="0" err="1" smtClean="0">
                <a:solidFill>
                  <a:schemeClr val="accent6"/>
                </a:solidFill>
              </a:rPr>
              <a:t>Čechovská</a:t>
            </a:r>
            <a:r>
              <a:rPr lang="cs-CZ" sz="1800" b="1" dirty="0" smtClean="0">
                <a:solidFill>
                  <a:schemeClr val="accent6"/>
                </a:solidFill>
              </a:rPr>
              <a:t> a T. Miler - Plavání</a:t>
            </a:r>
          </a:p>
          <a:p>
            <a:r>
              <a:rPr lang="cs-CZ" sz="1800" b="1" dirty="0" smtClean="0">
                <a:solidFill>
                  <a:schemeClr val="accent6"/>
                </a:solidFill>
              </a:rPr>
              <a:t>M. Hoch – </a:t>
            </a:r>
            <a:r>
              <a:rPr lang="cs-CZ" sz="1800" b="1" dirty="0" smtClean="0">
                <a:solidFill>
                  <a:schemeClr val="accent6"/>
                </a:solidFill>
              </a:rPr>
              <a:t>Teorie </a:t>
            </a:r>
            <a:r>
              <a:rPr lang="cs-CZ" sz="1800" b="1" dirty="0" smtClean="0">
                <a:solidFill>
                  <a:schemeClr val="accent6"/>
                </a:solidFill>
              </a:rPr>
              <a:t>a didaktika plavání</a:t>
            </a:r>
          </a:p>
          <a:p>
            <a:r>
              <a:rPr lang="cs-CZ" sz="1800" b="1" dirty="0" smtClean="0">
                <a:solidFill>
                  <a:schemeClr val="accent6"/>
                </a:solidFill>
              </a:rPr>
              <a:t>E.W. </a:t>
            </a:r>
            <a:r>
              <a:rPr lang="cs-CZ" sz="1800" b="1" dirty="0" err="1" smtClean="0">
                <a:solidFill>
                  <a:schemeClr val="accent6"/>
                </a:solidFill>
              </a:rPr>
              <a:t>Maglischo</a:t>
            </a:r>
            <a:r>
              <a:rPr lang="cs-CZ" sz="1800" b="1" dirty="0" smtClean="0">
                <a:solidFill>
                  <a:schemeClr val="accent6"/>
                </a:solidFill>
              </a:rPr>
              <a:t> – </a:t>
            </a:r>
            <a:r>
              <a:rPr lang="cs-CZ" sz="1800" b="1" dirty="0" err="1">
                <a:solidFill>
                  <a:schemeClr val="accent6"/>
                </a:solidFill>
              </a:rPr>
              <a:t>S</a:t>
            </a:r>
            <a:r>
              <a:rPr lang="cs-CZ" sz="1800" b="1" dirty="0" err="1" smtClean="0">
                <a:solidFill>
                  <a:schemeClr val="accent6"/>
                </a:solidFill>
              </a:rPr>
              <a:t>wimming</a:t>
            </a:r>
            <a:r>
              <a:rPr lang="cs-CZ" sz="1800" b="1" dirty="0" smtClean="0">
                <a:solidFill>
                  <a:schemeClr val="accent6"/>
                </a:solidFill>
              </a:rPr>
              <a:t> </a:t>
            </a:r>
            <a:r>
              <a:rPr lang="cs-CZ" sz="1800" b="1" dirty="0" err="1">
                <a:solidFill>
                  <a:schemeClr val="accent6"/>
                </a:solidFill>
              </a:rPr>
              <a:t>F</a:t>
            </a:r>
            <a:r>
              <a:rPr lang="cs-CZ" sz="1800" b="1" dirty="0" err="1" smtClean="0">
                <a:solidFill>
                  <a:schemeClr val="accent6"/>
                </a:solidFill>
              </a:rPr>
              <a:t>astest</a:t>
            </a:r>
            <a:endParaRPr lang="cs-CZ" sz="1800" b="1" dirty="0" smtClean="0">
              <a:solidFill>
                <a:schemeClr val="accent6"/>
              </a:solidFill>
            </a:endParaRPr>
          </a:p>
          <a:p>
            <a:r>
              <a:rPr lang="cs-CZ" sz="1800" b="1" dirty="0" smtClean="0">
                <a:solidFill>
                  <a:schemeClr val="accent6"/>
                </a:solidFill>
                <a:hlinkClick r:id="rId3"/>
              </a:rPr>
              <a:t>http://is.muni.cz/do/1451/e-learning/kineziologie/elportal/pages/kraul.html</a:t>
            </a:r>
            <a:endParaRPr lang="cs-CZ" sz="1800" b="1" dirty="0" smtClean="0">
              <a:solidFill>
                <a:schemeClr val="accent6"/>
              </a:solidFill>
            </a:endParaRPr>
          </a:p>
          <a:p>
            <a:r>
              <a:rPr lang="cs-CZ" sz="1800" b="1" dirty="0" smtClean="0">
                <a:solidFill>
                  <a:schemeClr val="accent6"/>
                </a:solidFill>
              </a:rPr>
              <a:t>www.youtube.com</a:t>
            </a:r>
            <a:endParaRPr lang="cs-CZ" sz="1800" b="1" dirty="0">
              <a:solidFill>
                <a:schemeClr val="accent6"/>
              </a:solidFill>
            </a:endParaRPr>
          </a:p>
        </p:txBody>
      </p:sp>
    </p:spTree>
    <p:extLst>
      <p:ext uri="{BB962C8B-B14F-4D97-AF65-F5344CB8AC3E}">
        <p14:creationId xmlns:p14="http://schemas.microsoft.com/office/powerpoint/2010/main" val="111478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0"/>
            <a:ext cx="5472608" cy="1628800"/>
          </a:xfrm>
          <a:prstGeom prst="rect">
            <a:avLst/>
          </a:prstGeom>
          <a:noFill/>
          <a:extLst>
            <a:ext uri="{909E8E84-426E-40DD-AFC4-6F175D3DCCD1}">
              <a14:hiddenFill xmlns:a14="http://schemas.microsoft.com/office/drawing/2010/main">
                <a:solidFill>
                  <a:srgbClr val="FFFFFF"/>
                </a:solidFill>
              </a14:hiddenFill>
            </a:ext>
          </a:extLst>
        </p:spPr>
      </p:pic>
      <p:sp>
        <p:nvSpPr>
          <p:cNvPr id="3" name="Podnadpis 2"/>
          <p:cNvSpPr>
            <a:spLocks noGrp="1"/>
          </p:cNvSpPr>
          <p:nvPr>
            <p:ph type="subTitle" idx="1"/>
          </p:nvPr>
        </p:nvSpPr>
        <p:spPr>
          <a:xfrm>
            <a:off x="0" y="0"/>
            <a:ext cx="9144000" cy="6858000"/>
          </a:xfrm>
        </p:spPr>
        <p:txBody>
          <a:bodyPr>
            <a:normAutofit/>
          </a:bodyPr>
          <a:lstStyle/>
          <a:p>
            <a:endParaRPr lang="cs-CZ" dirty="0" smtClean="0"/>
          </a:p>
          <a:p>
            <a:r>
              <a:rPr lang="cs-CZ" sz="2500" b="1" u="sng" cap="all" dirty="0" smtClean="0">
                <a:solidFill>
                  <a:srgbClr val="FFFF00"/>
                </a:solidFill>
              </a:rPr>
              <a:t>Charakteristika </a:t>
            </a:r>
            <a:r>
              <a:rPr lang="cs-CZ" sz="2500" b="1" u="sng" cap="all" dirty="0">
                <a:solidFill>
                  <a:srgbClr val="FFFF00"/>
                </a:solidFill>
              </a:rPr>
              <a:t>plavání</a:t>
            </a:r>
            <a:endParaRPr lang="cs-CZ" sz="2500" dirty="0">
              <a:solidFill>
                <a:srgbClr val="FFFF00"/>
              </a:solidFill>
            </a:endParaRPr>
          </a:p>
          <a:p>
            <a:r>
              <a:rPr lang="cs-CZ" b="1" dirty="0">
                <a:solidFill>
                  <a:schemeClr val="tx1"/>
                </a:solidFill>
              </a:rPr>
              <a:t> </a:t>
            </a:r>
            <a:endParaRPr lang="cs-CZ" dirty="0">
              <a:solidFill>
                <a:schemeClr val="tx1"/>
              </a:solidFill>
            </a:endParaRPr>
          </a:p>
          <a:p>
            <a:pPr algn="l"/>
            <a:endParaRPr lang="cs-CZ" sz="1600" b="1" dirty="0" smtClean="0">
              <a:solidFill>
                <a:schemeClr val="tx1"/>
              </a:solidFill>
            </a:endParaRPr>
          </a:p>
          <a:p>
            <a:pPr algn="l"/>
            <a:r>
              <a:rPr lang="cs-CZ" sz="1600" b="1" dirty="0" smtClean="0">
                <a:solidFill>
                  <a:schemeClr val="tx1"/>
                </a:solidFill>
              </a:rPr>
              <a:t>Plavání </a:t>
            </a:r>
            <a:r>
              <a:rPr lang="cs-CZ" sz="1600" b="1" dirty="0">
                <a:solidFill>
                  <a:schemeClr val="tx1"/>
                </a:solidFill>
              </a:rPr>
              <a:t>řadíme do kategorie individuálních, rychlostně vytrvalostních sportů s cyklickým </a:t>
            </a:r>
            <a:r>
              <a:rPr lang="cs-CZ" sz="1600" b="1" dirty="0" smtClean="0">
                <a:solidFill>
                  <a:schemeClr val="tx1"/>
                </a:solidFill>
              </a:rPr>
              <a:t>charakterem, provozované ve specifickém prostředí. Mezi </a:t>
            </a:r>
            <a:r>
              <a:rPr lang="cs-CZ" sz="1600" b="1" dirty="0">
                <a:solidFill>
                  <a:schemeClr val="tx1"/>
                </a:solidFill>
              </a:rPr>
              <a:t>charakteristické rysy tohoto sportu patří vysoká aerobní i anaerobní kapacita organismu a různé mechanismy energetického krytí. Plavec se ve vodě pohybuje za pomoci horních a dolních končetin, které využívá k vytvoření propulzní (hnací) </a:t>
            </a:r>
            <a:r>
              <a:rPr lang="cs-CZ" sz="1600" b="1" dirty="0" smtClean="0">
                <a:solidFill>
                  <a:schemeClr val="tx1"/>
                </a:solidFill>
              </a:rPr>
              <a:t>síly. Zatížení během plaveckého výkonu je kontinuální a intenzita se mění podle délky tratě. </a:t>
            </a:r>
          </a:p>
          <a:p>
            <a:pPr algn="l"/>
            <a:endParaRPr lang="cs-CZ" sz="1600" b="1" dirty="0" smtClean="0">
              <a:solidFill>
                <a:schemeClr val="tx1"/>
              </a:solidFill>
            </a:endParaRPr>
          </a:p>
          <a:p>
            <a:pPr algn="l"/>
            <a:endParaRPr lang="cs-CZ" sz="2000" b="1" dirty="0">
              <a:solidFill>
                <a:schemeClr val="accent6"/>
              </a:solidFill>
            </a:endParaRPr>
          </a:p>
          <a:p>
            <a:pPr algn="l"/>
            <a:r>
              <a:rPr lang="cs-CZ" sz="2000" b="1" dirty="0">
                <a:solidFill>
                  <a:srgbClr val="FFFF00"/>
                </a:solidFill>
              </a:rPr>
              <a:t>R</a:t>
            </a:r>
            <a:r>
              <a:rPr lang="cs-CZ" sz="2000" b="1" dirty="0" smtClean="0">
                <a:solidFill>
                  <a:srgbClr val="FFFF00"/>
                </a:solidFill>
              </a:rPr>
              <a:t>ozeznáváme 4 základní způsoby:</a:t>
            </a:r>
            <a:r>
              <a:rPr lang="cs-CZ" sz="2000" b="1" dirty="0" smtClean="0">
                <a:solidFill>
                  <a:schemeClr val="tx1"/>
                </a:solidFill>
              </a:rPr>
              <a:t>	</a:t>
            </a:r>
            <a:r>
              <a:rPr lang="cs-CZ" sz="2000" b="1" dirty="0" smtClean="0">
                <a:solidFill>
                  <a:schemeClr val="accent6"/>
                </a:solidFill>
              </a:rPr>
              <a:t>kraul</a:t>
            </a:r>
            <a:r>
              <a:rPr lang="cs-CZ" sz="2000" b="1" dirty="0">
                <a:solidFill>
                  <a:schemeClr val="accent6"/>
                </a:solidFill>
              </a:rPr>
              <a:t>, znak, </a:t>
            </a:r>
            <a:r>
              <a:rPr lang="cs-CZ" sz="2000" b="1" dirty="0" smtClean="0">
                <a:solidFill>
                  <a:schemeClr val="accent6"/>
                </a:solidFill>
              </a:rPr>
              <a:t>motýlek, prsa  + (polohový závod)</a:t>
            </a:r>
            <a:endParaRPr lang="cs-CZ" sz="2000" b="1" dirty="0" smtClean="0">
              <a:solidFill>
                <a:schemeClr val="tx1"/>
              </a:solidFill>
            </a:endParaRPr>
          </a:p>
          <a:p>
            <a:pPr algn="l"/>
            <a:endParaRPr lang="cs-CZ" sz="1600" b="1" dirty="0">
              <a:solidFill>
                <a:schemeClr val="tx1"/>
              </a:solidFill>
            </a:endParaRPr>
          </a:p>
          <a:p>
            <a:pPr algn="l"/>
            <a:endParaRPr lang="cs-CZ" sz="1600" b="1" dirty="0" smtClean="0">
              <a:solidFill>
                <a:schemeClr val="tx1"/>
              </a:solidFill>
            </a:endParaRPr>
          </a:p>
          <a:p>
            <a:pPr algn="l"/>
            <a:r>
              <a:rPr lang="cs-CZ" sz="1600" b="1" dirty="0" smtClean="0">
                <a:solidFill>
                  <a:schemeClr val="tx1"/>
                </a:solidFill>
              </a:rPr>
              <a:t>Plavání </a:t>
            </a:r>
            <a:r>
              <a:rPr lang="cs-CZ" sz="1600" b="1" dirty="0">
                <a:solidFill>
                  <a:schemeClr val="tx1"/>
                </a:solidFill>
              </a:rPr>
              <a:t>ovšem není využíváno jen v rámci závodění a soutěžních klání, nýbrž je velmi doporučováno jako kompenzační, či doplňková činnost, při které dochází k zapojení mnoha svalových skupin a tím přispívá k udržení dobré kondice i zdravotního stavu.</a:t>
            </a:r>
          </a:p>
          <a:p>
            <a:endParaRPr lang="cs-CZ" dirty="0"/>
          </a:p>
        </p:txBody>
      </p:sp>
    </p:spTree>
    <p:extLst>
      <p:ext uri="{BB962C8B-B14F-4D97-AF65-F5344CB8AC3E}">
        <p14:creationId xmlns:p14="http://schemas.microsoft.com/office/powerpoint/2010/main" val="426666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
            <a:ext cx="3168352" cy="126876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2"/>
            <a:ext cx="9144000" cy="6857998"/>
          </a:xfrm>
        </p:spPr>
        <p:txBody>
          <a:bodyPr>
            <a:normAutofit/>
          </a:bodyPr>
          <a:lstStyle/>
          <a:p>
            <a:pPr marL="0" indent="0" algn="ctr">
              <a:buNone/>
            </a:pPr>
            <a:endParaRPr lang="cs-CZ" sz="1600" b="1" u="sng" dirty="0" smtClean="0"/>
          </a:p>
          <a:p>
            <a:pPr marL="0" indent="0" algn="ctr">
              <a:buNone/>
            </a:pPr>
            <a:r>
              <a:rPr lang="cs-CZ" sz="2500" b="1" u="sng" dirty="0" smtClean="0">
                <a:solidFill>
                  <a:srgbClr val="FFFF00"/>
                </a:solidFill>
              </a:rPr>
              <a:t>KRAUL</a:t>
            </a:r>
            <a:endParaRPr lang="cs-CZ" sz="1600" dirty="0" smtClean="0"/>
          </a:p>
          <a:p>
            <a:pPr marL="0" indent="0">
              <a:buNone/>
            </a:pPr>
            <a:endParaRPr lang="cs-CZ" sz="1600" dirty="0" smtClean="0"/>
          </a:p>
          <a:p>
            <a:pPr marL="0" indent="0">
              <a:buNone/>
            </a:pPr>
            <a:endParaRPr lang="cs-CZ" sz="1600" b="1" dirty="0" smtClean="0"/>
          </a:p>
          <a:p>
            <a:pPr marL="0" indent="0">
              <a:buNone/>
            </a:pPr>
            <a:endParaRPr lang="cs-CZ" sz="1600" b="1" dirty="0"/>
          </a:p>
          <a:p>
            <a:pPr marL="0" indent="0">
              <a:buNone/>
            </a:pPr>
            <a:r>
              <a:rPr lang="cs-CZ" sz="1600" b="1" dirty="0" smtClean="0"/>
              <a:t>Kraul považujeme </a:t>
            </a:r>
            <a:r>
              <a:rPr lang="cs-CZ" sz="1600" b="1" dirty="0"/>
              <a:t>v současnosti </a:t>
            </a:r>
            <a:r>
              <a:rPr lang="cs-CZ" sz="1600" b="1" dirty="0" smtClean="0"/>
              <a:t>za nejrychlejší </a:t>
            </a:r>
            <a:r>
              <a:rPr lang="cs-CZ" sz="1600" b="1" dirty="0"/>
              <a:t>a nejefektivnější plavecký způsob, při němž lze nejlépe využít svalové síly i kladně působících sil vodního prostředí a vzniká minimum pohybů zvyšujících odpor</a:t>
            </a:r>
            <a:r>
              <a:rPr lang="cs-CZ" sz="1600" b="1" dirty="0" smtClean="0"/>
              <a:t>.</a:t>
            </a:r>
          </a:p>
          <a:p>
            <a:pPr marL="0" indent="0">
              <a:buNone/>
            </a:pPr>
            <a:endParaRPr lang="cs-CZ" sz="1600" b="1" dirty="0"/>
          </a:p>
          <a:p>
            <a:pPr marL="0" indent="0">
              <a:buNone/>
            </a:pPr>
            <a:r>
              <a:rPr lang="cs-CZ" sz="1600" b="1" dirty="0" smtClean="0"/>
              <a:t>Závodníci </a:t>
            </a:r>
            <a:r>
              <a:rPr lang="cs-CZ" sz="1600" b="1" dirty="0" smtClean="0"/>
              <a:t>se  snaží zaujmout takovou polohu těla, aby odpor při pohybu vpřed byl co nejmenší. Plavec leží na hladině v horizontální (mírně šikmé) poloze, ramena a horní část zad jsou nad hladinou.</a:t>
            </a:r>
          </a:p>
          <a:p>
            <a:pPr marL="0" indent="0">
              <a:buNone/>
            </a:pPr>
            <a:endParaRPr lang="cs-CZ" sz="1600" b="1" dirty="0"/>
          </a:p>
          <a:p>
            <a:pPr marL="0" indent="0">
              <a:buNone/>
            </a:pPr>
            <a:r>
              <a:rPr lang="cs-CZ" sz="1600" b="1" dirty="0" smtClean="0"/>
              <a:t>Dolní </a:t>
            </a:r>
            <a:r>
              <a:rPr lang="cs-CZ" sz="1600" b="1" dirty="0"/>
              <a:t>končetiny vykonávají kmitavé a vlnovité pohyby připomínající lokomoce ryb</a:t>
            </a:r>
            <a:r>
              <a:rPr lang="cs-CZ" sz="1600" b="1" dirty="0" smtClean="0"/>
              <a:t>. </a:t>
            </a:r>
          </a:p>
          <a:p>
            <a:pPr marL="0" indent="0">
              <a:buNone/>
            </a:pPr>
            <a:endParaRPr lang="cs-CZ" sz="1600" b="1" dirty="0"/>
          </a:p>
          <a:p>
            <a:pPr marL="0" indent="0">
              <a:buNone/>
            </a:pPr>
            <a:r>
              <a:rPr lang="cs-CZ" sz="1600" b="1" dirty="0" smtClean="0"/>
              <a:t>Technika </a:t>
            </a:r>
            <a:r>
              <a:rPr lang="cs-CZ" sz="1600" b="1" dirty="0"/>
              <a:t>dýchání je velice efektivní, neboť umožňuje zaujímat na hladině téměř vodorovnou polohu</a:t>
            </a:r>
            <a:r>
              <a:rPr lang="cs-CZ" sz="1600" b="1" dirty="0" smtClean="0"/>
              <a:t>. Vdech je prováděn po otočení hlavy do strany těsně nad vodu, při výdechu plavec rozráží hladinu svým temenem. </a:t>
            </a:r>
          </a:p>
          <a:p>
            <a:pPr marL="0" indent="0">
              <a:buNone/>
            </a:pPr>
            <a:endParaRPr lang="cs-CZ" sz="1600" b="1" dirty="0" smtClean="0"/>
          </a:p>
          <a:p>
            <a:pPr marL="0" indent="0">
              <a:buNone/>
            </a:pPr>
            <a:r>
              <a:rPr lang="cs-CZ" sz="1600" b="1" dirty="0" smtClean="0"/>
              <a:t>Výkyvy těla kolem jeho podélné osy umožňují při souhře lepší přenos horních </a:t>
            </a:r>
            <a:r>
              <a:rPr lang="cs-CZ" sz="1600" b="1" dirty="0" smtClean="0"/>
              <a:t>končetin.</a:t>
            </a:r>
            <a:endParaRPr lang="cs-CZ" sz="1600" b="1" dirty="0" smtClean="0"/>
          </a:p>
          <a:p>
            <a:pPr marL="0" indent="0">
              <a:buNone/>
            </a:pPr>
            <a:endParaRPr lang="cs-CZ" sz="1600" b="1" dirty="0"/>
          </a:p>
          <a:p>
            <a:pPr marL="0" indent="0">
              <a:buNone/>
            </a:pPr>
            <a:r>
              <a:rPr lang="cs-CZ" sz="1600" b="1" dirty="0" smtClean="0"/>
              <a:t>Pro </a:t>
            </a:r>
            <a:r>
              <a:rPr lang="cs-CZ" sz="1600" b="1" dirty="0"/>
              <a:t>svoji efektivitu bývá využíván i v dalších sportech, jejichž součástí je plavání (např. triatlon, moderní pětiboj,…). </a:t>
            </a:r>
            <a:endParaRPr lang="cs-CZ" sz="1600" b="1" dirty="0" smtClean="0"/>
          </a:p>
          <a:p>
            <a:pPr marL="0" indent="0">
              <a:buNone/>
            </a:pPr>
            <a:endParaRPr lang="cs-CZ" sz="1600" b="1" dirty="0" smtClean="0"/>
          </a:p>
          <a:p>
            <a:pPr marL="0" indent="0">
              <a:buNone/>
            </a:pPr>
            <a:endParaRPr lang="cs-CZ" sz="1600" b="1" dirty="0"/>
          </a:p>
        </p:txBody>
      </p:sp>
    </p:spTree>
    <p:extLst>
      <p:ext uri="{BB962C8B-B14F-4D97-AF65-F5344CB8AC3E}">
        <p14:creationId xmlns:p14="http://schemas.microsoft.com/office/powerpoint/2010/main" val="406577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025"/>
            <a:ext cx="4248472" cy="1180728"/>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1500" b="1" u="sng" dirty="0" smtClean="0"/>
          </a:p>
          <a:p>
            <a:pPr marL="0" indent="0" algn="ctr">
              <a:buNone/>
            </a:pPr>
            <a:r>
              <a:rPr lang="cs-CZ" sz="2500" b="1" u="sng" dirty="0" smtClean="0">
                <a:solidFill>
                  <a:srgbClr val="FFFF00"/>
                </a:solidFill>
              </a:rPr>
              <a:t>PRÁCE HORNÍCH KONČETIN</a:t>
            </a:r>
          </a:p>
          <a:p>
            <a:pPr marL="0" indent="0" algn="ctr">
              <a:buNone/>
            </a:pPr>
            <a:endParaRPr lang="cs-CZ" sz="2500" dirty="0" smtClean="0"/>
          </a:p>
          <a:p>
            <a:pPr marL="0" indent="0">
              <a:buNone/>
            </a:pPr>
            <a:r>
              <a:rPr lang="cs-CZ" sz="1600" b="1" dirty="0" smtClean="0"/>
              <a:t>Záběr paží pokryje přibližně 85</a:t>
            </a:r>
            <a:r>
              <a:rPr lang="en-US" sz="1600" b="1" dirty="0" smtClean="0"/>
              <a:t>%</a:t>
            </a:r>
            <a:r>
              <a:rPr lang="cs-CZ" sz="1600" b="1" dirty="0" smtClean="0"/>
              <a:t>  z celkového výkonu, je tedy třeba, aby položení paže do vody proběhlo v co nejvhodnější poloze, pro  vyvinutí účinné síly ke stimulaci těla vpřed.</a:t>
            </a:r>
          </a:p>
          <a:p>
            <a:pPr marL="0" indent="0">
              <a:buNone/>
            </a:pPr>
            <a:endParaRPr lang="cs-CZ" sz="1600" u="sng" dirty="0">
              <a:solidFill>
                <a:schemeClr val="accent6"/>
              </a:solidFill>
            </a:endParaRPr>
          </a:p>
          <a:p>
            <a:pPr marL="0" indent="0" algn="ctr">
              <a:buNone/>
            </a:pPr>
            <a:r>
              <a:rPr lang="cs-CZ" sz="1900" b="1" u="sng" dirty="0" smtClean="0">
                <a:solidFill>
                  <a:schemeClr val="accent6"/>
                </a:solidFill>
              </a:rPr>
              <a:t>Pohyb a poloha  horní končetiny je následující :</a:t>
            </a:r>
            <a:r>
              <a:rPr lang="cs-CZ" sz="1900" dirty="0" smtClean="0"/>
              <a:t>	</a:t>
            </a:r>
          </a:p>
          <a:p>
            <a:pPr marL="0" indent="0">
              <a:buNone/>
            </a:pPr>
            <a:endParaRPr lang="cs-CZ" sz="1600" dirty="0"/>
          </a:p>
          <a:p>
            <a:r>
              <a:rPr lang="cs-CZ" sz="1600" b="1" dirty="0" smtClean="0"/>
              <a:t>Při předloktí co nejvýše s loktem směřujícím do boku prochází ruka kolem ramene a poté dosahuje vpřed. </a:t>
            </a:r>
          </a:p>
          <a:p>
            <a:r>
              <a:rPr lang="cs-CZ" sz="1600" b="1" dirty="0" smtClean="0"/>
              <a:t>Směřuje dolů do vody, přímo před rameno. </a:t>
            </a:r>
          </a:p>
          <a:p>
            <a:r>
              <a:rPr lang="cs-CZ" sz="1600" b="1" dirty="0" smtClean="0"/>
              <a:t>Dráha záběru by měla být co nejdelší , jelikož cílem záběrové fáze je pohyb vpřed. To lze nejlépe provést vedením lokte vysoko během první části tahu a následně z flexe lokte jít do extenze (natáhnout paži pod tělem). </a:t>
            </a:r>
          </a:p>
          <a:p>
            <a:r>
              <a:rPr lang="cs-CZ" sz="1600" b="1" dirty="0" smtClean="0"/>
              <a:t>K největší flexi dochází v polovině tahu, kdy se ruka začne tlačit vodu dozadu. Tento pohyb v lokti pomáhá při vytvoření S-křivky, která umožňuje vytváření hnací síly. </a:t>
            </a:r>
          </a:p>
          <a:p>
            <a:pPr marL="0" indent="0">
              <a:buNone/>
            </a:pPr>
            <a:endParaRPr lang="cs-CZ" sz="1600" b="1" dirty="0"/>
          </a:p>
          <a:p>
            <a:r>
              <a:rPr lang="cs-CZ" sz="1600" b="1" dirty="0" smtClean="0"/>
              <a:t>V přenosové fázi loket opouští vodu v oblasti kyčlí a směřuje dopředu a vzhůru s rukou uvolněnou. </a:t>
            </a:r>
          </a:p>
          <a:p>
            <a:r>
              <a:rPr lang="cs-CZ" sz="1600" b="1" dirty="0" smtClean="0"/>
              <a:t>Pohyb paže v průběhu celého záběru by měl byt plynulý. </a:t>
            </a:r>
          </a:p>
          <a:p>
            <a:r>
              <a:rPr lang="cs-CZ" sz="1600" b="1" dirty="0" smtClean="0"/>
              <a:t>Je důležité, aby nedošlo k chvilkovému zastavení, protože by to znamenalo ztrátu dynamiky a vyžadovalo by to vyvinout další sílu k překonání nečinnosti a získání ztracené rychlosti.</a:t>
            </a:r>
          </a:p>
          <a:p>
            <a:pPr marL="0" indent="0" algn="ctr">
              <a:buNone/>
            </a:pPr>
            <a:endParaRPr lang="cs-CZ" b="1" dirty="0"/>
          </a:p>
        </p:txBody>
      </p:sp>
    </p:spTree>
    <p:extLst>
      <p:ext uri="{BB962C8B-B14F-4D97-AF65-F5344CB8AC3E}">
        <p14:creationId xmlns:p14="http://schemas.microsoft.com/office/powerpoint/2010/main" val="277128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imagesCAI4YS2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
            <a:ext cx="6048672" cy="105273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0" y="0"/>
            <a:ext cx="9144000" cy="6858000"/>
          </a:xfrm>
        </p:spPr>
        <p:txBody>
          <a:bodyPr>
            <a:normAutofit fontScale="92500" lnSpcReduction="20000"/>
          </a:bodyPr>
          <a:lstStyle/>
          <a:p>
            <a:pPr marL="0" indent="0" algn="ctr">
              <a:buNone/>
            </a:pPr>
            <a:endParaRPr lang="cs-CZ" sz="1500" dirty="0" smtClean="0"/>
          </a:p>
          <a:p>
            <a:pPr marL="0" indent="0" algn="ctr">
              <a:buNone/>
            </a:pPr>
            <a:r>
              <a:rPr lang="cs-CZ" sz="2700" b="1" u="sng" dirty="0" smtClean="0">
                <a:solidFill>
                  <a:srgbClr val="FFFF00"/>
                </a:solidFill>
              </a:rPr>
              <a:t>HLAVNÍ ZÁBĚROVÉ FÁZE HORNÍCH KONČETIN</a:t>
            </a:r>
          </a:p>
          <a:p>
            <a:pPr marL="0" indent="0" algn="ctr">
              <a:buNone/>
            </a:pPr>
            <a:endParaRPr lang="cs-CZ" sz="1500" b="1" u="sng" dirty="0" smtClean="0"/>
          </a:p>
          <a:p>
            <a:pPr algn="ctr">
              <a:buAutoNum type="arabicParenR"/>
            </a:pPr>
            <a:endParaRPr lang="cs-CZ" sz="1900" b="1" u="sng" dirty="0" smtClean="0">
              <a:solidFill>
                <a:schemeClr val="accent6"/>
              </a:solidFill>
            </a:endParaRPr>
          </a:p>
          <a:p>
            <a:pPr algn="ctr">
              <a:buAutoNum type="arabicParenR"/>
            </a:pPr>
            <a:r>
              <a:rPr lang="cs-CZ" sz="2100" b="1" u="sng" dirty="0" smtClean="0">
                <a:solidFill>
                  <a:schemeClr val="accent6"/>
                </a:solidFill>
              </a:rPr>
              <a:t>Přípravná fáze (tahová)</a:t>
            </a:r>
          </a:p>
          <a:p>
            <a:pPr marL="0" indent="0" algn="ctr">
              <a:buNone/>
            </a:pPr>
            <a:endParaRPr lang="cs-CZ" sz="1600" dirty="0" smtClean="0">
              <a:solidFill>
                <a:schemeClr val="accent6"/>
              </a:solidFill>
            </a:endParaRPr>
          </a:p>
          <a:p>
            <a:pPr marL="0" indent="0">
              <a:buNone/>
            </a:pPr>
            <a:r>
              <a:rPr lang="cs-CZ" sz="1700" b="1" dirty="0" smtClean="0"/>
              <a:t>Tuto fázi můžeme považovat za jakýsi „začátek záběrového cyklu“. Dochází zde k protnutí hladiny rukou po přenosu vpřed. Při zasunutí končetiny do vody se nejprve v kontaktu s hladinou ocitají prsty, dále dochází k ponoření předloktí a lokte. Zasunutí končetiny do vody a následný pohyb vpřed plavce přibržďuje a je tedy potřeba, aby měla ruka příznivý hydrodynamický tvar a výhodnou polohu. Prsty jsou proto natažené a směřují vpřed. Pro zajištění lepší a výhodnější </a:t>
            </a:r>
            <a:r>
              <a:rPr lang="cs-CZ" sz="1700" b="1" dirty="0" err="1" smtClean="0"/>
              <a:t>splívavé</a:t>
            </a:r>
            <a:r>
              <a:rPr lang="cs-CZ" sz="1700" b="1" dirty="0" smtClean="0"/>
              <a:t> polohy při této části záběru, by mělo být tělo natočeno mírně dolů, na stranu končetiny, která vstupuje do vody. Svaly, které se později účastní záběru, jsou ještě relaxované. Dlaň je obrácená dolů vzad. </a:t>
            </a:r>
          </a:p>
          <a:p>
            <a:pPr marL="0" indent="0">
              <a:buNone/>
            </a:pPr>
            <a:endParaRPr lang="cs-CZ" sz="1600" b="1" dirty="0"/>
          </a:p>
          <a:p>
            <a:pPr marL="0" indent="0">
              <a:buNone/>
            </a:pPr>
            <a:endParaRPr lang="cs-CZ" sz="1600" b="1" dirty="0" smtClean="0"/>
          </a:p>
          <a:p>
            <a:pPr marL="0" indent="0">
              <a:buNone/>
            </a:pPr>
            <a:r>
              <a:rPr lang="cs-CZ" sz="1600" b="1" dirty="0" smtClean="0"/>
              <a:t>	</a:t>
            </a:r>
            <a:r>
              <a:rPr lang="cs-CZ" sz="1700" b="1" dirty="0" smtClean="0"/>
              <a:t>      </a:t>
            </a:r>
            <a:r>
              <a:rPr lang="cs-CZ" sz="1700" b="1" dirty="0" smtClean="0">
                <a:solidFill>
                  <a:srgbClr val="FFFF00"/>
                </a:solidFill>
              </a:rPr>
              <a:t>flexory ramene: </a:t>
            </a:r>
            <a:r>
              <a:rPr lang="cs-CZ" sz="1700" b="1" dirty="0" smtClean="0"/>
              <a:t>	m. </a:t>
            </a:r>
            <a:r>
              <a:rPr lang="cs-CZ" sz="1700" b="1" dirty="0" err="1" smtClean="0"/>
              <a:t>deltoideus-pars</a:t>
            </a:r>
            <a:r>
              <a:rPr lang="cs-CZ" sz="1700" b="1" dirty="0" smtClean="0"/>
              <a:t> </a:t>
            </a:r>
            <a:r>
              <a:rPr lang="cs-CZ" sz="1700" b="1" dirty="0" err="1" smtClean="0"/>
              <a:t>clavicularis</a:t>
            </a:r>
            <a:r>
              <a:rPr lang="cs-CZ" sz="1700" b="1" dirty="0" smtClean="0"/>
              <a:t>, m. </a:t>
            </a:r>
            <a:r>
              <a:rPr lang="cs-CZ" sz="1700" b="1" dirty="0" err="1" smtClean="0"/>
              <a:t>coracobrachialis</a:t>
            </a:r>
            <a:endParaRPr lang="cs-CZ" sz="1700" dirty="0" smtClean="0"/>
          </a:p>
          <a:p>
            <a:pPr marL="0" indent="0">
              <a:buNone/>
            </a:pPr>
            <a:r>
              <a:rPr lang="cs-CZ" sz="1700" b="1" dirty="0" smtClean="0"/>
              <a:t>	      </a:t>
            </a:r>
            <a:r>
              <a:rPr lang="cs-CZ" sz="1700" b="1" dirty="0" smtClean="0">
                <a:solidFill>
                  <a:srgbClr val="FFFF00"/>
                </a:solidFill>
              </a:rPr>
              <a:t>flexory lokte:</a:t>
            </a:r>
            <a:r>
              <a:rPr lang="cs-CZ" sz="1700" dirty="0" smtClean="0">
                <a:solidFill>
                  <a:srgbClr val="FFFF00"/>
                </a:solidFill>
              </a:rPr>
              <a:t> </a:t>
            </a:r>
            <a:r>
              <a:rPr lang="cs-CZ" sz="1700" dirty="0" smtClean="0"/>
              <a:t>	</a:t>
            </a:r>
            <a:r>
              <a:rPr lang="cs-CZ" sz="1700" b="1" dirty="0" smtClean="0"/>
              <a:t>m. triceps </a:t>
            </a:r>
            <a:r>
              <a:rPr lang="cs-CZ" sz="1700" b="1" dirty="0" err="1" smtClean="0"/>
              <a:t>branchii</a:t>
            </a:r>
            <a:r>
              <a:rPr lang="cs-CZ" sz="1700" b="1" dirty="0" smtClean="0"/>
              <a:t> </a:t>
            </a:r>
            <a:endParaRPr lang="cs-CZ" sz="1700" b="1" dirty="0"/>
          </a:p>
          <a:p>
            <a:pPr marL="0" indent="0">
              <a:buNone/>
            </a:pPr>
            <a:r>
              <a:rPr lang="cs-CZ" sz="1700" dirty="0" smtClean="0"/>
              <a:t>	      </a:t>
            </a:r>
            <a:r>
              <a:rPr lang="cs-CZ" sz="1700" b="1" dirty="0" smtClean="0">
                <a:solidFill>
                  <a:srgbClr val="FFFF00"/>
                </a:solidFill>
              </a:rPr>
              <a:t>flexory zápěstí: </a:t>
            </a:r>
            <a:r>
              <a:rPr lang="cs-CZ" sz="1700" b="1" dirty="0" smtClean="0"/>
              <a:t>	m. flexor </a:t>
            </a:r>
            <a:r>
              <a:rPr lang="cs-CZ" sz="1700" b="1" dirty="0" err="1" smtClean="0"/>
              <a:t>carpi</a:t>
            </a:r>
            <a:r>
              <a:rPr lang="cs-CZ" sz="1700" b="1" dirty="0" smtClean="0"/>
              <a:t> </a:t>
            </a:r>
            <a:r>
              <a:rPr lang="cs-CZ" sz="1700" b="1" dirty="0" err="1" smtClean="0"/>
              <a:t>radialis</a:t>
            </a:r>
            <a:r>
              <a:rPr lang="cs-CZ" sz="1700" b="1" dirty="0" smtClean="0"/>
              <a:t>, m. flexor </a:t>
            </a:r>
            <a:r>
              <a:rPr lang="cs-CZ" sz="1700" b="1" dirty="0" err="1" smtClean="0"/>
              <a:t>carpi</a:t>
            </a:r>
            <a:r>
              <a:rPr lang="cs-CZ" sz="1700" b="1" dirty="0" smtClean="0"/>
              <a:t> </a:t>
            </a:r>
            <a:r>
              <a:rPr lang="cs-CZ" sz="1700" b="1" dirty="0" err="1" smtClean="0"/>
              <a:t>ulnaris</a:t>
            </a:r>
            <a:r>
              <a:rPr lang="cs-CZ" sz="1700" b="1" dirty="0" smtClean="0"/>
              <a:t>, m. </a:t>
            </a:r>
            <a:r>
              <a:rPr lang="cs-CZ" sz="1700" b="1" dirty="0" err="1" smtClean="0"/>
              <a:t>plamaris</a:t>
            </a:r>
            <a:r>
              <a:rPr lang="cs-CZ" sz="1700" b="1" dirty="0" smtClean="0"/>
              <a:t> </a:t>
            </a:r>
            <a:r>
              <a:rPr lang="cs-CZ" sz="1700" b="1" dirty="0" err="1" smtClean="0"/>
              <a:t>longus</a:t>
            </a:r>
            <a:endParaRPr lang="cs-CZ" sz="1700" b="1" dirty="0" smtClean="0"/>
          </a:p>
          <a:p>
            <a:pPr marL="0" indent="0">
              <a:buNone/>
            </a:pPr>
            <a:endParaRPr lang="cs-CZ" sz="1700" b="1" dirty="0" smtClean="0"/>
          </a:p>
          <a:p>
            <a:pPr marL="0" indent="0">
              <a:buNone/>
            </a:pPr>
            <a:endParaRPr lang="cs-CZ" sz="1400" b="1" dirty="0"/>
          </a:p>
          <a:p>
            <a:pPr marL="0" indent="0">
              <a:buNone/>
            </a:pPr>
            <a:endParaRPr lang="cs-CZ" sz="1400" b="1" dirty="0"/>
          </a:p>
          <a:p>
            <a:pPr marL="0" indent="0">
              <a:buNone/>
            </a:pPr>
            <a:r>
              <a:rPr lang="cs-CZ" sz="1700" b="1" dirty="0" smtClean="0">
                <a:solidFill>
                  <a:schemeClr val="accent6"/>
                </a:solidFill>
              </a:rPr>
              <a:t>Lopatky : </a:t>
            </a:r>
            <a:r>
              <a:rPr lang="cs-CZ" sz="1700" b="1" dirty="0" smtClean="0"/>
              <a:t>	elevace. protrakce ,  </a:t>
            </a:r>
            <a:r>
              <a:rPr lang="cs-CZ" sz="1700" b="1" dirty="0" err="1" smtClean="0"/>
              <a:t>anteverze</a:t>
            </a:r>
            <a:r>
              <a:rPr lang="cs-CZ" sz="1700" b="1" dirty="0" smtClean="0"/>
              <a:t> 		</a:t>
            </a:r>
          </a:p>
          <a:p>
            <a:pPr marL="0" indent="0">
              <a:buNone/>
            </a:pPr>
            <a:r>
              <a:rPr lang="cs-CZ" sz="1700" b="1" dirty="0" smtClean="0">
                <a:solidFill>
                  <a:schemeClr val="accent6"/>
                </a:solidFill>
              </a:rPr>
              <a:t>Rameno:</a:t>
            </a:r>
            <a:r>
              <a:rPr lang="cs-CZ" sz="1700" b="1" dirty="0" smtClean="0"/>
              <a:t>	flexe, vnitřní rotace</a:t>
            </a:r>
            <a:r>
              <a:rPr lang="cs-CZ" sz="1700" b="1" dirty="0" smtClean="0">
                <a:solidFill>
                  <a:schemeClr val="accent6"/>
                </a:solidFill>
              </a:rPr>
              <a:t>	</a:t>
            </a:r>
          </a:p>
          <a:p>
            <a:pPr marL="0" indent="0">
              <a:buNone/>
            </a:pPr>
            <a:r>
              <a:rPr lang="cs-CZ" sz="1700" b="1" dirty="0" smtClean="0">
                <a:solidFill>
                  <a:schemeClr val="accent6"/>
                </a:solidFill>
              </a:rPr>
              <a:t>Loket :</a:t>
            </a:r>
            <a:r>
              <a:rPr lang="cs-CZ" sz="1700" b="1" dirty="0" smtClean="0"/>
              <a:t>	extenze		</a:t>
            </a:r>
          </a:p>
          <a:p>
            <a:pPr marL="0" indent="0">
              <a:buNone/>
            </a:pPr>
            <a:r>
              <a:rPr lang="cs-CZ" sz="1700" b="1" dirty="0" smtClean="0">
                <a:solidFill>
                  <a:schemeClr val="accent6"/>
                </a:solidFill>
              </a:rPr>
              <a:t>Předloktí:</a:t>
            </a:r>
            <a:r>
              <a:rPr lang="cs-CZ" sz="1700" b="1" dirty="0" smtClean="0"/>
              <a:t>	pronace		</a:t>
            </a:r>
          </a:p>
          <a:p>
            <a:pPr marL="0" indent="0">
              <a:buNone/>
            </a:pPr>
            <a:r>
              <a:rPr lang="cs-CZ" sz="1700" b="1" dirty="0" smtClean="0">
                <a:solidFill>
                  <a:schemeClr val="accent6"/>
                </a:solidFill>
              </a:rPr>
              <a:t>Zápěstí:</a:t>
            </a:r>
            <a:r>
              <a:rPr lang="cs-CZ" sz="1700" b="1" dirty="0" smtClean="0"/>
              <a:t>	mírná flexe		</a:t>
            </a:r>
          </a:p>
          <a:p>
            <a:pPr marL="0" indent="0">
              <a:buNone/>
            </a:pPr>
            <a:r>
              <a:rPr lang="cs-CZ" sz="1700" b="1" dirty="0" smtClean="0">
                <a:solidFill>
                  <a:schemeClr val="accent6"/>
                </a:solidFill>
              </a:rPr>
              <a:t>Prsty:</a:t>
            </a:r>
            <a:r>
              <a:rPr lang="cs-CZ" sz="1700" b="1" dirty="0" smtClean="0"/>
              <a:t>	extenze		</a:t>
            </a:r>
            <a:r>
              <a:rPr lang="cs-CZ" sz="1100" b="1" dirty="0" smtClean="0"/>
              <a:t>		</a:t>
            </a:r>
            <a:endParaRPr lang="cs-CZ" sz="2500" b="1" dirty="0" smtClean="0"/>
          </a:p>
          <a:p>
            <a:pPr marL="0" indent="0" algn="ctr">
              <a:buNone/>
            </a:pPr>
            <a:r>
              <a:rPr lang="cs-CZ" sz="2800" dirty="0" smtClean="0"/>
              <a:t> </a:t>
            </a:r>
            <a:endParaRPr lang="cs-CZ" sz="2500" b="1" dirty="0"/>
          </a:p>
        </p:txBody>
      </p:sp>
      <p:pic>
        <p:nvPicPr>
          <p:cNvPr id="5123" name="Picture 3" descr="C:\Users\user\Desktop\FIG 4.5 STR 1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19" y="4437112"/>
            <a:ext cx="2499323" cy="2080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FIG 4.5 STR 104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437112"/>
            <a:ext cx="2396164" cy="21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2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1500" b="1" u="sng" dirty="0" smtClean="0"/>
          </a:p>
          <a:p>
            <a:pPr marL="0" indent="0" algn="ctr">
              <a:buNone/>
            </a:pPr>
            <a:r>
              <a:rPr lang="cs-CZ" sz="1800" b="1" dirty="0" smtClean="0">
                <a:solidFill>
                  <a:schemeClr val="accent6"/>
                </a:solidFill>
              </a:rPr>
              <a:t>2)	</a:t>
            </a:r>
            <a:r>
              <a:rPr lang="cs-CZ" sz="1900" b="1" u="sng" dirty="0" smtClean="0">
                <a:solidFill>
                  <a:schemeClr val="accent6"/>
                </a:solidFill>
              </a:rPr>
              <a:t>Záběrová </a:t>
            </a:r>
            <a:r>
              <a:rPr lang="cs-CZ" sz="1900" b="1" u="sng" dirty="0" smtClean="0">
                <a:solidFill>
                  <a:schemeClr val="accent6"/>
                </a:solidFill>
              </a:rPr>
              <a:t>fáze (tlaková)</a:t>
            </a:r>
            <a:r>
              <a:rPr lang="cs-CZ" sz="1500" dirty="0" smtClean="0">
                <a:solidFill>
                  <a:schemeClr val="accent6"/>
                </a:solidFill>
              </a:rPr>
              <a:t>	</a:t>
            </a:r>
            <a:endParaRPr lang="cs-CZ" sz="1500" b="1" dirty="0"/>
          </a:p>
          <a:p>
            <a:pPr marL="0" indent="0" algn="ctr">
              <a:buNone/>
            </a:pPr>
            <a:endParaRPr lang="cs-CZ" sz="1500" dirty="0" smtClean="0"/>
          </a:p>
          <a:p>
            <a:pPr marL="0" indent="0">
              <a:buNone/>
            </a:pPr>
            <a:r>
              <a:rPr lang="cs-CZ" sz="1600" b="1" dirty="0" smtClean="0"/>
              <a:t>Jedná se o pracovní fázi celého cyklu. Při této poloze dochází k postupnému ohybu končetiny v loketním kloubu a ruka směřuje k podélné ose těla. Flexe v loketním kloubu je zároveň doprovázena vnitřní rotací v ramenním kloubu spojenou s elevací lopatky, což umožňuje plavci zapojit do záběru i plochy předloktí.</a:t>
            </a:r>
          </a:p>
          <a:p>
            <a:pPr marL="0" indent="0">
              <a:buNone/>
            </a:pPr>
            <a:endParaRPr lang="cs-CZ" sz="1600" dirty="0" smtClean="0"/>
          </a:p>
          <a:p>
            <a:pPr marL="0" indent="0">
              <a:buNone/>
            </a:pPr>
            <a:r>
              <a:rPr lang="cs-CZ" sz="1600" b="1" dirty="0" smtClean="0">
                <a:solidFill>
                  <a:srgbClr val="FFFF00"/>
                </a:solidFill>
              </a:rPr>
              <a:t>a)</a:t>
            </a:r>
            <a:r>
              <a:rPr lang="cs-CZ" sz="1600" dirty="0" smtClean="0">
                <a:solidFill>
                  <a:srgbClr val="FFFF00"/>
                </a:solidFill>
              </a:rPr>
              <a:t>	</a:t>
            </a:r>
            <a:r>
              <a:rPr lang="cs-CZ" sz="1600" b="1" dirty="0" smtClean="0">
                <a:solidFill>
                  <a:srgbClr val="FFFF00"/>
                </a:solidFill>
              </a:rPr>
              <a:t>Přitažení</a:t>
            </a:r>
          </a:p>
          <a:p>
            <a:pPr marL="0" indent="0">
              <a:buNone/>
            </a:pPr>
            <a:r>
              <a:rPr lang="cs-CZ" sz="1600" b="1" dirty="0"/>
              <a:t>P</a:t>
            </a:r>
            <a:r>
              <a:rPr lang="cs-CZ" sz="1600" b="1" dirty="0" smtClean="0"/>
              <a:t>rvní polovina záběru. Ruka tlačí vodu směrem zpět a dolů, přičemž tělo plavce začíná nabírat rychlost. Dochází zde k největšímu ohnutí v lokti 90</a:t>
            </a:r>
            <a:r>
              <a:rPr lang="cs-CZ" sz="1600" b="1" baseline="30000" dirty="0" smtClean="0"/>
              <a:t>0</a:t>
            </a:r>
            <a:r>
              <a:rPr lang="cs-CZ" sz="1600" b="1" dirty="0" smtClean="0"/>
              <a:t> – 120</a:t>
            </a:r>
            <a:r>
              <a:rPr lang="cs-CZ" sz="1600" b="1" baseline="30000" dirty="0" smtClean="0"/>
              <a:t>0</a:t>
            </a:r>
            <a:r>
              <a:rPr lang="cs-CZ" sz="1600" b="1" dirty="0" smtClean="0"/>
              <a:t> v době, kdy ruka protíná svislou rovinu proloženou ramenní osou. Náběžnou hranou je palcová strana ruky. Paže během přitažení mění svůj směr z vnějšího vzad na vnitřní vzad a pohybuje se směrem pod tělo. Fáze přitažení končí v okamžiku, kdy se ruka ocitá pod tělem, resp. pod hrudníkem a velmi blízko středové ose těla. </a:t>
            </a:r>
          </a:p>
          <a:p>
            <a:pPr marL="0" indent="0">
              <a:buNone/>
            </a:pPr>
            <a:endParaRPr lang="cs-CZ" sz="1500" b="1" dirty="0" smtClean="0"/>
          </a:p>
          <a:p>
            <a:pPr marL="0" indent="0">
              <a:buNone/>
            </a:pPr>
            <a:endParaRPr lang="cs-CZ" dirty="0" smtClean="0"/>
          </a:p>
          <a:p>
            <a:pPr marL="0" indent="0">
              <a:buNone/>
            </a:pPr>
            <a:endParaRPr lang="cs-CZ" dirty="0" smtClean="0"/>
          </a:p>
          <a:p>
            <a:pPr marL="0" indent="0">
              <a:buNone/>
            </a:pPr>
            <a:endParaRPr lang="cs-CZ" dirty="0"/>
          </a:p>
          <a:p>
            <a:pPr marL="0" indent="0">
              <a:buNone/>
            </a:pPr>
            <a:r>
              <a:rPr lang="cs-CZ" dirty="0" smtClean="0"/>
              <a:t> </a:t>
            </a:r>
            <a:endParaRPr lang="cs-CZ" dirty="0"/>
          </a:p>
        </p:txBody>
      </p:sp>
      <p:pic>
        <p:nvPicPr>
          <p:cNvPr id="5122" name="Picture 2" descr="C:\Users\user\Desktop\FIG 4.5 STR 104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6" y="4077072"/>
            <a:ext cx="2772244" cy="23247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FIG 4.5 STR 104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511" y="4062297"/>
            <a:ext cx="2849649" cy="23394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esktop\FIG 4.5 STR 1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159" y="4091848"/>
            <a:ext cx="2671596" cy="232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78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1500" b="1" dirty="0" smtClean="0"/>
          </a:p>
          <a:p>
            <a:pPr>
              <a:buAutoNum type="alphaLcParenR" startAt="2"/>
            </a:pPr>
            <a:r>
              <a:rPr lang="cs-CZ" sz="1600" b="1" dirty="0" smtClean="0">
                <a:solidFill>
                  <a:srgbClr val="FFFF00"/>
                </a:solidFill>
              </a:rPr>
              <a:t>Odtlačení</a:t>
            </a:r>
          </a:p>
          <a:p>
            <a:pPr marL="0" indent="0">
              <a:buNone/>
            </a:pPr>
            <a:r>
              <a:rPr lang="cs-CZ" sz="1600" b="1" dirty="0" smtClean="0"/>
              <a:t>Finální část záběru, která je zároveň nejvíce propulzním pohybem celého cyklu. Fáze  navazuje na předchozí přitažení, končetina se opět natahuje a následkem je pohyb vně od podélné osy těla nazad. Záběr končí v oblasti kyčelního kloubu. Zde již začíná převažovat směr pohybu nahoru, a proto lze prokázat existenci stlačujících sil. V této fázi se ramenní osa plavce vrací opět do vodorovné polohy, čímž se vytvářejí podmínky pro záběr druhé paže. </a:t>
            </a:r>
          </a:p>
          <a:p>
            <a:pPr marL="0" indent="0">
              <a:buNone/>
            </a:pPr>
            <a:endParaRPr lang="cs-CZ" sz="1600" dirty="0"/>
          </a:p>
          <a:p>
            <a:pPr marL="0" indent="0">
              <a:buNone/>
            </a:pPr>
            <a:r>
              <a:rPr lang="cs-CZ" sz="1600" b="1" dirty="0">
                <a:solidFill>
                  <a:srgbClr val="FFFF00"/>
                </a:solidFill>
              </a:rPr>
              <a:t> </a:t>
            </a:r>
            <a:r>
              <a:rPr lang="cs-CZ" sz="1600" b="1" dirty="0" smtClean="0">
                <a:solidFill>
                  <a:srgbClr val="FFFF00"/>
                </a:solidFill>
              </a:rPr>
              <a:t>             extenzory a adduktory ramene:</a:t>
            </a:r>
            <a:r>
              <a:rPr lang="cs-CZ" sz="1600" b="1" dirty="0" smtClean="0"/>
              <a:t> 	</a:t>
            </a:r>
            <a:r>
              <a:rPr lang="cs-CZ" sz="1600" b="1" dirty="0" smtClean="0"/>
              <a:t>mu. </a:t>
            </a:r>
            <a:r>
              <a:rPr lang="cs-CZ" sz="1600" b="1" dirty="0" err="1" smtClean="0"/>
              <a:t>latissimus</a:t>
            </a:r>
            <a:r>
              <a:rPr lang="cs-CZ" sz="1600" b="1" dirty="0" smtClean="0"/>
              <a:t> </a:t>
            </a:r>
            <a:r>
              <a:rPr lang="cs-CZ" sz="1600" b="1" dirty="0" err="1" smtClean="0"/>
              <a:t>dorsi</a:t>
            </a:r>
            <a:r>
              <a:rPr lang="cs-CZ" sz="1600" b="1" dirty="0" smtClean="0"/>
              <a:t>, </a:t>
            </a:r>
            <a:r>
              <a:rPr lang="cs-CZ" sz="1600" b="1" dirty="0" smtClean="0"/>
              <a:t>m. </a:t>
            </a:r>
            <a:r>
              <a:rPr lang="cs-CZ" sz="1600" b="1" dirty="0" err="1" smtClean="0"/>
              <a:t>deltoideus-pars</a:t>
            </a:r>
            <a:r>
              <a:rPr lang="cs-CZ" sz="1600" b="1" dirty="0" smtClean="0"/>
              <a:t> </a:t>
            </a:r>
            <a:r>
              <a:rPr lang="cs-CZ" sz="1600" b="1" dirty="0" err="1" smtClean="0"/>
              <a:t>spinae</a:t>
            </a:r>
            <a:r>
              <a:rPr lang="cs-CZ" sz="1600" b="1" dirty="0" smtClean="0"/>
              <a:t>, 			            	</a:t>
            </a:r>
            <a:r>
              <a:rPr lang="cs-CZ" sz="1600" b="1" dirty="0" smtClean="0"/>
              <a:t>	m. </a:t>
            </a:r>
            <a:r>
              <a:rPr lang="cs-CZ" sz="1600" b="1" dirty="0" err="1" smtClean="0"/>
              <a:t>pectoralis</a:t>
            </a:r>
            <a:r>
              <a:rPr lang="cs-CZ" sz="1600" b="1" dirty="0" smtClean="0"/>
              <a:t> major</a:t>
            </a:r>
          </a:p>
          <a:p>
            <a:pPr marL="0" indent="0">
              <a:buNone/>
            </a:pPr>
            <a:endParaRPr lang="cs-CZ" sz="1600" b="1" dirty="0" smtClean="0"/>
          </a:p>
          <a:p>
            <a:pPr marL="0" indent="0">
              <a:buNone/>
            </a:pPr>
            <a:r>
              <a:rPr lang="cs-CZ" sz="1600" dirty="0" smtClean="0"/>
              <a:t>              </a:t>
            </a:r>
            <a:r>
              <a:rPr lang="cs-CZ" sz="1600" b="1" dirty="0" smtClean="0">
                <a:solidFill>
                  <a:srgbClr val="FFFF00"/>
                </a:solidFill>
              </a:rPr>
              <a:t>flexory a  extenzory lokte:          	</a:t>
            </a:r>
            <a:r>
              <a:rPr lang="cs-CZ" sz="1600" b="1" dirty="0" smtClean="0"/>
              <a:t>m. </a:t>
            </a:r>
            <a:r>
              <a:rPr lang="cs-CZ" sz="1600" b="1" dirty="0" smtClean="0"/>
              <a:t>biceps </a:t>
            </a:r>
            <a:r>
              <a:rPr lang="cs-CZ" sz="1600" b="1" dirty="0" err="1" smtClean="0"/>
              <a:t>branchii</a:t>
            </a:r>
            <a:r>
              <a:rPr lang="cs-CZ" sz="1600" b="1" dirty="0" smtClean="0"/>
              <a:t>, </a:t>
            </a:r>
            <a:r>
              <a:rPr lang="cs-CZ" sz="1600" b="1" dirty="0" smtClean="0"/>
              <a:t>m. </a:t>
            </a:r>
            <a:r>
              <a:rPr lang="cs-CZ" sz="1600" b="1" dirty="0" smtClean="0"/>
              <a:t>triceps </a:t>
            </a:r>
            <a:r>
              <a:rPr lang="cs-CZ" sz="1600" b="1" dirty="0" err="1" smtClean="0"/>
              <a:t>branchii</a:t>
            </a:r>
            <a:r>
              <a:rPr lang="cs-CZ" sz="1600" b="1" dirty="0" smtClean="0"/>
              <a:t> </a:t>
            </a:r>
          </a:p>
          <a:p>
            <a:pPr marL="0" indent="0">
              <a:buNone/>
            </a:pPr>
            <a:endParaRPr lang="cs-CZ" sz="1600" b="1" dirty="0" smtClean="0"/>
          </a:p>
          <a:p>
            <a:pPr marL="0" indent="0">
              <a:buNone/>
            </a:pPr>
            <a:r>
              <a:rPr lang="cs-CZ" sz="1600" b="1" dirty="0" smtClean="0"/>
              <a:t>              </a:t>
            </a:r>
            <a:r>
              <a:rPr lang="cs-CZ" sz="1600" b="1" dirty="0" smtClean="0">
                <a:solidFill>
                  <a:srgbClr val="FFFF00"/>
                </a:solidFill>
              </a:rPr>
              <a:t>svaly předloktí a ruky</a:t>
            </a:r>
            <a:r>
              <a:rPr lang="cs-CZ" sz="1600" dirty="0" smtClean="0">
                <a:solidFill>
                  <a:srgbClr val="FFFF00"/>
                </a:solidFill>
              </a:rPr>
              <a:t>:</a:t>
            </a:r>
            <a:r>
              <a:rPr lang="cs-CZ" sz="1600" dirty="0" smtClean="0"/>
              <a:t>                 	</a:t>
            </a:r>
            <a:r>
              <a:rPr lang="cs-CZ" sz="1600" b="1" dirty="0" smtClean="0"/>
              <a:t>m. </a:t>
            </a:r>
            <a:r>
              <a:rPr lang="cs-CZ" sz="1600" b="1" dirty="0" err="1" smtClean="0"/>
              <a:t>pectoralis</a:t>
            </a:r>
            <a:r>
              <a:rPr lang="cs-CZ" sz="1600" b="1" dirty="0" smtClean="0"/>
              <a:t> major, m. </a:t>
            </a:r>
            <a:r>
              <a:rPr lang="cs-CZ" sz="1600" b="1" dirty="0" err="1" smtClean="0"/>
              <a:t>latissimus</a:t>
            </a:r>
            <a:r>
              <a:rPr lang="cs-CZ" sz="1600" b="1" dirty="0" smtClean="0"/>
              <a:t> </a:t>
            </a:r>
            <a:r>
              <a:rPr lang="cs-CZ" sz="1600" b="1" dirty="0" err="1" smtClean="0"/>
              <a:t>dorsi</a:t>
            </a:r>
            <a:r>
              <a:rPr lang="cs-CZ" sz="1600" b="1" dirty="0" smtClean="0"/>
              <a:t>, m. </a:t>
            </a:r>
            <a:r>
              <a:rPr lang="cs-CZ" sz="1600" b="1" dirty="0" err="1" smtClean="0"/>
              <a:t>teres</a:t>
            </a:r>
            <a:r>
              <a:rPr lang="cs-CZ" sz="1600" b="1" dirty="0" smtClean="0"/>
              <a:t> major, m. 			            	</a:t>
            </a:r>
            <a:r>
              <a:rPr lang="cs-CZ" sz="1600" b="1" dirty="0" err="1" smtClean="0"/>
              <a:t>subscapularis</a:t>
            </a:r>
            <a:r>
              <a:rPr lang="cs-CZ" sz="1600" dirty="0" smtClean="0"/>
              <a:t>, </a:t>
            </a:r>
          </a:p>
          <a:p>
            <a:pPr marL="0" indent="0">
              <a:buNone/>
            </a:pPr>
            <a:endParaRPr lang="cs-CZ" sz="1600" b="1" dirty="0" smtClean="0"/>
          </a:p>
          <a:p>
            <a:pPr marL="0" indent="0">
              <a:buNone/>
            </a:pPr>
            <a:r>
              <a:rPr lang="cs-CZ" sz="1600" b="1" dirty="0" smtClean="0">
                <a:solidFill>
                  <a:schemeClr val="accent6"/>
                </a:solidFill>
              </a:rPr>
              <a:t>Lopatky:</a:t>
            </a:r>
            <a:r>
              <a:rPr lang="cs-CZ" sz="1600" b="1" dirty="0" smtClean="0"/>
              <a:t>	</a:t>
            </a:r>
            <a:r>
              <a:rPr lang="cs-CZ" sz="1600" b="1" dirty="0" err="1" smtClean="0"/>
              <a:t>retrakce</a:t>
            </a:r>
            <a:r>
              <a:rPr lang="cs-CZ" sz="1600" b="1" dirty="0" smtClean="0"/>
              <a:t>, retroverze		</a:t>
            </a:r>
          </a:p>
          <a:p>
            <a:pPr marL="0" indent="0">
              <a:buNone/>
            </a:pPr>
            <a:r>
              <a:rPr lang="cs-CZ" sz="1600" b="1" dirty="0" smtClean="0">
                <a:solidFill>
                  <a:schemeClr val="accent6"/>
                </a:solidFill>
              </a:rPr>
              <a:t>Rameno:</a:t>
            </a:r>
            <a:r>
              <a:rPr lang="cs-CZ" sz="1600" b="1" dirty="0" smtClean="0"/>
              <a:t>	extenze		</a:t>
            </a:r>
          </a:p>
          <a:p>
            <a:pPr marL="0" indent="0">
              <a:buNone/>
            </a:pPr>
            <a:r>
              <a:rPr lang="cs-CZ" sz="1600" b="1" dirty="0" smtClean="0">
                <a:solidFill>
                  <a:schemeClr val="accent6"/>
                </a:solidFill>
              </a:rPr>
              <a:t>Předloktí:</a:t>
            </a:r>
            <a:r>
              <a:rPr lang="cs-CZ" sz="1600" b="1" dirty="0" smtClean="0"/>
              <a:t>	addukce, vnitřní rotace	</a:t>
            </a:r>
          </a:p>
          <a:p>
            <a:pPr marL="0" indent="0">
              <a:buNone/>
            </a:pPr>
            <a:r>
              <a:rPr lang="cs-CZ" sz="1600" b="1" dirty="0" smtClean="0">
                <a:solidFill>
                  <a:schemeClr val="accent6"/>
                </a:solidFill>
              </a:rPr>
              <a:t>Loket :</a:t>
            </a:r>
            <a:r>
              <a:rPr lang="cs-CZ" sz="1600" b="1" dirty="0" smtClean="0"/>
              <a:t>	flexe, extenze		</a:t>
            </a:r>
          </a:p>
          <a:p>
            <a:pPr marL="0" indent="0">
              <a:buNone/>
            </a:pPr>
            <a:r>
              <a:rPr lang="cs-CZ" sz="1600" b="1" dirty="0" smtClean="0">
                <a:solidFill>
                  <a:schemeClr val="accent6"/>
                </a:solidFill>
              </a:rPr>
              <a:t>Zápěstí:</a:t>
            </a:r>
            <a:r>
              <a:rPr lang="cs-CZ" sz="1600" b="1" dirty="0" smtClean="0"/>
              <a:t>	mírná flexe		</a:t>
            </a:r>
          </a:p>
          <a:p>
            <a:pPr marL="0" indent="0">
              <a:buNone/>
            </a:pPr>
            <a:r>
              <a:rPr lang="cs-CZ" sz="1600" b="1" dirty="0" smtClean="0">
                <a:solidFill>
                  <a:schemeClr val="accent6"/>
                </a:solidFill>
              </a:rPr>
              <a:t>Prsty:</a:t>
            </a:r>
            <a:r>
              <a:rPr lang="cs-CZ" sz="1600" b="1" dirty="0" smtClean="0"/>
              <a:t>	extenze	</a:t>
            </a:r>
            <a:r>
              <a:rPr lang="cs-CZ" sz="1500" b="1" dirty="0" smtClean="0"/>
              <a:t>	</a:t>
            </a:r>
            <a:endParaRPr lang="cs-CZ" sz="1500" dirty="0" smtClean="0"/>
          </a:p>
          <a:p>
            <a:pPr marL="0" indent="0">
              <a:buNone/>
            </a:pPr>
            <a:endParaRPr lang="cs-CZ" sz="1500" dirty="0"/>
          </a:p>
        </p:txBody>
      </p:sp>
      <p:pic>
        <p:nvPicPr>
          <p:cNvPr id="6146" name="Picture 2" descr="C:\Users\user\Desktop\FIG 4.5 STR 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147" y="4365104"/>
            <a:ext cx="2767519" cy="235936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FIG 4.5 STR 104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845" y="4369224"/>
            <a:ext cx="2736304" cy="235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92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p:spPr>
        <p:txBody>
          <a:bodyPr>
            <a:normAutofit/>
          </a:bodyPr>
          <a:lstStyle/>
          <a:p>
            <a:pPr algn="ctr"/>
            <a:endParaRPr lang="cs-CZ" sz="1800" b="1" u="sng" dirty="0" smtClean="0"/>
          </a:p>
          <a:p>
            <a:pPr algn="ctr">
              <a:buAutoNum type="arabicParenR" startAt="3"/>
            </a:pPr>
            <a:r>
              <a:rPr lang="cs-CZ" sz="1900" b="1" u="sng" dirty="0" smtClean="0">
                <a:solidFill>
                  <a:schemeClr val="accent6"/>
                </a:solidFill>
              </a:rPr>
              <a:t>Fáze </a:t>
            </a:r>
            <a:r>
              <a:rPr lang="cs-CZ" sz="1900" b="1" u="sng" dirty="0">
                <a:solidFill>
                  <a:schemeClr val="accent6"/>
                </a:solidFill>
              </a:rPr>
              <a:t>vytažení a přenosu:</a:t>
            </a:r>
            <a:r>
              <a:rPr lang="cs-CZ" sz="1900" b="1" dirty="0">
                <a:solidFill>
                  <a:schemeClr val="accent6"/>
                </a:solidFill>
              </a:rPr>
              <a:t> </a:t>
            </a:r>
            <a:r>
              <a:rPr lang="cs-CZ" sz="1600" b="1" dirty="0">
                <a:solidFill>
                  <a:schemeClr val="accent6"/>
                </a:solidFill>
              </a:rPr>
              <a:t>	</a:t>
            </a:r>
            <a:r>
              <a:rPr lang="cs-CZ" sz="1600" dirty="0"/>
              <a:t> </a:t>
            </a:r>
            <a:endParaRPr lang="cs-CZ" sz="1600" dirty="0" smtClean="0"/>
          </a:p>
          <a:p>
            <a:pPr marL="0" indent="0" algn="ctr">
              <a:buNone/>
            </a:pPr>
            <a:endParaRPr lang="cs-CZ" sz="1600" dirty="0"/>
          </a:p>
          <a:p>
            <a:pPr marL="0" indent="0">
              <a:buNone/>
            </a:pPr>
            <a:r>
              <a:rPr lang="cs-CZ" sz="1600" b="1" dirty="0"/>
              <a:t>R</a:t>
            </a:r>
            <a:r>
              <a:rPr lang="cs-CZ" sz="1600" b="1" dirty="0" smtClean="0"/>
              <a:t>uka </a:t>
            </a:r>
            <a:r>
              <a:rPr lang="cs-CZ" sz="1600" b="1" dirty="0"/>
              <a:t>se pohybuje nahoru vpřed, čímž vznikají brzdící a </a:t>
            </a:r>
            <a:r>
              <a:rPr lang="cs-CZ" sz="1600" b="1" dirty="0" err="1"/>
              <a:t>stlačné</a:t>
            </a:r>
            <a:r>
              <a:rPr lang="cs-CZ" sz="1600" b="1" dirty="0"/>
              <a:t> síly. Poloha ruky a předloktí je usměrňována proudem okolní vody, neboť svalové skupiny, které se předtím podílely na záběru, jsou již relaxované. </a:t>
            </a:r>
            <a:endParaRPr lang="cs-CZ" sz="1600" b="1" dirty="0" smtClean="0"/>
          </a:p>
          <a:p>
            <a:pPr marL="0" indent="0">
              <a:buNone/>
            </a:pPr>
            <a:r>
              <a:rPr lang="cs-CZ" sz="1600" b="1" dirty="0" smtClean="0"/>
              <a:t>Způsob </a:t>
            </a:r>
            <a:r>
              <a:rPr lang="cs-CZ" sz="1600" b="1" dirty="0"/>
              <a:t>přenosu závisí na rozsahu pohyblivosti v ramenním pletenci. Obecně se však plavci se snaží vést loket po co nejvyšší dráze, přičemž uvolněné předloktí a ruka vykonávají kyvadlovitý pohyb vpřed, přibližně ve svislé rovině. Celý pohyb je prováděn kontrolovaně avšak bez výraznějšího napětí. </a:t>
            </a:r>
            <a:endParaRPr lang="cs-CZ" sz="1600" b="1" dirty="0" smtClean="0"/>
          </a:p>
          <a:p>
            <a:pPr marL="0" indent="0">
              <a:buNone/>
            </a:pPr>
            <a:r>
              <a:rPr lang="cs-CZ" sz="1600" b="1" dirty="0" err="1" smtClean="0"/>
              <a:t>Vyjímkou</a:t>
            </a:r>
            <a:r>
              <a:rPr lang="cs-CZ" sz="1600" b="1" dirty="0" smtClean="0"/>
              <a:t> </a:t>
            </a:r>
            <a:r>
              <a:rPr lang="cs-CZ" sz="1600" b="1" dirty="0"/>
              <a:t>může být způsob přenosu paže u sprinterů, kteří především v disciplíně 50 m volný způsob často přenášejí končetinu zcela nataženou.</a:t>
            </a:r>
            <a:r>
              <a:rPr lang="cs-CZ" sz="1600" dirty="0"/>
              <a:t> </a:t>
            </a:r>
            <a:endParaRPr lang="cs-CZ" sz="1600" dirty="0" smtClean="0"/>
          </a:p>
          <a:p>
            <a:pPr marL="0" indent="0">
              <a:buNone/>
            </a:pPr>
            <a:endParaRPr lang="cs-CZ" sz="1600" b="1" dirty="0">
              <a:solidFill>
                <a:srgbClr val="FFFF00"/>
              </a:solidFill>
            </a:endParaRPr>
          </a:p>
          <a:p>
            <a:pPr marL="0" indent="0">
              <a:buNone/>
            </a:pPr>
            <a:endParaRPr lang="cs-CZ" sz="1600" b="1" dirty="0" smtClean="0">
              <a:solidFill>
                <a:srgbClr val="FFFF00"/>
              </a:solidFill>
            </a:endParaRPr>
          </a:p>
          <a:p>
            <a:pPr marL="0" indent="0">
              <a:buNone/>
            </a:pPr>
            <a:r>
              <a:rPr lang="cs-CZ" sz="1600" b="1" dirty="0" smtClean="0">
                <a:solidFill>
                  <a:srgbClr val="FFFF00"/>
                </a:solidFill>
              </a:rPr>
              <a:t>Přenos:</a:t>
            </a:r>
            <a:r>
              <a:rPr lang="cs-CZ" sz="1600" b="1" dirty="0" smtClean="0"/>
              <a:t>	  </a:t>
            </a:r>
            <a:r>
              <a:rPr lang="cs-CZ" sz="1600" b="1" dirty="0" smtClean="0"/>
              <a:t>m. </a:t>
            </a:r>
            <a:r>
              <a:rPr lang="cs-CZ" sz="1600" b="1" dirty="0" err="1" smtClean="0"/>
              <a:t>deltoideus</a:t>
            </a:r>
            <a:r>
              <a:rPr lang="cs-CZ" sz="1600" b="1" dirty="0" smtClean="0"/>
              <a:t>-</a:t>
            </a:r>
            <a:r>
              <a:rPr lang="cs-CZ" sz="1600" b="1" dirty="0" err="1" smtClean="0"/>
              <a:t>pars</a:t>
            </a:r>
            <a:r>
              <a:rPr lang="cs-CZ" sz="1600" b="1" dirty="0" smtClean="0"/>
              <a:t>-acromion</a:t>
            </a:r>
          </a:p>
          <a:p>
            <a:pPr marL="0" indent="0">
              <a:buNone/>
            </a:pPr>
            <a:endParaRPr lang="cs-CZ" sz="1600" dirty="0"/>
          </a:p>
          <a:p>
            <a:pPr marL="0" indent="0">
              <a:buNone/>
            </a:pPr>
            <a:endParaRPr lang="cs-CZ" sz="1600" b="1" dirty="0" smtClean="0"/>
          </a:p>
          <a:p>
            <a:pPr marL="0" indent="0">
              <a:buNone/>
            </a:pPr>
            <a:r>
              <a:rPr lang="cs-CZ" sz="1600" b="1" dirty="0" smtClean="0">
                <a:solidFill>
                  <a:schemeClr val="accent6"/>
                </a:solidFill>
              </a:rPr>
              <a:t>Lopatky:</a:t>
            </a:r>
            <a:r>
              <a:rPr lang="cs-CZ" sz="1600" b="1" dirty="0" smtClean="0"/>
              <a:t> 	elevace, protrakce, </a:t>
            </a:r>
            <a:r>
              <a:rPr lang="cs-CZ" sz="1600" b="1" dirty="0" err="1" smtClean="0"/>
              <a:t>anteverze</a:t>
            </a:r>
            <a:r>
              <a:rPr lang="cs-CZ" sz="1600" b="1" dirty="0" smtClean="0"/>
              <a:t>		</a:t>
            </a:r>
          </a:p>
          <a:p>
            <a:pPr marL="0" indent="0">
              <a:buNone/>
            </a:pPr>
            <a:r>
              <a:rPr lang="cs-CZ" sz="1600" b="1" dirty="0" smtClean="0">
                <a:solidFill>
                  <a:schemeClr val="accent6"/>
                </a:solidFill>
              </a:rPr>
              <a:t>Rameno:</a:t>
            </a:r>
            <a:r>
              <a:rPr lang="cs-CZ" sz="1600" b="1" dirty="0" smtClean="0"/>
              <a:t>	</a:t>
            </a:r>
            <a:r>
              <a:rPr lang="cs-CZ" sz="1600" b="1" dirty="0" err="1" smtClean="0"/>
              <a:t>hyperextenze</a:t>
            </a:r>
            <a:r>
              <a:rPr lang="cs-CZ" sz="1600" b="1" dirty="0" smtClean="0"/>
              <a:t>	</a:t>
            </a:r>
          </a:p>
          <a:p>
            <a:pPr marL="0" indent="0">
              <a:buNone/>
            </a:pPr>
            <a:r>
              <a:rPr lang="cs-CZ" sz="1600" b="1" dirty="0" smtClean="0">
                <a:solidFill>
                  <a:schemeClr val="accent6"/>
                </a:solidFill>
              </a:rPr>
              <a:t>Loket:</a:t>
            </a:r>
            <a:r>
              <a:rPr lang="cs-CZ" sz="1600" b="1" dirty="0" smtClean="0"/>
              <a:t>	extenze		</a:t>
            </a:r>
          </a:p>
          <a:p>
            <a:pPr marL="0" indent="0">
              <a:buNone/>
            </a:pPr>
            <a:r>
              <a:rPr lang="cs-CZ" sz="1600" b="1" dirty="0" smtClean="0">
                <a:solidFill>
                  <a:schemeClr val="accent6"/>
                </a:solidFill>
              </a:rPr>
              <a:t>Předloktí:</a:t>
            </a:r>
            <a:r>
              <a:rPr lang="cs-CZ" sz="1600" b="1" dirty="0" smtClean="0"/>
              <a:t>	pronace		</a:t>
            </a:r>
          </a:p>
          <a:p>
            <a:pPr marL="0" indent="0">
              <a:buNone/>
            </a:pPr>
            <a:r>
              <a:rPr lang="cs-CZ" sz="1600" b="1" dirty="0" smtClean="0">
                <a:solidFill>
                  <a:schemeClr val="accent6"/>
                </a:solidFill>
              </a:rPr>
              <a:t>Zápěstí:</a:t>
            </a:r>
            <a:r>
              <a:rPr lang="cs-CZ" sz="1600" b="1" dirty="0" smtClean="0"/>
              <a:t>	extenze 		</a:t>
            </a:r>
            <a:endParaRPr lang="cs-CZ" sz="1600" dirty="0" smtClean="0"/>
          </a:p>
          <a:p>
            <a:pPr marL="0" indent="0" algn="ctr">
              <a:buNone/>
            </a:pPr>
            <a:endParaRPr lang="cs-CZ" sz="1600" dirty="0" smtClean="0"/>
          </a:p>
          <a:p>
            <a:pPr marL="0" indent="0" algn="ctr">
              <a:buNone/>
            </a:pPr>
            <a:endParaRPr lang="cs-CZ" sz="1600" dirty="0"/>
          </a:p>
          <a:p>
            <a:pPr marL="0" indent="0">
              <a:buNone/>
            </a:pPr>
            <a:endParaRPr lang="cs-CZ" sz="1500" dirty="0"/>
          </a:p>
        </p:txBody>
      </p:sp>
      <p:pic>
        <p:nvPicPr>
          <p:cNvPr id="11266" name="Picture 2" descr="C:\Users\user\Desktop\FIG 4.17 STR 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068960"/>
            <a:ext cx="451866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FIG 4.17 STR 12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5" y="4980859"/>
            <a:ext cx="4518662" cy="159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9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0"/>
            <a:ext cx="8712968" cy="6858000"/>
          </a:xfrm>
        </p:spPr>
        <p:txBody>
          <a:bodyPr>
            <a:normAutofit/>
          </a:bodyPr>
          <a:lstStyle/>
          <a:p>
            <a:pPr marL="0" indent="0">
              <a:buNone/>
            </a:pPr>
            <a:endParaRPr lang="cs-CZ" sz="1500" dirty="0" smtClean="0"/>
          </a:p>
          <a:p>
            <a:pPr marL="0" indent="0">
              <a:buNone/>
            </a:pPr>
            <a:endParaRPr lang="cs-CZ" sz="1500" dirty="0"/>
          </a:p>
          <a:p>
            <a:pPr marL="0" indent="0">
              <a:buNone/>
            </a:pPr>
            <a:endParaRPr lang="cs-CZ" sz="1500" dirty="0" smtClean="0"/>
          </a:p>
          <a:p>
            <a:pPr marL="0" indent="0">
              <a:buNone/>
            </a:pPr>
            <a:endParaRPr lang="cs-CZ" sz="1500" dirty="0"/>
          </a:p>
        </p:txBody>
      </p:sp>
      <p:pic>
        <p:nvPicPr>
          <p:cNvPr id="4" name="Picture 2" descr="F:\škola - Fsps\7. Semestr\Bakalářka\obrazky a grafy\FIG 4.6 pokracovani STR 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1145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244</Words>
  <Application>Microsoft Office PowerPoint</Application>
  <PresentationFormat>Předvádění na obrazovce (4:3)</PresentationFormat>
  <Paragraphs>220</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user</cp:lastModifiedBy>
  <cp:revision>79</cp:revision>
  <dcterms:created xsi:type="dcterms:W3CDTF">2013-09-29T09:21:25Z</dcterms:created>
  <dcterms:modified xsi:type="dcterms:W3CDTF">2013-10-22T09:37:13Z</dcterms:modified>
</cp:coreProperties>
</file>