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6D365-8416-403F-B80C-323DBFFF4E70}" type="datetimeFigureOut">
              <a:rPr lang="cs-CZ" smtClean="0"/>
              <a:pPr/>
              <a:t>3.1.2016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D9BF6-D440-4EF5-A310-D8C815A724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84886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691283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00956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158338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155594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0321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50470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00570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57154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93424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92091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9628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87620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82553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F66D24-E8EF-497B-B1E6-3A756BABF6EC}" type="datetimeFigureOut">
              <a:rPr lang="cs-CZ" smtClean="0"/>
              <a:pPr/>
              <a:t>3.1.2016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6D24-E8EF-497B-B1E6-3A756BABF6EC}" type="datetimeFigureOut">
              <a:rPr lang="cs-CZ" smtClean="0"/>
              <a:pPr/>
              <a:t>3.1.2016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6D24-E8EF-497B-B1E6-3A756BABF6EC}" type="datetimeFigureOut">
              <a:rPr lang="cs-CZ" smtClean="0"/>
              <a:pPr/>
              <a:t>3.1.2016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F66D24-E8EF-497B-B1E6-3A756BABF6EC}" type="datetimeFigureOut">
              <a:rPr lang="cs-CZ" smtClean="0"/>
              <a:pPr/>
              <a:t>3.1.2016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F66D24-E8EF-497B-B1E6-3A756BABF6EC}" type="datetimeFigureOut">
              <a:rPr lang="cs-CZ" smtClean="0"/>
              <a:pPr/>
              <a:t>3.1.2016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6D24-E8EF-497B-B1E6-3A756BABF6EC}" type="datetimeFigureOut">
              <a:rPr lang="cs-CZ" smtClean="0"/>
              <a:pPr/>
              <a:t>3.1.2016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6D24-E8EF-497B-B1E6-3A756BABF6EC}" type="datetimeFigureOut">
              <a:rPr lang="cs-CZ" smtClean="0"/>
              <a:pPr/>
              <a:t>3.1.2016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F66D24-E8EF-497B-B1E6-3A756BABF6EC}" type="datetimeFigureOut">
              <a:rPr lang="cs-CZ" smtClean="0"/>
              <a:pPr/>
              <a:t>3.1.2016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6D24-E8EF-497B-B1E6-3A756BABF6EC}" type="datetimeFigureOut">
              <a:rPr lang="cs-CZ" smtClean="0"/>
              <a:pPr/>
              <a:t>3.1.2016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F66D24-E8EF-497B-B1E6-3A756BABF6EC}" type="datetimeFigureOut">
              <a:rPr lang="cs-CZ" smtClean="0"/>
              <a:pPr/>
              <a:t>3.1.2016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F66D24-E8EF-497B-B1E6-3A756BABF6EC}" type="datetimeFigureOut">
              <a:rPr lang="cs-CZ" smtClean="0"/>
              <a:pPr/>
              <a:t>3.1.2016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F66D24-E8EF-497B-B1E6-3A756BABF6EC}" type="datetimeFigureOut">
              <a:rPr lang="cs-CZ" smtClean="0"/>
              <a:pPr/>
              <a:t>3.1.2016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0" dirty="0" smtClean="0"/>
              <a:t>BASKETBAL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652934"/>
          </a:xfrm>
        </p:spPr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Charakteristika sportovce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640960" cy="5493224"/>
          </a:xfrm>
        </p:spPr>
        <p:txBody>
          <a:bodyPr/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tělesné předpoklady jsou mnohem důležitější než u jiných kol. sportů. 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somatické rozdíly jsou mezi jednotlivými herními posty. Nejnižší jsou rozehrávači, nejvyšší jsou naopak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pivoti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centři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(až 214 cm).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Somatograf basketbalistů (modře-muži, červeně-ženy)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306209"/>
            <a:ext cx="4608512" cy="4551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51520" y="6237312"/>
            <a:ext cx="644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</a:t>
            </a:r>
            <a:r>
              <a:rPr lang="cs-CZ" dirty="0" err="1" smtClean="0"/>
              <a:t>Somatograf</a:t>
            </a:r>
            <a:r>
              <a:rPr lang="cs-CZ" dirty="0" smtClean="0"/>
              <a:t> basketbalistů (modře-muži, červeně-ženy).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Trénink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733256"/>
          </a:xfrm>
        </p:spPr>
        <p:txBody>
          <a:bodyPr>
            <a:normAutofit/>
          </a:bodyPr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Součástí basketbalového tréninku je systematické plánování sportovní přípravy. 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K rozvoji odrazových schopností se využívá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plyometrického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tréninku a trénink je dále zaměřen na rychlostní schopnosti a koordinaci (zlepšení agility) i rozvoj vytrvalostní síly a vytrvalosti. Neméně důležitý je pak nácvik herních dovedností (technika a taktika hry).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Příklad celoročního tréninkového cyklu – nejvyšší úroveň: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>Počet tréninkových jednotek za rok: 439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>Počet hodin zatížení za rok: 878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>Všeobecné přípravné období: červen-červenec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>Specifické přípravné období: srpen-září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>Soutěžní období: říjen-duben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>Přechodné období: květen</a:t>
            </a:r>
            <a:endParaRPr lang="cs-CZ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Zdravotní rizika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568952" cy="5733256"/>
          </a:xfrm>
        </p:spPr>
        <p:txBody>
          <a:bodyPr>
            <a:normAutofit/>
          </a:bodyPr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Setkáváme se s poraněním pohybového aparátu- při doskocích trpí páteř, časté jsou únavové zlomeniny kostí bérců a nohou, při pádech na palubovku vznikají spáleniny a odřeniny a při kontaktech se soupeřem může dojít k pohmožděninám, poraněním obličeje (zlomeninám obličejových kostí, vyražení zubu či poranění oka). </a:t>
            </a:r>
          </a:p>
          <a:p>
            <a:r>
              <a:rPr lang="cs-CZ" sz="2200" b="1" dirty="0" smtClean="0">
                <a:latin typeface="Arial" pitchFamily="34" charset="0"/>
                <a:cs typeface="Arial" pitchFamily="34" charset="0"/>
              </a:rPr>
              <a:t>Nejčastější poranění a poškození: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>- </a:t>
            </a:r>
            <a:r>
              <a:rPr lang="cs-CZ" sz="2200" i="1" dirty="0" smtClean="0">
                <a:latin typeface="Arial" pitchFamily="34" charset="0"/>
                <a:cs typeface="Arial" pitchFamily="34" charset="0"/>
              </a:rPr>
              <a:t>akutní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 : distorze hlezenního a kolenního kloubu, podvrtnutí a naražení či distorze prstů ruky, natažení či natržení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quadricepsu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, natažení případně utržení Achillovy šlachy, luxace ramene, zlomeniny horních končetin (články prstů, zápěstí)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>-  </a:t>
            </a:r>
            <a:r>
              <a:rPr lang="cs-CZ" sz="2200" i="1" dirty="0" smtClean="0">
                <a:latin typeface="Arial" pitchFamily="34" charset="0"/>
                <a:cs typeface="Arial" pitchFamily="34" charset="0"/>
              </a:rPr>
              <a:t>chronické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: bolesti bederní oblasti páteře, skokanské koleno, zánět ramenního kloubu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endParaRPr lang="cs-CZ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796950"/>
          </a:xfrm>
        </p:spPr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Kineziologická analýza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4860032" cy="609329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lokomoce: přirozená –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bipedální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pohyby segmentů: cyklické (běh) i acyklické (skoky, obraty apod.)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na výkonu  se podílí svaly dolních i horních končetin- výskoky, doskoky a běh zajišťují m.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glutaeus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maximus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hamstringy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m.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quadriceps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femoris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 m. triceps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surae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při střelbě na koš se kontrahují svaly horních končetin flexory ramen (m.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deltoideus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pars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clavicularis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m.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coracobrachialis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m. biceps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brachii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caput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breve, flexory ramene a dále se zapojují extensory lokte (m., triceps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brachii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m.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anconeus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a palmární flexory (m. flexor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carpi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radialis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m. flexor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carpi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ulnaris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  a m.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palmaris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longus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). </a:t>
            </a:r>
          </a:p>
          <a:p>
            <a:endParaRPr lang="cs-CZ" dirty="0"/>
          </a:p>
        </p:txBody>
      </p:sp>
      <p:pic>
        <p:nvPicPr>
          <p:cNvPr id="3074" name="Picture 2" descr="Nejvíce zatěžované svaly v basketbale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836712"/>
            <a:ext cx="4139952" cy="5757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995936" y="6237312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Nejvíce zatěžované svaly v basketbale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Zpracoval Mgr. </a:t>
            </a:r>
            <a:r>
              <a:rPr lang="cs-CZ" smtClean="0"/>
              <a:t>Tomáš Pětivlas, </a:t>
            </a:r>
            <a:r>
              <a:rPr lang="cs-CZ" dirty="0" smtClean="0"/>
              <a:t>Ph.D.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103120" lvl="7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6874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Charakteristika sportu</a:t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280920" cy="5277200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kontaktní kolektivní sportovní hra brankového typu, charakterizována střídáním útočné a obranné fáze, rychlou přechodovou fází a velkým množstvím jedinečných herních situací. 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mezi typické basketbalové dovednosti patří uvolnění hráče s míčem a bez míče, střelba na koš, přihrávky a obranné činnosti… 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basketbal je charakteristický kolísavou intenzitou zatížení, během utkání hráč naběhá 5 – 7 km, udělá přibližně 50 výskoků, 640x změní směr a 440x změní rychlost.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Metabolická charakteristika herního výkonu udává intervalový typ zátěže se střídáním intenzity zatížení (hrací doba utkání je 4x10 minut čistého času s přibližnou délkou doby hry bez přerušení od 40 do 150 sekund) a energetickým výdejem 3500-4200kj/utkání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basketbal chápeme jako tzv. multifaktoriální výkon- výkon, na kterém se podílí množství různých faktorů, které jsou schopny se do určité míry vzájemně nahradit.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Faktory individuálního výkonu v basketbalu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8676456" cy="1028728"/>
          </a:xfrm>
        </p:spPr>
        <p:txBody>
          <a:bodyPr>
            <a:normAutofit/>
          </a:bodyPr>
          <a:lstStyle/>
          <a:p>
            <a:r>
              <a:rPr lang="cs-CZ" dirty="0" smtClean="0"/>
              <a:t>Modelovou charakteristiku hráče na základě poznatků můžeme sestavit následujícím způsobem:</a:t>
            </a:r>
            <a:endParaRPr lang="cs-CZ" dirty="0"/>
          </a:p>
        </p:txBody>
      </p:sp>
      <p:pic>
        <p:nvPicPr>
          <p:cNvPr id="1026" name="Picture 2" descr="Faktory sportovního výkonu – basketbal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3" y="1700808"/>
            <a:ext cx="8300101" cy="508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467600" cy="1084982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Faktory týmového výkonu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200" dirty="0" smtClean="0">
                <a:latin typeface="Arial" pitchFamily="34" charset="0"/>
                <a:cs typeface="Arial" pitchFamily="34" charset="0"/>
              </a:rPr>
            </a:b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280920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a) Sociálně psychologické determinanty-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tvořeny vztahy vztahy mezi hráči, trenéry a realizačním týmem mimo sportovní výkon (mim utkání).</a:t>
            </a:r>
          </a:p>
          <a:p>
            <a:r>
              <a:rPr lang="cs-CZ" sz="2000" i="1" dirty="0" smtClean="0">
                <a:latin typeface="Arial" pitchFamily="34" charset="0"/>
                <a:cs typeface="Arial" pitchFamily="34" charset="0"/>
              </a:rPr>
              <a:t>Sociální koheze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– poukazuje na vztahy v týmu, zda jsou pozitivní či negativní, zda jsou v mužstvu různé podskupiny, které jsou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rivalitní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apod. (přátelské vztahy, jestli se scházejí mimo sportoviště atd.).</a:t>
            </a:r>
          </a:p>
          <a:p>
            <a:r>
              <a:rPr lang="cs-CZ" sz="2000" i="1" dirty="0" smtClean="0">
                <a:latin typeface="Arial" pitchFamily="34" charset="0"/>
                <a:cs typeface="Arial" pitchFamily="34" charset="0"/>
              </a:rPr>
              <a:t>Týmová komunikace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ukazuje na úroveň komunikace hráčů mezi sebou a s trenéry např. v krizových situacích, jak komunikuje trenér s týmem a s jednotlivci atd. (např. pokyny v šatně, na střídačce, jak mužstvo hodnotí utkání, názory na tréninkové metody).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Faktory týmového výkonu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075240" cy="54932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b) Činnostní determinanty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- postihují vztahy v kolektivu během sportovního výkonu (během utkání). </a:t>
            </a: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Týmový výkon se skládá ze souborů individuálních výkonů 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jejich vztahů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mezi sebou.</a:t>
            </a: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i="1" dirty="0" smtClean="0">
                <a:latin typeface="Arial" pitchFamily="34" charset="0"/>
                <a:cs typeface="Arial" pitchFamily="34" charset="0"/>
              </a:rPr>
              <a:t>Činnostní koheze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(soudržnost při sportovním výkonu) – ukazuje na vztahy mezi hráči v průběhu utkání, na jejich soudržnost, spolupráci a souhru týmu. 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i="1" dirty="0" smtClean="0">
                <a:latin typeface="Arial" pitchFamily="34" charset="0"/>
                <a:cs typeface="Arial" pitchFamily="34" charset="0"/>
              </a:rPr>
              <a:t>Činnostní participace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– vypovídá o tom, nakolik se jednotliví hráči zapojují do hry a přispívají na konečném výsledku utkání. Vychází především z individuálních dovedností a kondiční připravenosti</a:t>
            </a:r>
            <a:r>
              <a:rPr lang="cs-CZ" sz="25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Hráčské</a:t>
            </a:r>
            <a:r>
              <a:rPr lang="cs-CZ" dirty="0" smtClean="0"/>
              <a:t> </a:t>
            </a:r>
            <a:r>
              <a:rPr lang="cs-CZ" b="1" dirty="0" smtClean="0"/>
              <a:t> posty v basketbalu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424936" cy="573325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tři základní pozice: rozehrávač, křídelní hráč, pivotman</a:t>
            </a:r>
          </a:p>
          <a:p>
            <a:endParaRPr lang="cs-CZ" dirty="0" smtClean="0"/>
          </a:p>
          <a:p>
            <a:r>
              <a:rPr lang="cs-CZ" dirty="0" smtClean="0"/>
              <a:t>většinou hráči nastupují do hry ve složení rozehrávač, střílející rozehrávač nebo též menší křídlo, vyšší křídlo hrající blíže ke koši, pohyblivější nebo též menší pivotman a centr  - vyšší a těžší pivotman.</a:t>
            </a:r>
          </a:p>
          <a:p>
            <a:endParaRPr lang="cs-CZ" dirty="0" smtClean="0"/>
          </a:p>
          <a:p>
            <a:r>
              <a:rPr lang="cs-CZ" b="1" dirty="0" smtClean="0"/>
              <a:t>Rozehrávač (hráč na pozici 1) – </a:t>
            </a:r>
            <a:r>
              <a:rPr lang="cs-CZ" dirty="0" smtClean="0"/>
              <a:t>zakládá útok, vymýšlí akce a rozehrává jejich průběh. Má za úkol přejít s míčem z vlastní obranné poloviny hrací plochy do útočné a dirigovat spoluhráče. Hráči jsou menší, rychlý a vynikající v driblinku. Musí umět dobře přihrávat, výborně střílet z krátké i dlouhé vzdálenosti, zakončit akci.</a:t>
            </a:r>
          </a:p>
          <a:p>
            <a:endParaRPr lang="cs-CZ" dirty="0" smtClean="0"/>
          </a:p>
          <a:p>
            <a:r>
              <a:rPr lang="cs-CZ" b="1" dirty="0" smtClean="0"/>
              <a:t>Střílející rozehrávač nebo též menší křídlo (hráč na pozici 2) – </a:t>
            </a:r>
            <a:r>
              <a:rPr lang="cs-CZ" dirty="0" smtClean="0"/>
              <a:t>je typově podobný rozehrávači, ale jeho vzrůst je vyšší. Je schopen hrát i na pozici rozehrávače, ale pouze doplňkově. Není schopen tuto funkci vykonávat po celou dobu utkání. Hráči jsou mimořádní svou střelbou z dlouhé vzdálenosti. Musí být schopen skórovat různými způsoby i v případě těsné a agresivní obrany soupeře. Měl by dobře ovládat míč a rychlým únikem do koše být schopen zakončit z těsné blízkosti.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683624" cy="1412776"/>
          </a:xfrm>
        </p:spPr>
        <p:txBody>
          <a:bodyPr/>
          <a:lstStyle/>
          <a:p>
            <a:r>
              <a:rPr lang="cs-CZ" b="1" dirty="0" smtClean="0"/>
              <a:t>Hráčské</a:t>
            </a:r>
            <a:r>
              <a:rPr lang="cs-CZ" dirty="0" smtClean="0"/>
              <a:t> </a:t>
            </a:r>
            <a:r>
              <a:rPr lang="cs-CZ" b="1" dirty="0" smtClean="0"/>
              <a:t> posty v basketbalu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Vyšší křídlo hrající blíže ke koši (hráč na pozici 3) – </a:t>
            </a:r>
            <a:r>
              <a:rPr lang="cs-CZ" dirty="0" smtClean="0"/>
              <a:t>je považován za nejvšestrannějšího ze všech pozic,</a:t>
            </a:r>
            <a:r>
              <a:rPr lang="cs-CZ" b="1" dirty="0" smtClean="0"/>
              <a:t> </a:t>
            </a:r>
            <a:r>
              <a:rPr lang="cs-CZ" dirty="0" smtClean="0"/>
              <a:t>podobá se typově spíš pivotmanovi i přesto, že nehraje přímo pod košem a zakončuje z vnějšího prostoru. </a:t>
            </a:r>
          </a:p>
          <a:p>
            <a:endParaRPr lang="cs-CZ" dirty="0" smtClean="0"/>
          </a:p>
          <a:p>
            <a:r>
              <a:rPr lang="cs-CZ" b="1" dirty="0" smtClean="0"/>
              <a:t>Menší pivotman (hráč na pozici 4) – </a:t>
            </a:r>
            <a:r>
              <a:rPr lang="cs-CZ" dirty="0" smtClean="0"/>
              <a:t>je více pohyblivý a výborně doskakujícím hráčem. Pole, ve kterém se pohybuje, je hranice mezi vnějším a vnitřním pásmem.</a:t>
            </a:r>
          </a:p>
          <a:p>
            <a:endParaRPr lang="cs-CZ" dirty="0" smtClean="0"/>
          </a:p>
          <a:p>
            <a:r>
              <a:rPr lang="cs-CZ" b="1" dirty="0" smtClean="0"/>
              <a:t>Centr – vyšší pivotman (hráč na pozici 5) – </a:t>
            </a:r>
            <a:r>
              <a:rPr lang="cs-CZ" dirty="0" smtClean="0"/>
              <a:t>jedná se o nejvyššího a nejtěžšího hráče v týmu. Je málo pohyblivý a jeho místo působení je v těsné blízkosti koše. Většinou hraje zády ke koši, těží se své síly, dobře doskakuje a blokuje střely soupeře.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Metabolická charakteristika výkonu</a:t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568952" cy="6768752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Typ zátěže: intervalová se střídáním intenzity zatížení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Trvání výkonu: 4x10 min, NBA 4x12min čistého času (délka hry bez přerušení trvá 40-150s)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Intenzita zatížení: střední až maximální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Metabolické krytí: ATP-CP systém, anaerobní glykolýza, aerobní fosforylace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Zdroje energie:  ATP a CP, glykogen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Energetický výdej: 3500-4200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kJ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/zápas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sz="1800" dirty="0" smtClean="0"/>
              <a:t>Obr. Podíl aerobního a anaerobního krytí během výkonu.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2050" name="Picture 2" descr="Podíl aerobního a anaerobního krytí během výkonu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149080"/>
            <a:ext cx="3563888" cy="186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Charakteristika sportovce</a:t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9144000" cy="6624736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Podíl rychlých a pomalých vláken ve svalech je 52% ku 48%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.</a:t>
            </a:r>
            <a:endParaRPr lang="cs-CZ" sz="1800" dirty="0"/>
          </a:p>
        </p:txBody>
      </p:sp>
      <p:pic>
        <p:nvPicPr>
          <p:cNvPr id="1026" name="Picture 2" descr="Somatická charakteristika (upraveno dle Grasgruber-Cacek 2008**, Tománek 2004*** , MacLaren 1990****, Ústav sportovní medicíny 2010*****, Latin 1994******, Ulbrichová 1980*******)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412776"/>
            <a:ext cx="8362900" cy="3345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23528" y="4797152"/>
            <a:ext cx="81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Tab. Somatická charakteristika (upraveno dle </a:t>
            </a:r>
            <a:r>
              <a:rPr lang="cs-CZ" dirty="0" err="1" smtClean="0"/>
              <a:t>Grasgruber</a:t>
            </a:r>
            <a:r>
              <a:rPr lang="cs-CZ" dirty="0" smtClean="0"/>
              <a:t>-</a:t>
            </a:r>
            <a:r>
              <a:rPr lang="cs-CZ" dirty="0" err="1" smtClean="0"/>
              <a:t>Cacek</a:t>
            </a:r>
            <a:r>
              <a:rPr lang="cs-CZ" dirty="0" smtClean="0"/>
              <a:t> 2008**, Tománek 2004*** , </a:t>
            </a:r>
            <a:r>
              <a:rPr lang="cs-CZ" dirty="0" err="1" smtClean="0"/>
              <a:t>MacLaren</a:t>
            </a:r>
            <a:r>
              <a:rPr lang="cs-CZ" dirty="0" smtClean="0"/>
              <a:t> 1990****, Ústav sportovní medicíny 2010*****, Latin 1994******, </a:t>
            </a:r>
            <a:r>
              <a:rPr lang="cs-CZ" dirty="0" err="1" smtClean="0"/>
              <a:t>Ulbrichová</a:t>
            </a:r>
            <a:r>
              <a:rPr lang="cs-CZ" dirty="0" smtClean="0"/>
              <a:t> 1980*******).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150</TotalTime>
  <Words>751</Words>
  <Application>Microsoft Office PowerPoint</Application>
  <PresentationFormat>Předvádění na obrazovce (4:3)</PresentationFormat>
  <Paragraphs>94</Paragraphs>
  <Slides>14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BASKETBAL </vt:lpstr>
      <vt:lpstr>Charakteristika sportu </vt:lpstr>
      <vt:lpstr>Faktory individuálního výkonu v basketbalu </vt:lpstr>
      <vt:lpstr>Faktory týmového výkonu </vt:lpstr>
      <vt:lpstr>Faktory týmového výkonu</vt:lpstr>
      <vt:lpstr>          Hráčské  posty v basketbalu  </vt:lpstr>
      <vt:lpstr>Hráčské  posty v basketbalu</vt:lpstr>
      <vt:lpstr>Metabolická charakteristika výkonu </vt:lpstr>
      <vt:lpstr>Charakteristika sportovce </vt:lpstr>
      <vt:lpstr>Charakteristika sportovce</vt:lpstr>
      <vt:lpstr>Trénink </vt:lpstr>
      <vt:lpstr>Zdravotní rizika </vt:lpstr>
      <vt:lpstr>Kineziologická analýza</vt:lpstr>
      <vt:lpstr>Zpracoval Mgr. Tomáš Pětivlas, Ph.D.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BASKETBAL</dc:title>
  <dc:creator>Valued Acer Customer</dc:creator>
  <cp:lastModifiedBy>Your User Name</cp:lastModifiedBy>
  <cp:revision>8</cp:revision>
  <dcterms:created xsi:type="dcterms:W3CDTF">2012-01-07T16:28:34Z</dcterms:created>
  <dcterms:modified xsi:type="dcterms:W3CDTF">2016-01-03T15:35:05Z</dcterms:modified>
</cp:coreProperties>
</file>