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69" r:id="rId4"/>
    <p:sldId id="268" r:id="rId5"/>
    <p:sldId id="277" r:id="rId6"/>
    <p:sldId id="267" r:id="rId7"/>
    <p:sldId id="275" r:id="rId8"/>
    <p:sldId id="276" r:id="rId9"/>
    <p:sldId id="262" r:id="rId10"/>
    <p:sldId id="271" r:id="rId11"/>
    <p:sldId id="272" r:id="rId12"/>
    <p:sldId id="273" r:id="rId13"/>
    <p:sldId id="274" r:id="rId14"/>
    <p:sldId id="263" r:id="rId15"/>
    <p:sldId id="264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4921D-78F2-433C-BC4B-4996E471505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E55E-6E19-4F76-B3ED-0674A21413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4921D-78F2-433C-BC4B-4996E471505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E55E-6E19-4F76-B3ED-0674A21413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4921D-78F2-433C-BC4B-4996E471505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E55E-6E19-4F76-B3ED-0674A21413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4921D-78F2-433C-BC4B-4996E471505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E55E-6E19-4F76-B3ED-0674A21413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4921D-78F2-433C-BC4B-4996E471505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E55E-6E19-4F76-B3ED-0674A21413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4921D-78F2-433C-BC4B-4996E471505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E55E-6E19-4F76-B3ED-0674A21413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4921D-78F2-433C-BC4B-4996E471505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E55E-6E19-4F76-B3ED-0674A21413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4921D-78F2-433C-BC4B-4996E471505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E55E-6E19-4F76-B3ED-0674A21413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4921D-78F2-433C-BC4B-4996E471505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E55E-6E19-4F76-B3ED-0674A21413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4921D-78F2-433C-BC4B-4996E471505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E55E-6E19-4F76-B3ED-0674A21413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4921D-78F2-433C-BC4B-4996E471505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DE5E55E-6E19-4F76-B3ED-0674A21413F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754921D-78F2-433C-BC4B-4996E471505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DE5E55E-6E19-4F76-B3ED-0674A21413F8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gif"/><Relationship Id="rId4" Type="http://schemas.openxmlformats.org/officeDocument/2006/relationships/image" Target="../media/image11.g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Kinematika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Skládání (sčítání) pohybů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71765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Komplexně těžko řešitelné složité pohyby rozkládáme na pohyby </a:t>
            </a:r>
            <a:r>
              <a:rPr lang="cs-CZ" dirty="0" smtClean="0"/>
              <a:t>jednodušší</a:t>
            </a:r>
            <a:endParaRPr lang="cs-CZ" dirty="0" smtClean="0"/>
          </a:p>
          <a:p>
            <a:r>
              <a:rPr lang="cs-CZ" i="1" dirty="0"/>
              <a:t>Koná-li těleso současně dva nebo více pohybů po dobu t, je jeho výsledná poloha taková, jako kdyby konal tyto pohyby postupně v libovolném pořadí, každý po dobu </a:t>
            </a:r>
            <a:r>
              <a:rPr lang="cs-CZ" i="1" dirty="0" err="1"/>
              <a:t>t</a:t>
            </a:r>
            <a:r>
              <a:rPr lang="cs-CZ" i="1" dirty="0" smtClean="0"/>
              <a:t>.</a:t>
            </a:r>
          </a:p>
          <a:p>
            <a:r>
              <a:rPr lang="cs-CZ" dirty="0" smtClean="0"/>
              <a:t>Obvykle pohyb rozdělujeme na složku svislou a horizontální</a:t>
            </a:r>
            <a:endParaRPr lang="cs-CZ" dirty="0"/>
          </a:p>
        </p:txBody>
      </p:sp>
      <p:pic>
        <p:nvPicPr>
          <p:cNvPr id="4" name="Picture 6" descr="skenovat0002"/>
          <p:cNvPicPr>
            <a:picLocks noChangeAspect="1" noChangeArrowheads="1"/>
          </p:cNvPicPr>
          <p:nvPr/>
        </p:nvPicPr>
        <p:blipFill>
          <a:blip r:embed="rId2" cstate="print"/>
          <a:srcRect l="2238" t="59531" b="9721"/>
          <a:stretch>
            <a:fillRect/>
          </a:stretch>
        </p:blipFill>
        <p:spPr bwMode="auto">
          <a:xfrm>
            <a:off x="762000" y="4648200"/>
            <a:ext cx="7391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Šikmý vrh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cs-CZ" dirty="0"/>
              <a:t>V ose </a:t>
            </a:r>
            <a:r>
              <a:rPr lang="cs-CZ" i="1" dirty="0"/>
              <a:t>x</a:t>
            </a:r>
            <a:r>
              <a:rPr lang="cs-CZ" dirty="0"/>
              <a:t> – rovnoměrný přímočarý pohyb</a:t>
            </a:r>
          </a:p>
          <a:p>
            <a:pPr fontAlgn="base"/>
            <a:r>
              <a:rPr lang="cs-CZ" dirty="0" smtClean="0"/>
              <a:t>V</a:t>
            </a:r>
            <a:r>
              <a:rPr lang="cs-CZ" dirty="0"/>
              <a:t> ose </a:t>
            </a:r>
            <a:r>
              <a:rPr lang="cs-CZ" i="1" dirty="0"/>
              <a:t>y</a:t>
            </a:r>
            <a:r>
              <a:rPr lang="cs-CZ" dirty="0"/>
              <a:t> – svislý vrh </a:t>
            </a:r>
            <a:r>
              <a:rPr lang="cs-CZ" dirty="0" smtClean="0"/>
              <a:t>vzhůru </a:t>
            </a: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Pro složky počáteční rychlosti platí: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 descr="vzore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1700808"/>
            <a:ext cx="108012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 descr="vzorec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2132856"/>
            <a:ext cx="1656184" cy="753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5" descr="vzorec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648" y="4221088"/>
            <a:ext cx="180020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6" descr="vzorec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63888" y="4221088"/>
            <a:ext cx="1656184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Šikmý vrh </a:t>
            </a:r>
            <a:r>
              <a:rPr lang="cs-CZ" smtClean="0"/>
              <a:t>vzůru</a:t>
            </a:r>
            <a:endParaRPr lang="cs-CZ"/>
          </a:p>
        </p:txBody>
      </p:sp>
      <p:pic>
        <p:nvPicPr>
          <p:cNvPr id="4" name="Zástupný symbol pro obsah 3" descr="obrázek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867834" y="1935163"/>
            <a:ext cx="7408332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cs-CZ" dirty="0" smtClean="0"/>
              <a:t>Délka vrhu</a:t>
            </a:r>
          </a:p>
          <a:p>
            <a:pPr marL="742950" lvl="2" indent="-342900">
              <a:buNone/>
            </a:pPr>
            <a:r>
              <a:rPr lang="cs-CZ" dirty="0" smtClean="0"/>
              <a:t>l = </a:t>
            </a:r>
            <a:r>
              <a:rPr lang="cs-CZ" dirty="0" err="1" smtClean="0"/>
              <a:t>x</a:t>
            </a:r>
            <a:r>
              <a:rPr lang="cs-CZ" baseline="-25000" dirty="0" err="1" smtClean="0"/>
              <a:t>max</a:t>
            </a:r>
            <a:r>
              <a:rPr lang="cs-CZ" dirty="0" smtClean="0"/>
              <a:t> = (v</a:t>
            </a:r>
            <a:r>
              <a:rPr lang="cs-CZ" baseline="-25000" dirty="0" smtClean="0"/>
              <a:t>o</a:t>
            </a:r>
            <a:r>
              <a:rPr lang="cs-CZ" baseline="30000" dirty="0" smtClean="0"/>
              <a:t>2</a:t>
            </a:r>
            <a:r>
              <a:rPr lang="cs-CZ" dirty="0" smtClean="0"/>
              <a:t>sin 2α)/g</a:t>
            </a:r>
          </a:p>
          <a:p>
            <a:r>
              <a:rPr lang="cs-CZ" dirty="0" smtClean="0"/>
              <a:t>Výška vrhu</a:t>
            </a:r>
          </a:p>
          <a:p>
            <a:pPr lvl="1">
              <a:buNone/>
            </a:pPr>
            <a:r>
              <a:rPr lang="cs-CZ" dirty="0" smtClean="0"/>
              <a:t>H = </a:t>
            </a:r>
            <a:r>
              <a:rPr lang="cs-CZ" dirty="0" err="1" smtClean="0"/>
              <a:t>y</a:t>
            </a:r>
            <a:r>
              <a:rPr lang="cs-CZ" baseline="-25000" dirty="0" err="1" smtClean="0"/>
              <a:t>max</a:t>
            </a:r>
            <a:r>
              <a:rPr lang="cs-CZ" dirty="0" smtClean="0"/>
              <a:t> = (v</a:t>
            </a:r>
            <a:r>
              <a:rPr lang="cs-CZ" baseline="-25000" dirty="0" smtClean="0"/>
              <a:t>o</a:t>
            </a:r>
            <a:r>
              <a:rPr lang="cs-CZ" baseline="30000" dirty="0" smtClean="0"/>
              <a:t>2</a:t>
            </a:r>
            <a:r>
              <a:rPr lang="cs-CZ" dirty="0" smtClean="0"/>
              <a:t>.sin</a:t>
            </a:r>
            <a:r>
              <a:rPr lang="cs-CZ" baseline="30000" dirty="0" smtClean="0"/>
              <a:t>2</a:t>
            </a:r>
            <a:r>
              <a:rPr lang="cs-CZ" dirty="0" smtClean="0"/>
              <a:t>α)/2g</a:t>
            </a:r>
          </a:p>
          <a:p>
            <a:r>
              <a:rPr lang="cs-CZ" dirty="0" smtClean="0"/>
              <a:t>Doba vrhu</a:t>
            </a:r>
          </a:p>
          <a:p>
            <a:pPr lvl="1">
              <a:buNone/>
            </a:pPr>
            <a:r>
              <a:rPr lang="cs-CZ" dirty="0" smtClean="0"/>
              <a:t>T = (2v</a:t>
            </a:r>
            <a:r>
              <a:rPr lang="cs-CZ" baseline="-25000" dirty="0" smtClean="0"/>
              <a:t>o</a:t>
            </a:r>
            <a:r>
              <a:rPr lang="cs-CZ" dirty="0" smtClean="0"/>
              <a:t>.sinα)/g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Skládání pohybů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cs-CZ" dirty="0" smtClean="0"/>
              <a:t>	Při filmování honičky na ploché střeše má kaskadér přeskočit na střechu sousední budovy. Ještě před tím ho prozíravě napadne, zda vůbec může tento úkol zvládnout, běží-li po střeše nanejvýš rychlostí 4,5 m·s</a:t>
            </a:r>
            <a:r>
              <a:rPr lang="cs-CZ" baseline="30000" dirty="0" smtClean="0"/>
              <a:t>-1</a:t>
            </a:r>
            <a:r>
              <a:rPr lang="cs-CZ" dirty="0" smtClean="0"/>
              <a:t>. Vzdálenost budov je 6,2 m a rozdíl jejich výšek 4,9m. Zvládne to kaskadér?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Šikmý vrh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	Horizontální rychlost těch nejlepších skokanů do dálky dosahuje až 10,7 m.s</a:t>
            </a:r>
            <a:r>
              <a:rPr lang="cs-CZ" baseline="30000" dirty="0" smtClean="0"/>
              <a:t>-1</a:t>
            </a:r>
            <a:r>
              <a:rPr lang="cs-CZ" dirty="0" smtClean="0"/>
              <a:t>. Jak velká je při odrazu vertikální rychlost, naměří-li rozhodčí délku skoku 8,8 m? Pro zjednodušení předpokládejme, že těžiště atleta je ve chvíli odrazu a doskoku ve stejné výšce.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Převody jednotek</a:t>
            </a:r>
          </a:p>
          <a:p>
            <a:endParaRPr lang="cs-CZ" dirty="0" smtClean="0"/>
          </a:p>
          <a:p>
            <a:r>
              <a:rPr lang="cs-CZ" dirty="0" smtClean="0"/>
              <a:t>skládání a rozkládání vektorů</a:t>
            </a:r>
          </a:p>
          <a:p>
            <a:endParaRPr lang="cs-CZ" dirty="0" smtClean="0"/>
          </a:p>
          <a:p>
            <a:r>
              <a:rPr lang="cs-CZ" dirty="0" smtClean="0"/>
              <a:t>Skaláry/vektory?</a:t>
            </a:r>
          </a:p>
          <a:p>
            <a:pPr lvl="1"/>
            <a:r>
              <a:rPr lang="cs-CZ" dirty="0" smtClean="0"/>
              <a:t>Hmotnost, dráha, okamžitá rychlost, průměrná rychlost, síla, čas, …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Průměrná rychlost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</a:t>
            </a:r>
            <a:r>
              <a:rPr lang="cs-CZ" dirty="0" smtClean="0"/>
              <a:t> </a:t>
            </a:r>
            <a:r>
              <a:rPr lang="cs-CZ" dirty="0" smtClean="0"/>
              <a:t>Lyžař projel prvním měřeným úsekem o délce 100m rychlostí 72km/h následující 100m úsek projel rychlostí </a:t>
            </a:r>
            <a:r>
              <a:rPr lang="cs-CZ" dirty="0" smtClean="0"/>
              <a:t>36</a:t>
            </a:r>
            <a:r>
              <a:rPr lang="cs-CZ" dirty="0" smtClean="0"/>
              <a:t>km/</a:t>
            </a:r>
            <a:r>
              <a:rPr lang="cs-CZ" dirty="0" err="1" smtClean="0"/>
              <a:t>h</a:t>
            </a:r>
            <a:r>
              <a:rPr lang="cs-CZ" dirty="0" smtClean="0"/>
              <a:t>. Jaká byla jeho průměrná rychlost?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Rovnoměrný pohyb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cs-CZ" dirty="0" smtClean="0"/>
              <a:t>    Při časových cyklistických závodech dlouhých 45,8 km startují závodníci jeden po druhém s časovým odstupem 90 s. Cyklista chce dorazit do cíle současně se závodníkem, který startoval o 270 s dřív. O kolik metrů za sekundu by musel jet cyklista rychleji než tento závodník, který celou trať zvládne za 2 h 2 min? Pro oba jezdce znázorněte také graficky závislost ujeté dráhy na čase.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Volný pád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Př. Jaké rychlosti dosáhne parašutista 10s po výskoku z letadla? Jak velkou vzdálenost při tom urazí?</a:t>
            </a:r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Zpomalení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cs-CZ" dirty="0" smtClean="0"/>
              <a:t>    Jednomístné vozy F1 jsou schopny zastavit z rychlosti 300 km.h</a:t>
            </a:r>
            <a:r>
              <a:rPr lang="cs-CZ" baseline="30000" dirty="0" smtClean="0"/>
              <a:t>-1</a:t>
            </a:r>
            <a:r>
              <a:rPr lang="cs-CZ" dirty="0" smtClean="0"/>
              <a:t> na 60 m. Formule Indy potřebuje na zastavení z té samé rychlosti 85 m. Jaký je rozdíl ve velikosti zpomalení, kterých můžou tyto vozy dosáhnout? Při závodech formule Indy jsou naměřeny rychlosti až 370 km.h</a:t>
            </a:r>
            <a:r>
              <a:rPr lang="cs-CZ" baseline="30000" dirty="0" smtClean="0"/>
              <a:t>-1</a:t>
            </a:r>
            <a:r>
              <a:rPr lang="cs-CZ" dirty="0" smtClean="0"/>
              <a:t>. Jakou dráhu formule Indy ujede, než zastaví z této rychlosti a jak dlouho to bude trvat?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Rovnoměrný pohyb po kružnici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Nemění se velikost rychlosti, pouze směr (tečný)</a:t>
            </a:r>
          </a:p>
          <a:p>
            <a:r>
              <a:rPr lang="cs-CZ" dirty="0" smtClean="0"/>
              <a:t>Obvodová rychlost</a:t>
            </a:r>
          </a:p>
          <a:p>
            <a:endParaRPr lang="cs-CZ" dirty="0" smtClean="0"/>
          </a:p>
          <a:p>
            <a:r>
              <a:rPr lang="cs-CZ" dirty="0" smtClean="0"/>
              <a:t>Úhlová rychlost</a:t>
            </a:r>
          </a:p>
          <a:p>
            <a:endParaRPr lang="cs-CZ" dirty="0" smtClean="0"/>
          </a:p>
          <a:p>
            <a:r>
              <a:rPr lang="cs-CZ" dirty="0" smtClean="0"/>
              <a:t>Perioda T, frekvence f</a:t>
            </a:r>
            <a:endParaRPr lang="cs-CZ" dirty="0"/>
          </a:p>
          <a:p>
            <a:r>
              <a:rPr lang="cs-CZ" dirty="0" smtClean="0"/>
              <a:t>Normálové zrychlení – dostředivé </a:t>
            </a:r>
          </a:p>
        </p:txBody>
      </p:sp>
      <p:pic>
        <p:nvPicPr>
          <p:cNvPr id="4" name="Obrázek 3" descr="vzore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2348880"/>
            <a:ext cx="1168896" cy="977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 descr="vzorec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3356992"/>
            <a:ext cx="115212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5" descr="vzorec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60232" y="3140968"/>
            <a:ext cx="1296144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6" descr="vzorec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04248" y="5157192"/>
            <a:ext cx="108012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 </a:t>
            </a:r>
            <a:r>
              <a:rPr kumimoji="0" lang="cs-CZ" sz="2000" b="0" i="0" u="none" strike="noStrike" cap="none" normalizeH="0" baseline="0" smtClean="0">
                <a:ln>
                  <a:noFill/>
                </a:ln>
                <a:solidFill>
                  <a:srgbClr val="444444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cs-CZ" sz="900" b="0" i="0" u="none" strike="noStrike" cap="none" normalizeH="0" baseline="0" smtClean="0">
                <a:ln>
                  <a:noFill/>
                </a:ln>
                <a:solidFill>
                  <a:srgbClr val="444444"/>
                </a:solidFill>
                <a:effectLst/>
                <a:latin typeface="Arial" charset="0"/>
                <a:cs typeface="Arial" charset="0"/>
              </a:rPr>
              <a:t>.</a:t>
            </a:r>
            <a:r>
              <a:rPr kumimoji="0" lang="cs-CZ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17410" name="Picture 2" descr="vzorec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32240" y="6093296"/>
            <a:ext cx="1274965" cy="5040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obrázek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40" y="815073"/>
            <a:ext cx="5760720" cy="5227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Pohyb po kružnici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letecké normy nesmí na pilota působit větší přetížení než 5, 95 </a:t>
            </a:r>
            <a:r>
              <a:rPr lang="cs-CZ" i="1" dirty="0" smtClean="0"/>
              <a:t>g</a:t>
            </a:r>
            <a:r>
              <a:rPr lang="cs-CZ" dirty="0" smtClean="0"/>
              <a:t>. Jaký nejmenší poloměr může mít zatáčka, kterou pilot proletí rychlostí 700 km·h</a:t>
            </a:r>
            <a:r>
              <a:rPr lang="cs-CZ" baseline="30000" dirty="0" smtClean="0"/>
              <a:t>-1</a:t>
            </a:r>
            <a:r>
              <a:rPr lang="cs-CZ" dirty="0" smtClean="0"/>
              <a:t>, aby se nedostal mimo normu? Jak dlouho touto zatáčkou poletí, chce-li změnit směr o 90°?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305</TotalTime>
  <Words>251</Words>
  <Application>Microsoft Office PowerPoint</Application>
  <PresentationFormat>Předvádění na obrazovce (4:3)</PresentationFormat>
  <Paragraphs>46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Tok</vt:lpstr>
      <vt:lpstr>Kinematika</vt:lpstr>
      <vt:lpstr>Snímek 2</vt:lpstr>
      <vt:lpstr>Průměrná rychlost</vt:lpstr>
      <vt:lpstr>Rovnoměrný pohyb</vt:lpstr>
      <vt:lpstr>Volný pád</vt:lpstr>
      <vt:lpstr>Zpomalení</vt:lpstr>
      <vt:lpstr>Rovnoměrný pohyb po kružnici</vt:lpstr>
      <vt:lpstr>Snímek 8</vt:lpstr>
      <vt:lpstr>Pohyb po kružnici</vt:lpstr>
      <vt:lpstr>Skládání (sčítání) pohybů</vt:lpstr>
      <vt:lpstr>Šikmý vrh</vt:lpstr>
      <vt:lpstr>Šikmý vrh vzůru</vt:lpstr>
      <vt:lpstr>Snímek 13</vt:lpstr>
      <vt:lpstr>Skládání pohybů</vt:lpstr>
      <vt:lpstr>Šikmý vrh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Kinematika</dc:title>
  <dc:creator>k</dc:creator>
  <cp:lastModifiedBy>k</cp:lastModifiedBy>
  <cp:revision>28</cp:revision>
  <dcterms:created xsi:type="dcterms:W3CDTF">2012-10-01T18:23:54Z</dcterms:created>
  <dcterms:modified xsi:type="dcterms:W3CDTF">2015-02-26T11:51:30Z</dcterms:modified>
</cp:coreProperties>
</file>