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1" r:id="rId11"/>
  </p:sldMasterIdLst>
  <p:sldIdLst>
    <p:sldId id="256" r:id="rId12"/>
    <p:sldId id="258" r:id="rId13"/>
    <p:sldId id="259" r:id="rId14"/>
    <p:sldId id="260" r:id="rId15"/>
    <p:sldId id="261" r:id="rId16"/>
    <p:sldId id="300" r:id="rId17"/>
    <p:sldId id="301" r:id="rId18"/>
    <p:sldId id="302" r:id="rId19"/>
    <p:sldId id="262" r:id="rId20"/>
    <p:sldId id="277" r:id="rId21"/>
    <p:sldId id="263" r:id="rId22"/>
    <p:sldId id="299" r:id="rId23"/>
    <p:sldId id="305" r:id="rId24"/>
    <p:sldId id="304" r:id="rId25"/>
    <p:sldId id="265" r:id="rId26"/>
    <p:sldId id="266" r:id="rId27"/>
    <p:sldId id="268" r:id="rId28"/>
    <p:sldId id="267" r:id="rId29"/>
    <p:sldId id="269" r:id="rId30"/>
    <p:sldId id="270" r:id="rId31"/>
    <p:sldId id="271" r:id="rId32"/>
    <p:sldId id="272" r:id="rId33"/>
    <p:sldId id="278" r:id="rId34"/>
    <p:sldId id="279" r:id="rId35"/>
    <p:sldId id="273" r:id="rId36"/>
    <p:sldId id="274" r:id="rId37"/>
    <p:sldId id="275" r:id="rId38"/>
    <p:sldId id="280" r:id="rId39"/>
    <p:sldId id="281" r:id="rId40"/>
    <p:sldId id="282" r:id="rId41"/>
    <p:sldId id="276" r:id="rId42"/>
    <p:sldId id="283" r:id="rId43"/>
    <p:sldId id="284" r:id="rId44"/>
    <p:sldId id="285" r:id="rId45"/>
    <p:sldId id="286" r:id="rId46"/>
    <p:sldId id="287" r:id="rId47"/>
    <p:sldId id="288" r:id="rId48"/>
    <p:sldId id="289" r:id="rId49"/>
    <p:sldId id="297" r:id="rId50"/>
    <p:sldId id="298" r:id="rId51"/>
    <p:sldId id="290" r:id="rId52"/>
    <p:sldId id="296" r:id="rId53"/>
    <p:sldId id="291" r:id="rId54"/>
    <p:sldId id="292" r:id="rId55"/>
    <p:sldId id="293" r:id="rId56"/>
    <p:sldId id="294" r:id="rId57"/>
    <p:sldId id="295" r:id="rId5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61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9DE65C8-3299-4F77-82B5-3416A8327931}" type="datetimeFigureOut">
              <a:rPr lang="cs-CZ" smtClean="0"/>
              <a:pPr/>
              <a:t>11.11.2015</a:t>
            </a:fld>
            <a:endParaRPr lang="cs-CZ"/>
          </a:p>
        </p:txBody>
      </p:sp>
      <p:sp>
        <p:nvSpPr>
          <p:cNvPr id="5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AB8A0-D9FB-4DB9-886B-59B9FDA324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9DE65C8-3299-4F77-82B5-3416A8327931}" type="datetimeFigureOut">
              <a:rPr lang="cs-CZ" smtClean="0"/>
              <a:pPr/>
              <a:t>11.11.2015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AB8A0-D9FB-4DB9-886B-59B9FDA324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11.11.2015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11.11.2015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11.11.2015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11.11.2015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11.11.2015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11.11.2015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11.11.2015</a:t>
            </a:fld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11.11.2015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11.11.2015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11.11.2015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9DE65C8-3299-4F77-82B5-3416A8327931}" type="datetimeFigureOut">
              <a:rPr lang="cs-CZ" smtClean="0"/>
              <a:pPr/>
              <a:t>11.11.2015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AB8A0-D9FB-4DB9-886B-59B9FDA324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371600"/>
            <a:ext cx="2055813" cy="4757738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6019800" cy="4757738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11.11.2015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1371600"/>
            <a:ext cx="7850188" cy="1827213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32013" cy="363538"/>
          </a:xfrm>
        </p:spPr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11.11.2015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>
          <a:xfrm>
            <a:off x="7924800" y="6356350"/>
            <a:ext cx="760413" cy="363538"/>
          </a:xfrm>
        </p:spPr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07FA057-5C29-4C5E-90B5-356974D112D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7FE1428-09A9-4A68-8115-670A359C390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F9A34B8-DE58-4F13-832C-F63C0566C58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7013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935163"/>
            <a:ext cx="4038600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3A03998-5E6B-44BC-8F60-AAA66670CD2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5634BEC-DAA7-4CD6-A788-8D0DB12F6F5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D43AE92-C318-4051-B4E0-68A68980BC9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BE5E5DD-7CF4-4CDE-AD49-B655190AC88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FA43764-EE06-46CE-80F2-75E975D2E82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11.11.2015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F58CE4F-5284-4F87-8072-C7062D84DD2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B638786-D290-46F9-92D5-699599982BA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5813" cy="56181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81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05FEE64-F9DD-4AC6-BEF9-C411F6E774E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11.11.2015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11.11.2015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11.11.2015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11.11.2015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11.11.2015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11.11.2015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11.11.2015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DE65C8-3299-4F77-82B5-3416A8327931}" type="datetimeFigureOut">
              <a:rPr lang="cs-CZ" smtClean="0"/>
              <a:pPr/>
              <a:t>11.11.2015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AB8A0-D9FB-4DB9-886B-59B9FDA324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11.11.2015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11.11.2015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49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49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11.11.2015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640" indent="0" algn="ctr">
              <a:buNone/>
              <a:defRPr/>
            </a:lvl2pPr>
            <a:lvl3pPr marL="829280" indent="0" algn="ctr">
              <a:buNone/>
              <a:defRPr/>
            </a:lvl3pPr>
            <a:lvl4pPr marL="1243920" indent="0" algn="ctr">
              <a:buNone/>
              <a:defRPr/>
            </a:lvl4pPr>
            <a:lvl5pPr marL="1658560" indent="0" algn="ctr">
              <a:buNone/>
              <a:defRPr/>
            </a:lvl5pPr>
            <a:lvl6pPr marL="2073201" indent="0" algn="ctr">
              <a:buNone/>
              <a:defRPr/>
            </a:lvl6pPr>
            <a:lvl7pPr marL="2487841" indent="0" algn="ctr">
              <a:buNone/>
              <a:defRPr/>
            </a:lvl7pPr>
            <a:lvl8pPr marL="2902481" indent="0" algn="ctr">
              <a:buNone/>
              <a:defRPr/>
            </a:lvl8pPr>
            <a:lvl9pPr marL="3317121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5970C19-6D1D-4278-AF88-1C95C4D0A23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37F8961-270F-4B60-A277-D2C9AE216D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5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640" indent="0">
              <a:buNone/>
              <a:defRPr sz="1600"/>
            </a:lvl2pPr>
            <a:lvl3pPr marL="829280" indent="0">
              <a:buNone/>
              <a:defRPr sz="1500"/>
            </a:lvl3pPr>
            <a:lvl4pPr marL="1243920" indent="0">
              <a:buNone/>
              <a:defRPr sz="1300"/>
            </a:lvl4pPr>
            <a:lvl5pPr marL="1658560" indent="0">
              <a:buNone/>
              <a:defRPr sz="1300"/>
            </a:lvl5pPr>
            <a:lvl6pPr marL="2073201" indent="0">
              <a:buNone/>
              <a:defRPr sz="1300"/>
            </a:lvl6pPr>
            <a:lvl7pPr marL="2487841" indent="0">
              <a:buNone/>
              <a:defRPr sz="1300"/>
            </a:lvl7pPr>
            <a:lvl8pPr marL="2902481" indent="0">
              <a:buNone/>
              <a:defRPr sz="1300"/>
            </a:lvl8pPr>
            <a:lvl9pPr marL="3317121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5972CAC-18F4-419F-9A20-F1CA927DB38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010E5CA-EFAF-482D-AF11-138B017C1AE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2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11BFA14-3874-4C06-A216-A7BB6DEEA99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195BD05-8015-4FFF-923E-4F6E6D0F3E0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4110583-7E87-4569-956C-A582C63670D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9DE65C8-3299-4F77-82B5-3416A8327931}" type="datetimeFigureOut">
              <a:rPr lang="cs-CZ" smtClean="0"/>
              <a:pPr/>
              <a:t>11.11.2015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AB8A0-D9FB-4DB9-886B-59B9FDA324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3" y="273631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3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8CEE9DC-C0E6-47E1-BBB4-9E2BD99472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3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3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640" indent="0">
              <a:buNone/>
              <a:defRPr sz="2500"/>
            </a:lvl2pPr>
            <a:lvl3pPr marL="829280" indent="0">
              <a:buNone/>
              <a:defRPr sz="2200"/>
            </a:lvl3pPr>
            <a:lvl4pPr marL="1243920" indent="0">
              <a:buNone/>
              <a:defRPr sz="1800"/>
            </a:lvl4pPr>
            <a:lvl5pPr marL="1658560" indent="0">
              <a:buNone/>
              <a:defRPr sz="1800"/>
            </a:lvl5pPr>
            <a:lvl6pPr marL="2073201" indent="0">
              <a:buNone/>
              <a:defRPr sz="1800"/>
            </a:lvl6pPr>
            <a:lvl7pPr marL="2487841" indent="0">
              <a:buNone/>
              <a:defRPr sz="1800"/>
            </a:lvl7pPr>
            <a:lvl8pPr marL="2902481" indent="0">
              <a:buNone/>
              <a:defRPr sz="1800"/>
            </a:lvl8pPr>
            <a:lvl9pPr marL="3317121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3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D815718-E6F9-4EFA-BBA1-2B0F19D68E6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CB19BF4-0358-46C2-8C1E-C73C8A17C0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51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51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27EC53F-24E6-4A70-842C-D3DB9D35CA5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97" indent="0" algn="ctr">
              <a:buNone/>
              <a:defRPr/>
            </a:lvl2pPr>
            <a:lvl3pPr marL="829194" indent="0" algn="ctr">
              <a:buNone/>
              <a:defRPr/>
            </a:lvl3pPr>
            <a:lvl4pPr marL="1243791" indent="0" algn="ctr">
              <a:buNone/>
              <a:defRPr/>
            </a:lvl4pPr>
            <a:lvl5pPr marL="1658388" indent="0" algn="ctr">
              <a:buNone/>
              <a:defRPr/>
            </a:lvl5pPr>
            <a:lvl6pPr marL="2072986" indent="0" algn="ctr">
              <a:buNone/>
              <a:defRPr/>
            </a:lvl6pPr>
            <a:lvl7pPr marL="2487583" indent="0" algn="ctr">
              <a:buNone/>
              <a:defRPr/>
            </a:lvl7pPr>
            <a:lvl8pPr marL="2902180" indent="0" algn="ctr">
              <a:buNone/>
              <a:defRPr/>
            </a:lvl8pPr>
            <a:lvl9pPr marL="3316777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772964A-4FC1-4A12-9D7F-784738246FC5}" type="slidenum">
              <a:rPr lang="en-GB"/>
              <a:pPr/>
              <a:t>‹#›</a:t>
            </a:fld>
            <a:fld id="{73CFD0CF-7D8E-4245-82F8-0A8E00135CA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667E32-2194-400A-97B8-9EFB3E80F203}" type="slidenum">
              <a:rPr lang="en-GB"/>
              <a:pPr/>
              <a:t>‹#›</a:t>
            </a:fld>
            <a:fld id="{8285A04C-6A74-495B-A0A3-FB0171B5D2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6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97" indent="0">
              <a:buNone/>
              <a:defRPr sz="1600"/>
            </a:lvl2pPr>
            <a:lvl3pPr marL="829194" indent="0">
              <a:buNone/>
              <a:defRPr sz="1500"/>
            </a:lvl3pPr>
            <a:lvl4pPr marL="1243791" indent="0">
              <a:buNone/>
              <a:defRPr sz="1300"/>
            </a:lvl4pPr>
            <a:lvl5pPr marL="1658388" indent="0">
              <a:buNone/>
              <a:defRPr sz="1300"/>
            </a:lvl5pPr>
            <a:lvl6pPr marL="2072986" indent="0">
              <a:buNone/>
              <a:defRPr sz="1300"/>
            </a:lvl6pPr>
            <a:lvl7pPr marL="2487583" indent="0">
              <a:buNone/>
              <a:defRPr sz="1300"/>
            </a:lvl7pPr>
            <a:lvl8pPr marL="2902180" indent="0">
              <a:buNone/>
              <a:defRPr sz="1300"/>
            </a:lvl8pPr>
            <a:lvl9pPr marL="3316777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3414785-DD3C-4BFB-B43B-03CFB99B297D}" type="slidenum">
              <a:rPr lang="en-GB"/>
              <a:pPr/>
              <a:t>‹#›</a:t>
            </a:fld>
            <a:fld id="{F76242AA-EBE8-421E-B0A8-206039BDD8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1472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0768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17BA802-53CF-4F5A-B447-B39F11BB2CA5}" type="slidenum">
              <a:rPr lang="en-GB"/>
              <a:pPr/>
              <a:t>‹#›</a:t>
            </a:fld>
            <a:fld id="{68F184F2-DD74-40C1-A1B0-0CD1C7C7343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3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2E8455E-B06C-4D47-9C30-D3C836F2340A}" type="slidenum">
              <a:rPr lang="en-GB"/>
              <a:pPr/>
              <a:t>‹#›</a:t>
            </a:fld>
            <a:fld id="{24C03085-D601-4F77-977D-9C6C99C087F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B04ED95-5FE7-476D-98BD-813AAA89D116}" type="slidenum">
              <a:rPr lang="en-GB"/>
              <a:pPr/>
              <a:t>‹#›</a:t>
            </a:fld>
            <a:fld id="{0F607FE3-F9AD-49B5-AB18-E9436E9E6F8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9DE65C8-3299-4F77-82B5-3416A8327931}" type="datetimeFigureOut">
              <a:rPr lang="cs-CZ" smtClean="0"/>
              <a:pPr/>
              <a:t>11.11.2015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AB8A0-D9FB-4DB9-886B-59B9FDA324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CCF799-FEB7-4417-906F-A1120563B4EF}" type="slidenum">
              <a:rPr lang="en-GB"/>
              <a:pPr/>
              <a:t>‹#›</a:t>
            </a:fld>
            <a:fld id="{1DBDD76D-5945-41F5-A87B-48B017DF3C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4" y="273632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4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6A3E2A3-CCA6-4305-834F-5616D3767750}" type="slidenum">
              <a:rPr lang="en-GB"/>
              <a:pPr/>
              <a:t>‹#›</a:t>
            </a:fld>
            <a:fld id="{A03F7BF9-911F-4A42-A09F-6BC40DF9512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4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4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97" indent="0">
              <a:buNone/>
              <a:defRPr sz="2500"/>
            </a:lvl2pPr>
            <a:lvl3pPr marL="829194" indent="0">
              <a:buNone/>
              <a:defRPr sz="2200"/>
            </a:lvl3pPr>
            <a:lvl4pPr marL="1243791" indent="0">
              <a:buNone/>
              <a:defRPr sz="1800"/>
            </a:lvl4pPr>
            <a:lvl5pPr marL="1658388" indent="0">
              <a:buNone/>
              <a:defRPr sz="1800"/>
            </a:lvl5pPr>
            <a:lvl6pPr marL="2072986" indent="0">
              <a:buNone/>
              <a:defRPr sz="1800"/>
            </a:lvl6pPr>
            <a:lvl7pPr marL="2487583" indent="0">
              <a:buNone/>
              <a:defRPr sz="1800"/>
            </a:lvl7pPr>
            <a:lvl8pPr marL="2902180" indent="0">
              <a:buNone/>
              <a:defRPr sz="1800"/>
            </a:lvl8pPr>
            <a:lvl9pPr marL="3316777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4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178781-B8D3-4898-851B-8F144A3980F8}" type="slidenum">
              <a:rPr lang="en-GB"/>
              <a:pPr/>
              <a:t>‹#›</a:t>
            </a:fld>
            <a:fld id="{8422C251-DD9C-43FD-BB34-4EFFF7B2688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731465-F99D-4A97-9F49-B77D6A4860BF}" type="slidenum">
              <a:rPr lang="en-GB"/>
              <a:pPr/>
              <a:t>‹#›</a:t>
            </a:fld>
            <a:fld id="{588F74BD-DE5C-4CB0-8EBE-FCA7641C2B9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000481" y="0"/>
            <a:ext cx="1861920" cy="408859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14722" y="0"/>
            <a:ext cx="5447520" cy="408859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70AA78-A757-478D-8D69-C6ED67B88084}" type="slidenum">
              <a:rPr lang="en-GB"/>
              <a:pPr/>
              <a:t>‹#›</a:t>
            </a:fld>
            <a:fld id="{168B0920-09F9-4CC3-8DF7-6F3DCC73614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54" indent="0" algn="ctr">
              <a:buNone/>
              <a:defRPr/>
            </a:lvl2pPr>
            <a:lvl3pPr marL="829108" indent="0" algn="ctr">
              <a:buNone/>
              <a:defRPr/>
            </a:lvl3pPr>
            <a:lvl4pPr marL="1243662" indent="0" algn="ctr">
              <a:buNone/>
              <a:defRPr/>
            </a:lvl4pPr>
            <a:lvl5pPr marL="1658216" indent="0" algn="ctr">
              <a:buNone/>
              <a:defRPr/>
            </a:lvl5pPr>
            <a:lvl6pPr marL="2072771" indent="0" algn="ctr">
              <a:buNone/>
              <a:defRPr/>
            </a:lvl6pPr>
            <a:lvl7pPr marL="2487325" indent="0" algn="ctr">
              <a:buNone/>
              <a:defRPr/>
            </a:lvl7pPr>
            <a:lvl8pPr marL="2901879" indent="0" algn="ctr">
              <a:buNone/>
              <a:defRPr/>
            </a:lvl8pPr>
            <a:lvl9pPr marL="3316433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E77FFF-1E55-4502-AA32-CC80A33E3A71}" type="slidenum">
              <a:rPr lang="en-GB"/>
              <a:pPr/>
              <a:t>‹#›</a:t>
            </a:fld>
            <a:fld id="{28F8424E-F1DC-4648-BF65-1CE51B3F2EB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E5C7FE5-C73E-413A-ADE5-B35A6BEADD33}" type="slidenum">
              <a:rPr lang="en-GB"/>
              <a:pPr/>
              <a:t>‹#›</a:t>
            </a:fld>
            <a:fld id="{21FCD13D-8DFB-4CE2-84BF-28589FB1F8A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7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54" indent="0">
              <a:buNone/>
              <a:defRPr sz="1600"/>
            </a:lvl2pPr>
            <a:lvl3pPr marL="829108" indent="0">
              <a:buNone/>
              <a:defRPr sz="1500"/>
            </a:lvl3pPr>
            <a:lvl4pPr marL="1243662" indent="0">
              <a:buNone/>
              <a:defRPr sz="1300"/>
            </a:lvl4pPr>
            <a:lvl5pPr marL="1658216" indent="0">
              <a:buNone/>
              <a:defRPr sz="1300"/>
            </a:lvl5pPr>
            <a:lvl6pPr marL="2072771" indent="0">
              <a:buNone/>
              <a:defRPr sz="1300"/>
            </a:lvl6pPr>
            <a:lvl7pPr marL="2487325" indent="0">
              <a:buNone/>
              <a:defRPr sz="1300"/>
            </a:lvl7pPr>
            <a:lvl8pPr marL="2901879" indent="0">
              <a:buNone/>
              <a:defRPr sz="1300"/>
            </a:lvl8pPr>
            <a:lvl9pPr marL="3316433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A18C2F-743B-4777-808E-4A891AEDABFF}" type="slidenum">
              <a:rPr lang="en-GB"/>
              <a:pPr/>
              <a:t>‹#›</a:t>
            </a:fld>
            <a:fld id="{B53C9078-FADC-4E77-BFB6-B25DF7A8231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0" y="0"/>
            <a:ext cx="403776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32481" y="0"/>
            <a:ext cx="403920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1FF8F8-6E44-4799-B66A-CEC3F2DF63ED}" type="slidenum">
              <a:rPr lang="en-GB"/>
              <a:pPr/>
              <a:t>‹#›</a:t>
            </a:fld>
            <a:fld id="{3CD6D110-95EC-4688-8121-9C91EDA2EA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4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0175825-60A8-44F7-B685-301C8F93C394}" type="slidenum">
              <a:rPr lang="en-GB"/>
              <a:pPr/>
              <a:t>‹#›</a:t>
            </a:fld>
            <a:fld id="{ADB8227B-16CF-4EC0-B7BB-F8451DFBB0C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9DE65C8-3299-4F77-82B5-3416A8327931}" type="datetimeFigureOut">
              <a:rPr lang="cs-CZ" smtClean="0"/>
              <a:pPr/>
              <a:t>11.11.2015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AB8A0-D9FB-4DB9-886B-59B9FDA324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C239355-0F27-4024-BDBC-416B60AB7268}" type="slidenum">
              <a:rPr lang="en-GB"/>
              <a:pPr/>
              <a:t>‹#›</a:t>
            </a:fld>
            <a:fld id="{F8236F92-2197-4909-AE1B-0A12F711A84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DD82BF-75F0-41F7-BE51-3634CFC3E6F1}" type="slidenum">
              <a:rPr lang="en-GB"/>
              <a:pPr/>
              <a:t>‹#›</a:t>
            </a:fld>
            <a:fld id="{1718435D-705D-4A3A-BCF2-E3136C2B775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5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E8B84CF-8CE6-419D-ABB2-6846A64CA93D}" type="slidenum">
              <a:rPr lang="en-GB"/>
              <a:pPr/>
              <a:t>‹#›</a:t>
            </a:fld>
            <a:fld id="{C93CF135-2BBD-43E6-8C9A-CA617B3B7EA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54" indent="0">
              <a:buNone/>
              <a:defRPr sz="2500"/>
            </a:lvl2pPr>
            <a:lvl3pPr marL="829108" indent="0">
              <a:buNone/>
              <a:defRPr sz="2200"/>
            </a:lvl3pPr>
            <a:lvl4pPr marL="1243662" indent="0">
              <a:buNone/>
              <a:defRPr sz="1800"/>
            </a:lvl4pPr>
            <a:lvl5pPr marL="1658216" indent="0">
              <a:buNone/>
              <a:defRPr sz="1800"/>
            </a:lvl5pPr>
            <a:lvl6pPr marL="2072771" indent="0">
              <a:buNone/>
              <a:defRPr sz="1800"/>
            </a:lvl6pPr>
            <a:lvl7pPr marL="2487325" indent="0">
              <a:buNone/>
              <a:defRPr sz="1800"/>
            </a:lvl7pPr>
            <a:lvl8pPr marL="2901879" indent="0">
              <a:buNone/>
              <a:defRPr sz="1800"/>
            </a:lvl8pPr>
            <a:lvl9pPr marL="3316433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04CA5C-F012-4A68-967A-0EFA41334F1D}" type="slidenum">
              <a:rPr lang="en-GB"/>
              <a:pPr/>
              <a:t>‹#›</a:t>
            </a:fld>
            <a:fld id="{C67FB0E9-F868-43AA-A010-D8103A6E29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FF030DF-E830-4C8D-A3A3-A551D3B99ACA}" type="slidenum">
              <a:rPr lang="en-GB"/>
              <a:pPr/>
              <a:t>‹#›</a:t>
            </a:fld>
            <a:fld id="{8FC73CF5-9579-45DE-813D-DC5F6939BE9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8240" y="0"/>
            <a:ext cx="2053440" cy="451343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0"/>
            <a:ext cx="6023520" cy="451343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ACE9585-CB7B-4B72-BCF0-75C551A9C524}" type="slidenum">
              <a:rPr lang="en-GB"/>
              <a:pPr/>
              <a:t>‹#›</a:t>
            </a:fld>
            <a:fld id="{22A39F16-CF2E-4919-8377-A99BDF12D5A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11.11.2015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11.11.2015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11.11.2015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11.11.2015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DE65C8-3299-4F77-82B5-3416A8327931}" type="datetimeFigureOut">
              <a:rPr lang="cs-CZ" smtClean="0"/>
              <a:pPr/>
              <a:t>11.11.2015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AB8A0-D9FB-4DB9-886B-59B9FDA324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11.11.2015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11.11.2015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11.11.2015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11.11.2015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11.11.2015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11.11.2015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49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49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11.11.2015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640" indent="0" algn="ctr">
              <a:buNone/>
              <a:defRPr/>
            </a:lvl2pPr>
            <a:lvl3pPr marL="829280" indent="0" algn="ctr">
              <a:buNone/>
              <a:defRPr/>
            </a:lvl3pPr>
            <a:lvl4pPr marL="1243920" indent="0" algn="ctr">
              <a:buNone/>
              <a:defRPr/>
            </a:lvl4pPr>
            <a:lvl5pPr marL="1658560" indent="0" algn="ctr">
              <a:buNone/>
              <a:defRPr/>
            </a:lvl5pPr>
            <a:lvl6pPr marL="2073201" indent="0" algn="ctr">
              <a:buNone/>
              <a:defRPr/>
            </a:lvl6pPr>
            <a:lvl7pPr marL="2487841" indent="0" algn="ctr">
              <a:buNone/>
              <a:defRPr/>
            </a:lvl7pPr>
            <a:lvl8pPr marL="2902481" indent="0" algn="ctr">
              <a:buNone/>
              <a:defRPr/>
            </a:lvl8pPr>
            <a:lvl9pPr marL="3317121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5970C19-6D1D-4278-AF88-1C95C4D0A23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37F8961-270F-4B60-A277-D2C9AE216D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5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640" indent="0">
              <a:buNone/>
              <a:defRPr sz="1600"/>
            </a:lvl2pPr>
            <a:lvl3pPr marL="829280" indent="0">
              <a:buNone/>
              <a:defRPr sz="1500"/>
            </a:lvl3pPr>
            <a:lvl4pPr marL="1243920" indent="0">
              <a:buNone/>
              <a:defRPr sz="1300"/>
            </a:lvl4pPr>
            <a:lvl5pPr marL="1658560" indent="0">
              <a:buNone/>
              <a:defRPr sz="1300"/>
            </a:lvl5pPr>
            <a:lvl6pPr marL="2073201" indent="0">
              <a:buNone/>
              <a:defRPr sz="1300"/>
            </a:lvl6pPr>
            <a:lvl7pPr marL="2487841" indent="0">
              <a:buNone/>
              <a:defRPr sz="1300"/>
            </a:lvl7pPr>
            <a:lvl8pPr marL="2902481" indent="0">
              <a:buNone/>
              <a:defRPr sz="1300"/>
            </a:lvl8pPr>
            <a:lvl9pPr marL="3317121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5972CAC-18F4-419F-9A20-F1CA927DB38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9DE65C8-3299-4F77-82B5-3416A8327931}" type="datetimeFigureOut">
              <a:rPr lang="cs-CZ" smtClean="0"/>
              <a:pPr/>
              <a:t>11.11.2015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AB8A0-D9FB-4DB9-886B-59B9FDA324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010E5CA-EFAF-482D-AF11-138B017C1AE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2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11BFA14-3874-4C06-A216-A7BB6DEEA99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195BD05-8015-4FFF-923E-4F6E6D0F3E0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4110583-7E87-4569-956C-A582C63670D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3" y="273631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3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8CEE9DC-C0E6-47E1-BBB4-9E2BD99472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3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3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640" indent="0">
              <a:buNone/>
              <a:defRPr sz="2500"/>
            </a:lvl2pPr>
            <a:lvl3pPr marL="829280" indent="0">
              <a:buNone/>
              <a:defRPr sz="2200"/>
            </a:lvl3pPr>
            <a:lvl4pPr marL="1243920" indent="0">
              <a:buNone/>
              <a:defRPr sz="1800"/>
            </a:lvl4pPr>
            <a:lvl5pPr marL="1658560" indent="0">
              <a:buNone/>
              <a:defRPr sz="1800"/>
            </a:lvl5pPr>
            <a:lvl6pPr marL="2073201" indent="0">
              <a:buNone/>
              <a:defRPr sz="1800"/>
            </a:lvl6pPr>
            <a:lvl7pPr marL="2487841" indent="0">
              <a:buNone/>
              <a:defRPr sz="1800"/>
            </a:lvl7pPr>
            <a:lvl8pPr marL="2902481" indent="0">
              <a:buNone/>
              <a:defRPr sz="1800"/>
            </a:lvl8pPr>
            <a:lvl9pPr marL="3317121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3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D815718-E6F9-4EFA-BBA1-2B0F19D68E6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CB19BF4-0358-46C2-8C1E-C73C8A17C0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51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51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27EC53F-24E6-4A70-842C-D3DB9D35CA5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97" indent="0" algn="ctr">
              <a:buNone/>
              <a:defRPr/>
            </a:lvl2pPr>
            <a:lvl3pPr marL="829194" indent="0" algn="ctr">
              <a:buNone/>
              <a:defRPr/>
            </a:lvl3pPr>
            <a:lvl4pPr marL="1243791" indent="0" algn="ctr">
              <a:buNone/>
              <a:defRPr/>
            </a:lvl4pPr>
            <a:lvl5pPr marL="1658388" indent="0" algn="ctr">
              <a:buNone/>
              <a:defRPr/>
            </a:lvl5pPr>
            <a:lvl6pPr marL="2072986" indent="0" algn="ctr">
              <a:buNone/>
              <a:defRPr/>
            </a:lvl6pPr>
            <a:lvl7pPr marL="2487583" indent="0" algn="ctr">
              <a:buNone/>
              <a:defRPr/>
            </a:lvl7pPr>
            <a:lvl8pPr marL="2902180" indent="0" algn="ctr">
              <a:buNone/>
              <a:defRPr/>
            </a:lvl8pPr>
            <a:lvl9pPr marL="3316777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772964A-4FC1-4A12-9D7F-784738246FC5}" type="slidenum">
              <a:rPr lang="en-GB"/>
              <a:pPr/>
              <a:t>‹#›</a:t>
            </a:fld>
            <a:fld id="{73CFD0CF-7D8E-4245-82F8-0A8E00135CA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667E32-2194-400A-97B8-9EFB3E80F203}" type="slidenum">
              <a:rPr lang="en-GB"/>
              <a:pPr/>
              <a:t>‹#›</a:t>
            </a:fld>
            <a:fld id="{8285A04C-6A74-495B-A0A3-FB0171B5D2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DE65C8-3299-4F77-82B5-3416A8327931}" type="datetimeFigureOut">
              <a:rPr lang="cs-CZ" smtClean="0"/>
              <a:pPr/>
              <a:t>11.11.2015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AB8A0-D9FB-4DB9-886B-59B9FDA324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6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97" indent="0">
              <a:buNone/>
              <a:defRPr sz="1600"/>
            </a:lvl2pPr>
            <a:lvl3pPr marL="829194" indent="0">
              <a:buNone/>
              <a:defRPr sz="1500"/>
            </a:lvl3pPr>
            <a:lvl4pPr marL="1243791" indent="0">
              <a:buNone/>
              <a:defRPr sz="1300"/>
            </a:lvl4pPr>
            <a:lvl5pPr marL="1658388" indent="0">
              <a:buNone/>
              <a:defRPr sz="1300"/>
            </a:lvl5pPr>
            <a:lvl6pPr marL="2072986" indent="0">
              <a:buNone/>
              <a:defRPr sz="1300"/>
            </a:lvl6pPr>
            <a:lvl7pPr marL="2487583" indent="0">
              <a:buNone/>
              <a:defRPr sz="1300"/>
            </a:lvl7pPr>
            <a:lvl8pPr marL="2902180" indent="0">
              <a:buNone/>
              <a:defRPr sz="1300"/>
            </a:lvl8pPr>
            <a:lvl9pPr marL="3316777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3414785-DD3C-4BFB-B43B-03CFB99B297D}" type="slidenum">
              <a:rPr lang="en-GB"/>
              <a:pPr/>
              <a:t>‹#›</a:t>
            </a:fld>
            <a:fld id="{F76242AA-EBE8-421E-B0A8-206039BDD8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1472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0768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17BA802-53CF-4F5A-B447-B39F11BB2CA5}" type="slidenum">
              <a:rPr lang="en-GB"/>
              <a:pPr/>
              <a:t>‹#›</a:t>
            </a:fld>
            <a:fld id="{68F184F2-DD74-40C1-A1B0-0CD1C7C7343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3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2E8455E-B06C-4D47-9C30-D3C836F2340A}" type="slidenum">
              <a:rPr lang="en-GB"/>
              <a:pPr/>
              <a:t>‹#›</a:t>
            </a:fld>
            <a:fld id="{24C03085-D601-4F77-977D-9C6C99C087F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B04ED95-5FE7-476D-98BD-813AAA89D116}" type="slidenum">
              <a:rPr lang="en-GB"/>
              <a:pPr/>
              <a:t>‹#›</a:t>
            </a:fld>
            <a:fld id="{0F607FE3-F9AD-49B5-AB18-E9436E9E6F8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CCF799-FEB7-4417-906F-A1120563B4EF}" type="slidenum">
              <a:rPr lang="en-GB"/>
              <a:pPr/>
              <a:t>‹#›</a:t>
            </a:fld>
            <a:fld id="{1DBDD76D-5945-41F5-A87B-48B017DF3C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4" y="273632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4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6A3E2A3-CCA6-4305-834F-5616D3767750}" type="slidenum">
              <a:rPr lang="en-GB"/>
              <a:pPr/>
              <a:t>‹#›</a:t>
            </a:fld>
            <a:fld id="{A03F7BF9-911F-4A42-A09F-6BC40DF9512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4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4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97" indent="0">
              <a:buNone/>
              <a:defRPr sz="2500"/>
            </a:lvl2pPr>
            <a:lvl3pPr marL="829194" indent="0">
              <a:buNone/>
              <a:defRPr sz="2200"/>
            </a:lvl3pPr>
            <a:lvl4pPr marL="1243791" indent="0">
              <a:buNone/>
              <a:defRPr sz="1800"/>
            </a:lvl4pPr>
            <a:lvl5pPr marL="1658388" indent="0">
              <a:buNone/>
              <a:defRPr sz="1800"/>
            </a:lvl5pPr>
            <a:lvl6pPr marL="2072986" indent="0">
              <a:buNone/>
              <a:defRPr sz="1800"/>
            </a:lvl6pPr>
            <a:lvl7pPr marL="2487583" indent="0">
              <a:buNone/>
              <a:defRPr sz="1800"/>
            </a:lvl7pPr>
            <a:lvl8pPr marL="2902180" indent="0">
              <a:buNone/>
              <a:defRPr sz="1800"/>
            </a:lvl8pPr>
            <a:lvl9pPr marL="3316777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4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178781-B8D3-4898-851B-8F144A3980F8}" type="slidenum">
              <a:rPr lang="en-GB"/>
              <a:pPr/>
              <a:t>‹#›</a:t>
            </a:fld>
            <a:fld id="{8422C251-DD9C-43FD-BB34-4EFFF7B2688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731465-F99D-4A97-9F49-B77D6A4860BF}" type="slidenum">
              <a:rPr lang="en-GB"/>
              <a:pPr/>
              <a:t>‹#›</a:t>
            </a:fld>
            <a:fld id="{588F74BD-DE5C-4CB0-8EBE-FCA7641C2B9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000481" y="0"/>
            <a:ext cx="1861920" cy="408859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14722" y="0"/>
            <a:ext cx="5447520" cy="408859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70AA78-A757-478D-8D69-C6ED67B88084}" type="slidenum">
              <a:rPr lang="en-GB"/>
              <a:pPr/>
              <a:t>‹#›</a:t>
            </a:fld>
            <a:fld id="{168B0920-09F9-4CC3-8DF7-6F3DCC73614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54" indent="0" algn="ctr">
              <a:buNone/>
              <a:defRPr/>
            </a:lvl2pPr>
            <a:lvl3pPr marL="829108" indent="0" algn="ctr">
              <a:buNone/>
              <a:defRPr/>
            </a:lvl3pPr>
            <a:lvl4pPr marL="1243662" indent="0" algn="ctr">
              <a:buNone/>
              <a:defRPr/>
            </a:lvl4pPr>
            <a:lvl5pPr marL="1658216" indent="0" algn="ctr">
              <a:buNone/>
              <a:defRPr/>
            </a:lvl5pPr>
            <a:lvl6pPr marL="2072771" indent="0" algn="ctr">
              <a:buNone/>
              <a:defRPr/>
            </a:lvl6pPr>
            <a:lvl7pPr marL="2487325" indent="0" algn="ctr">
              <a:buNone/>
              <a:defRPr/>
            </a:lvl7pPr>
            <a:lvl8pPr marL="2901879" indent="0" algn="ctr">
              <a:buNone/>
              <a:defRPr/>
            </a:lvl8pPr>
            <a:lvl9pPr marL="3316433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E77FFF-1E55-4502-AA32-CC80A33E3A71}" type="slidenum">
              <a:rPr lang="en-GB"/>
              <a:pPr/>
              <a:t>‹#›</a:t>
            </a:fld>
            <a:fld id="{28F8424E-F1DC-4648-BF65-1CE51B3F2EB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s odříznutým a zakulaceným jedním rohe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6" name="Pravoúhlý trojúhe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7" name="Volný tvar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9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DE65C8-3299-4F77-82B5-3416A8327931}" type="datetimeFigureOut">
              <a:rPr lang="cs-CZ" smtClean="0"/>
              <a:pPr/>
              <a:t>11.11.2015</a:t>
            </a:fld>
            <a:endParaRPr lang="cs-CZ"/>
          </a:p>
        </p:txBody>
      </p:sp>
      <p:sp>
        <p:nvSpPr>
          <p:cNvPr id="10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5BFAB8A0-D9FB-4DB9-886B-59B9FDA324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E5C7FE5-C73E-413A-ADE5-B35A6BEADD33}" type="slidenum">
              <a:rPr lang="en-GB"/>
              <a:pPr/>
              <a:t>‹#›</a:t>
            </a:fld>
            <a:fld id="{21FCD13D-8DFB-4CE2-84BF-28589FB1F8A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7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54" indent="0">
              <a:buNone/>
              <a:defRPr sz="1600"/>
            </a:lvl2pPr>
            <a:lvl3pPr marL="829108" indent="0">
              <a:buNone/>
              <a:defRPr sz="1500"/>
            </a:lvl3pPr>
            <a:lvl4pPr marL="1243662" indent="0">
              <a:buNone/>
              <a:defRPr sz="1300"/>
            </a:lvl4pPr>
            <a:lvl5pPr marL="1658216" indent="0">
              <a:buNone/>
              <a:defRPr sz="1300"/>
            </a:lvl5pPr>
            <a:lvl6pPr marL="2072771" indent="0">
              <a:buNone/>
              <a:defRPr sz="1300"/>
            </a:lvl6pPr>
            <a:lvl7pPr marL="2487325" indent="0">
              <a:buNone/>
              <a:defRPr sz="1300"/>
            </a:lvl7pPr>
            <a:lvl8pPr marL="2901879" indent="0">
              <a:buNone/>
              <a:defRPr sz="1300"/>
            </a:lvl8pPr>
            <a:lvl9pPr marL="3316433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A18C2F-743B-4777-808E-4A891AEDABFF}" type="slidenum">
              <a:rPr lang="en-GB"/>
              <a:pPr/>
              <a:t>‹#›</a:t>
            </a:fld>
            <a:fld id="{B53C9078-FADC-4E77-BFB6-B25DF7A8231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0" y="0"/>
            <a:ext cx="403776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32481" y="0"/>
            <a:ext cx="403920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1FF8F8-6E44-4799-B66A-CEC3F2DF63ED}" type="slidenum">
              <a:rPr lang="en-GB"/>
              <a:pPr/>
              <a:t>‹#›</a:t>
            </a:fld>
            <a:fld id="{3CD6D110-95EC-4688-8121-9C91EDA2EA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4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0175825-60A8-44F7-B685-301C8F93C394}" type="slidenum">
              <a:rPr lang="en-GB"/>
              <a:pPr/>
              <a:t>‹#›</a:t>
            </a:fld>
            <a:fld id="{ADB8227B-16CF-4EC0-B7BB-F8451DFBB0C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C239355-0F27-4024-BDBC-416B60AB7268}" type="slidenum">
              <a:rPr lang="en-GB"/>
              <a:pPr/>
              <a:t>‹#›</a:t>
            </a:fld>
            <a:fld id="{F8236F92-2197-4909-AE1B-0A12F711A84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DD82BF-75F0-41F7-BE51-3634CFC3E6F1}" type="slidenum">
              <a:rPr lang="en-GB"/>
              <a:pPr/>
              <a:t>‹#›</a:t>
            </a:fld>
            <a:fld id="{1718435D-705D-4A3A-BCF2-E3136C2B775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5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E8B84CF-8CE6-419D-ABB2-6846A64CA93D}" type="slidenum">
              <a:rPr lang="en-GB"/>
              <a:pPr/>
              <a:t>‹#›</a:t>
            </a:fld>
            <a:fld id="{C93CF135-2BBD-43E6-8C9A-CA617B3B7EA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54" indent="0">
              <a:buNone/>
              <a:defRPr sz="2500"/>
            </a:lvl2pPr>
            <a:lvl3pPr marL="829108" indent="0">
              <a:buNone/>
              <a:defRPr sz="2200"/>
            </a:lvl3pPr>
            <a:lvl4pPr marL="1243662" indent="0">
              <a:buNone/>
              <a:defRPr sz="1800"/>
            </a:lvl4pPr>
            <a:lvl5pPr marL="1658216" indent="0">
              <a:buNone/>
              <a:defRPr sz="1800"/>
            </a:lvl5pPr>
            <a:lvl6pPr marL="2072771" indent="0">
              <a:buNone/>
              <a:defRPr sz="1800"/>
            </a:lvl6pPr>
            <a:lvl7pPr marL="2487325" indent="0">
              <a:buNone/>
              <a:defRPr sz="1800"/>
            </a:lvl7pPr>
            <a:lvl8pPr marL="2901879" indent="0">
              <a:buNone/>
              <a:defRPr sz="1800"/>
            </a:lvl8pPr>
            <a:lvl9pPr marL="3316433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04CA5C-F012-4A68-967A-0EFA41334F1D}" type="slidenum">
              <a:rPr lang="en-GB"/>
              <a:pPr/>
              <a:t>‹#›</a:t>
            </a:fld>
            <a:fld id="{C67FB0E9-F868-43AA-A010-D8103A6E29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FF030DF-E830-4C8D-A3A3-A551D3B99ACA}" type="slidenum">
              <a:rPr lang="en-GB"/>
              <a:pPr/>
              <a:t>‹#›</a:t>
            </a:fld>
            <a:fld id="{8FC73CF5-9579-45DE-813D-DC5F6939BE9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8240" y="0"/>
            <a:ext cx="2053440" cy="451343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0"/>
            <a:ext cx="6023520" cy="451343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ACE9585-CB7B-4B72-BCF0-75C551A9C524}" type="slidenum">
              <a:rPr lang="en-GB"/>
              <a:pPr/>
              <a:t>‹#›</a:t>
            </a:fld>
            <a:fld id="{22A39F16-CF2E-4919-8377-A99BDF12D5A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28" name="Zástupný symbol pro nadpis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9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buFont typeface="Times New Roman" pitchFamily="16" charset="0"/>
              <a:buNone/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9DE65C8-3299-4F77-82B5-3416A8327931}" type="datetimeFigureOut">
              <a:rPr lang="cs-CZ" smtClean="0"/>
              <a:pPr/>
              <a:t>11.11.2015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buFont typeface="Times New Roman" pitchFamily="16" charset="0"/>
              <a:buNone/>
              <a:defRPr kumimoji="0" sz="1200" dirty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buFont typeface="Times New Roman" pitchFamily="16" charset="0"/>
              <a:buNone/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FAB8A0-D9FB-4DB9-886B-59B9FDA32438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E7BC2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E7BC2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D092A7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Freeform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C07A27"/>
              </a:gs>
              <a:gs pos="100000">
                <a:srgbClr val="F6BE0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26" name="Freeform 2"/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BF9709"/>
              </a:gs>
              <a:gs pos="100000">
                <a:srgbClr val="F4922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28575" y="-15875"/>
            <a:ext cx="9196388" cy="1082675"/>
            <a:chOff x="-18" y="-10"/>
            <a:chExt cx="5793" cy="682"/>
          </a:xfrm>
        </p:grpSpPr>
        <p:sp>
          <p:nvSpPr>
            <p:cNvPr id="1028" name="Freeform 4"/>
            <p:cNvSpPr>
              <a:spLocks noChangeArrowheads="1"/>
            </p:cNvSpPr>
            <p:nvPr/>
          </p:nvSpPr>
          <p:spPr bwMode="auto">
            <a:xfrm rot="21420000">
              <a:off x="-12" y="128"/>
              <a:ext cx="5771" cy="407"/>
            </a:xfrm>
            <a:custGeom>
              <a:avLst/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>
              <a:solidFill>
                <a:srgbClr val="D6903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29" name="Freeform 5"/>
            <p:cNvSpPr>
              <a:spLocks noChangeArrowheads="1"/>
            </p:cNvSpPr>
            <p:nvPr/>
          </p:nvSpPr>
          <p:spPr bwMode="auto">
            <a:xfrm rot="21420000">
              <a:off x="-10" y="174"/>
              <a:ext cx="5779" cy="332"/>
            </a:xfrm>
            <a:custGeom>
              <a:avLst/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F3A44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371600"/>
            <a:ext cx="7850188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0" rIns="1836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textuKlepnutím lze upravit styl předlohy nadpisů.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250FCEE9-231C-4F39-8CFD-700943A2FD32}" type="datetimeFigureOut">
              <a:rPr lang="cs-CZ" smtClean="0"/>
              <a:pPr/>
              <a:t>11.11.2015</a:t>
            </a:fld>
            <a:endParaRPr lang="cs-CZ"/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604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293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Freeform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C07A27"/>
              </a:gs>
              <a:gs pos="100000">
                <a:srgbClr val="F6BE0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50" name="Freeform 2"/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BF9709"/>
              </a:gs>
              <a:gs pos="100000">
                <a:srgbClr val="F4922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28575" y="-15875"/>
            <a:ext cx="9196388" cy="1082675"/>
            <a:chOff x="-18" y="-10"/>
            <a:chExt cx="5793" cy="682"/>
          </a:xfrm>
        </p:grpSpPr>
        <p:sp>
          <p:nvSpPr>
            <p:cNvPr id="2052" name="Freeform 4"/>
            <p:cNvSpPr>
              <a:spLocks noChangeArrowheads="1"/>
            </p:cNvSpPr>
            <p:nvPr/>
          </p:nvSpPr>
          <p:spPr bwMode="auto">
            <a:xfrm rot="21420000">
              <a:off x="-12" y="128"/>
              <a:ext cx="5771" cy="407"/>
            </a:xfrm>
            <a:custGeom>
              <a:avLst/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>
              <a:solidFill>
                <a:srgbClr val="D6903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53" name="Freeform 5"/>
            <p:cNvSpPr>
              <a:spLocks noChangeArrowheads="1"/>
            </p:cNvSpPr>
            <p:nvPr/>
          </p:nvSpPr>
          <p:spPr bwMode="auto">
            <a:xfrm rot="21420000">
              <a:off x="-10" y="174"/>
              <a:ext cx="5779" cy="332"/>
            </a:xfrm>
            <a:custGeom>
              <a:avLst/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F3A44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04850"/>
            <a:ext cx="8228013" cy="114141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textuKlepnutím lze upravit styl předlohy nadpisů.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8013" cy="438785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0"/>
            <a:r>
              <a:rPr lang="en-GB" smtClean="0"/>
              <a:t>Devátá úroveňKlepnutím lze upravit styly předlohy textu.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</a:t>
            </a:r>
          </a:p>
          <a:p>
            <a:pPr lvl="4"/>
            <a:r>
              <a:rPr lang="en-GB" smtClean="0"/>
              <a:t>Pátá úroveň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</a:defRPr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604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2811E149-55D4-479C-9503-6704505732C9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hf sldNum="0" hdr="0" ftr="0"/>
  <p:txStyles>
    <p:titleStyle>
      <a:lvl1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49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7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C3252EA1-960A-4CB4-95C6-BA048CB67384}" type="datetimeFigureOut">
              <a:rPr lang="cs-CZ" smtClean="0"/>
              <a:pPr/>
              <a:t>11.11.2015</a:t>
            </a:fld>
            <a:endParaRPr lang="cs-CZ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cs-CZ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726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452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178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904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725" indent="-306725" algn="l" defTabSz="407526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610" indent="-254884" algn="l" defTabSz="407526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50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6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97D26585-8038-4AFE-BD5F-BE3F40CB938C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683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366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049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732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693" indent="-306693" algn="l" defTabSz="407484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540" indent="-254858" algn="l" defTabSz="407484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707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391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07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758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440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12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806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83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36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73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41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09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78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465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14720" y="276509"/>
            <a:ext cx="7447680" cy="10196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4720" y="0"/>
            <a:ext cx="7447680" cy="40885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14720" y="5727482"/>
            <a:ext cx="19180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833920" y="5766368"/>
            <a:ext cx="260928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514" algn="l"/>
                <a:tab pos="1313025" algn="l"/>
                <a:tab pos="1969541" algn="l"/>
              </a:tabLst>
              <a:defRPr sz="2200"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944320" y="5766368"/>
            <a:ext cx="1918080" cy="3369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fld id="{33C63EB6-58EC-4807-90BD-78F654BD057A}" type="slidenum">
              <a:rPr lang="en-GB"/>
              <a:pPr/>
              <a:t>‹#›</a:t>
            </a:fld>
            <a:fld id="{DC301949-D0F5-46F7-B84F-6225712DAAC3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/>
  <p:txStyles>
    <p:titleStyle>
      <a:lvl1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64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28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92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56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61" indent="-306661" algn="l" defTabSz="407442" rtl="0" eaLnBrk="1" fontAlgn="base" hangingPunct="1">
        <a:lnSpc>
          <a:spcPct val="86000"/>
        </a:lnSpc>
        <a:spcBef>
          <a:spcPts val="726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71" indent="-254832" algn="l" defTabSz="407442" rtl="0" eaLnBrk="1" fontAlgn="base" hangingPunct="1">
        <a:lnSpc>
          <a:spcPct val="86000"/>
        </a:lnSpc>
        <a:spcBef>
          <a:spcPts val="63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599" indent="-207320" algn="l" defTabSz="407442" rtl="0" eaLnBrk="1" fontAlgn="base" hangingPunct="1">
        <a:lnSpc>
          <a:spcPct val="86000"/>
        </a:lnSpc>
        <a:spcBef>
          <a:spcPts val="54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24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88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52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16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80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44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4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28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92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56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20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84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48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12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303875"/>
            <a:ext cx="8215200" cy="11290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0"/>
            <a:ext cx="8215200" cy="45134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313623"/>
            <a:ext cx="21196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3361" y="6356831"/>
            <a:ext cx="288144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446" algn="l"/>
                <a:tab pos="1312888" algn="l"/>
                <a:tab pos="1969337" algn="l"/>
                <a:tab pos="2625782" algn="l"/>
              </a:tabLst>
              <a:defRPr sz="22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2000" y="6356827"/>
            <a:ext cx="2119680" cy="3513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fld id="{F99D965F-638B-4FD4-A5C8-A708BDF6870A}" type="slidenum">
              <a:rPr lang="en-GB"/>
              <a:pPr/>
              <a:t>‹#›</a:t>
            </a:fld>
            <a:fld id="{511F98AE-D357-4988-9CCF-95CECFBC30B9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/>
  <p:txStyles>
    <p:titleStyle>
      <a:lvl1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597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194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791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388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29" indent="-306629" algn="l" defTabSz="407399" rtl="0" eaLnBrk="1" fontAlgn="base" hangingPunct="1">
        <a:lnSpc>
          <a:spcPct val="105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02" indent="-254805" algn="l" defTabSz="407399" rtl="0" eaLnBrk="1" fontAlgn="base" hangingPunct="1">
        <a:lnSpc>
          <a:spcPct val="105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2pPr>
      <a:lvl3pPr marL="1036491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3pPr>
      <a:lvl4pPr marL="145109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687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28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4882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48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07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59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194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91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388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986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583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18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677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49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7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C3252EA1-960A-4CB4-95C6-BA048CB67384}" type="datetimeFigureOut">
              <a:rPr lang="cs-CZ" smtClean="0"/>
              <a:pPr/>
              <a:t>11.11.2015</a:t>
            </a:fld>
            <a:endParaRPr lang="cs-CZ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cs-CZ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726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452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178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904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725" indent="-306725" algn="l" defTabSz="407526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610" indent="-254884" algn="l" defTabSz="407526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50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6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97D26585-8038-4AFE-BD5F-BE3F40CB938C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683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366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049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732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693" indent="-306693" algn="l" defTabSz="407484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540" indent="-254858" algn="l" defTabSz="407484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707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391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07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758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440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12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806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83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36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73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41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09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78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465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14720" y="276509"/>
            <a:ext cx="7447680" cy="10196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4720" y="0"/>
            <a:ext cx="7447680" cy="40885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14720" y="5727482"/>
            <a:ext cx="19180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833920" y="5766368"/>
            <a:ext cx="260928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514" algn="l"/>
                <a:tab pos="1313025" algn="l"/>
                <a:tab pos="1969541" algn="l"/>
              </a:tabLst>
              <a:defRPr sz="2200"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944320" y="5766368"/>
            <a:ext cx="1918080" cy="3369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fld id="{33C63EB6-58EC-4807-90BD-78F654BD057A}" type="slidenum">
              <a:rPr lang="en-GB"/>
              <a:pPr/>
              <a:t>‹#›</a:t>
            </a:fld>
            <a:fld id="{DC301949-D0F5-46F7-B84F-6225712DAAC3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/>
  <p:txStyles>
    <p:titleStyle>
      <a:lvl1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64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28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92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56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61" indent="-306661" algn="l" defTabSz="407442" rtl="0" eaLnBrk="1" fontAlgn="base" hangingPunct="1">
        <a:lnSpc>
          <a:spcPct val="86000"/>
        </a:lnSpc>
        <a:spcBef>
          <a:spcPts val="726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71" indent="-254832" algn="l" defTabSz="407442" rtl="0" eaLnBrk="1" fontAlgn="base" hangingPunct="1">
        <a:lnSpc>
          <a:spcPct val="86000"/>
        </a:lnSpc>
        <a:spcBef>
          <a:spcPts val="63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599" indent="-207320" algn="l" defTabSz="407442" rtl="0" eaLnBrk="1" fontAlgn="base" hangingPunct="1">
        <a:lnSpc>
          <a:spcPct val="86000"/>
        </a:lnSpc>
        <a:spcBef>
          <a:spcPts val="54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24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88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52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16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80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44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4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28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92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56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20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84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48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12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303875"/>
            <a:ext cx="8215200" cy="11290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0"/>
            <a:ext cx="8215200" cy="45134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313623"/>
            <a:ext cx="21196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3361" y="6356831"/>
            <a:ext cx="288144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446" algn="l"/>
                <a:tab pos="1312888" algn="l"/>
                <a:tab pos="1969337" algn="l"/>
                <a:tab pos="2625782" algn="l"/>
              </a:tabLst>
              <a:defRPr sz="22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2000" y="6356827"/>
            <a:ext cx="2119680" cy="3513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fld id="{F99D965F-638B-4FD4-A5C8-A708BDF6870A}" type="slidenum">
              <a:rPr lang="en-GB"/>
              <a:pPr/>
              <a:t>‹#›</a:t>
            </a:fld>
            <a:fld id="{511F98AE-D357-4988-9CCF-95CECFBC30B9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/>
  <p:txStyles>
    <p:titleStyle>
      <a:lvl1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597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194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791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388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29" indent="-306629" algn="l" defTabSz="407399" rtl="0" eaLnBrk="1" fontAlgn="base" hangingPunct="1">
        <a:lnSpc>
          <a:spcPct val="105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02" indent="-254805" algn="l" defTabSz="407399" rtl="0" eaLnBrk="1" fontAlgn="base" hangingPunct="1">
        <a:lnSpc>
          <a:spcPct val="105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2pPr>
      <a:lvl3pPr marL="1036491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3pPr>
      <a:lvl4pPr marL="145109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687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28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4882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48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07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59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194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91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388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986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583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18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677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99592" y="836712"/>
            <a:ext cx="7851648" cy="1067544"/>
          </a:xfrm>
        </p:spPr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Diabetes </a:t>
            </a:r>
            <a:r>
              <a:rPr lang="cs-CZ" dirty="0" err="1" smtClean="0">
                <a:solidFill>
                  <a:srgbClr val="C00000"/>
                </a:solidFill>
              </a:rPr>
              <a:t>mellitus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99592" y="2060848"/>
            <a:ext cx="7854696" cy="704520"/>
          </a:xfrm>
        </p:spPr>
        <p:txBody>
          <a:bodyPr/>
          <a:lstStyle/>
          <a:p>
            <a:r>
              <a:rPr lang="cs-CZ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Inzulínová rezistence, metabolický syndrom</a:t>
            </a:r>
            <a:endParaRPr lang="cs-CZ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635918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Molekula inzulínu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Zástupný symbol pro obsah 3" descr="inzulin-cukrov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340767"/>
            <a:ext cx="6472808" cy="512810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28092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Inzulínová rezistence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Stav, kdy daná koncentrace inzulinu vede k nižšímu než očekávanému účinku v cílových tkáních</a:t>
            </a:r>
          </a:p>
          <a:p>
            <a:r>
              <a:rPr lang="cs-CZ" dirty="0" smtClean="0"/>
              <a:t>IR vrozená a získaná</a:t>
            </a:r>
          </a:p>
          <a:p>
            <a:r>
              <a:rPr lang="cs-CZ" dirty="0" err="1" smtClean="0"/>
              <a:t>Obezigenní</a:t>
            </a:r>
            <a:r>
              <a:rPr lang="cs-CZ" dirty="0" smtClean="0"/>
              <a:t> prostředí, nedostatečná FA, dieta bohatá na tuky a sacharidy…</a:t>
            </a:r>
          </a:p>
          <a:p>
            <a:r>
              <a:rPr lang="cs-CZ" dirty="0" smtClean="0"/>
              <a:t>Ovlivňuje také úroveň </a:t>
            </a:r>
            <a:r>
              <a:rPr lang="cs-CZ" dirty="0" err="1" smtClean="0"/>
              <a:t>leptinu</a:t>
            </a:r>
            <a:r>
              <a:rPr lang="cs-CZ" dirty="0" smtClean="0"/>
              <a:t> a </a:t>
            </a:r>
            <a:r>
              <a:rPr lang="cs-CZ" dirty="0" err="1" smtClean="0"/>
              <a:t>ghrelinu</a:t>
            </a:r>
            <a:r>
              <a:rPr lang="cs-CZ" dirty="0" smtClean="0"/>
              <a:t> – </a:t>
            </a:r>
            <a:r>
              <a:rPr lang="cs-CZ" dirty="0" err="1" smtClean="0"/>
              <a:t>leptin</a:t>
            </a:r>
            <a:r>
              <a:rPr lang="cs-CZ" dirty="0" smtClean="0"/>
              <a:t> hormon snižující chuť k jídlu, tuková tkáň vylučuje, </a:t>
            </a:r>
            <a:r>
              <a:rPr lang="cs-CZ" dirty="0" err="1" smtClean="0"/>
              <a:t>ghrelin</a:t>
            </a:r>
            <a:r>
              <a:rPr lang="cs-CZ" dirty="0" smtClean="0"/>
              <a:t> hormon zvyšující chuť k jídlu, snížený pocit sytosti.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710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Syndrom Inzulínové rezistence, MS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Obvod břicho M více než 94cm, ženy více než 80cm</a:t>
            </a:r>
          </a:p>
          <a:p>
            <a:r>
              <a:rPr lang="cs-CZ" dirty="0" smtClean="0"/>
              <a:t>TAG více než 1,7mmol/l</a:t>
            </a:r>
          </a:p>
          <a:p>
            <a:r>
              <a:rPr lang="cs-CZ" dirty="0" smtClean="0"/>
              <a:t>HDL &lt; 1,04mmol/l M a &lt; 1,29mmol/l u Ž</a:t>
            </a:r>
          </a:p>
          <a:p>
            <a:r>
              <a:rPr lang="cs-CZ" dirty="0" smtClean="0"/>
              <a:t>TK ≥ 130/85 mm </a:t>
            </a:r>
            <a:r>
              <a:rPr lang="cs-CZ" dirty="0" err="1" smtClean="0"/>
              <a:t>Hg</a:t>
            </a:r>
            <a:endParaRPr lang="cs-CZ" dirty="0" smtClean="0"/>
          </a:p>
          <a:p>
            <a:r>
              <a:rPr lang="cs-CZ" dirty="0" smtClean="0"/>
              <a:t>Glykemie &gt; 5,6mmol/l</a:t>
            </a:r>
          </a:p>
          <a:p>
            <a:r>
              <a:rPr lang="cs-CZ" dirty="0" smtClean="0"/>
              <a:t>Další faktory: RA DM2, </a:t>
            </a:r>
            <a:r>
              <a:rPr lang="cs-CZ" dirty="0" err="1" smtClean="0"/>
              <a:t>hspertenze</a:t>
            </a:r>
            <a:r>
              <a:rPr lang="cs-CZ" dirty="0" smtClean="0"/>
              <a:t>, ICHS, věk, PCS, sedavý </a:t>
            </a:r>
            <a:r>
              <a:rPr lang="cs-CZ" dirty="0" err="1" smtClean="0"/>
              <a:t>způsbo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6244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Definice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896544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DM, cukrovka, „úplavice cukrová“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skupina heterogenních chronických onemocnění, které vznikají v důsledku </a:t>
            </a:r>
            <a:r>
              <a:rPr lang="cs-CZ" sz="2800" b="1" dirty="0" smtClean="0">
                <a:solidFill>
                  <a:srgbClr val="C00000"/>
                </a:solidFill>
              </a:rPr>
              <a:t>absolutního</a:t>
            </a:r>
            <a:r>
              <a:rPr lang="cs-CZ" sz="2800" dirty="0" smtClean="0">
                <a:solidFill>
                  <a:srgbClr val="C00000"/>
                </a:solidFill>
              </a:rPr>
              <a:t> nebo </a:t>
            </a:r>
            <a:r>
              <a:rPr lang="cs-CZ" sz="2800" b="1" dirty="0" smtClean="0">
                <a:solidFill>
                  <a:srgbClr val="C00000"/>
                </a:solidFill>
              </a:rPr>
              <a:t>relativního</a:t>
            </a:r>
            <a:r>
              <a:rPr lang="cs-CZ" sz="2800" dirty="0" smtClean="0">
                <a:solidFill>
                  <a:srgbClr val="C00000"/>
                </a:solidFill>
              </a:rPr>
              <a:t> nedostatku inzulínu a jejichž základním rysem je hyperglykémie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je provázena komplexní poruchou metabolismu sacharidů, tuků i bílkovin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68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Historie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5256584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1552 př. n. l. – </a:t>
            </a:r>
            <a:r>
              <a:rPr lang="cs-CZ" sz="2800" dirty="0" err="1" smtClean="0">
                <a:solidFill>
                  <a:srgbClr val="C00000"/>
                </a:solidFill>
              </a:rPr>
              <a:t>Ebersův</a:t>
            </a:r>
            <a:r>
              <a:rPr lang="cs-CZ" sz="2800" dirty="0" smtClean="0">
                <a:solidFill>
                  <a:srgbClr val="C00000"/>
                </a:solidFill>
              </a:rPr>
              <a:t> papyrus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2. století – </a:t>
            </a:r>
            <a:r>
              <a:rPr lang="cs-CZ" sz="2800" dirty="0" err="1" smtClean="0">
                <a:solidFill>
                  <a:srgbClr val="C00000"/>
                </a:solidFill>
              </a:rPr>
              <a:t>Areatus</a:t>
            </a:r>
            <a:r>
              <a:rPr lang="cs-CZ" sz="2800" dirty="0" smtClean="0">
                <a:solidFill>
                  <a:srgbClr val="C00000"/>
                </a:solidFill>
              </a:rPr>
              <a:t> z </a:t>
            </a:r>
            <a:r>
              <a:rPr lang="cs-CZ" sz="2800" dirty="0" err="1" smtClean="0">
                <a:solidFill>
                  <a:srgbClr val="C00000"/>
                </a:solidFill>
              </a:rPr>
              <a:t>Kappadocie</a:t>
            </a:r>
            <a:r>
              <a:rPr lang="cs-CZ" sz="2800" dirty="0" smtClean="0">
                <a:solidFill>
                  <a:srgbClr val="C00000"/>
                </a:solidFill>
              </a:rPr>
              <a:t> (</a:t>
            </a:r>
            <a:r>
              <a:rPr lang="cs-CZ" sz="2800" dirty="0" err="1" smtClean="0">
                <a:solidFill>
                  <a:srgbClr val="C00000"/>
                </a:solidFill>
              </a:rPr>
              <a:t>diabetus</a:t>
            </a:r>
            <a:r>
              <a:rPr lang="cs-CZ" sz="2800" dirty="0" smtClean="0">
                <a:solidFill>
                  <a:srgbClr val="C00000"/>
                </a:solidFill>
              </a:rPr>
              <a:t>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1831 –</a:t>
            </a:r>
            <a:r>
              <a:rPr lang="cs-CZ" sz="2800" dirty="0" smtClean="0">
                <a:solidFill>
                  <a:srgbClr val="C00000"/>
                </a:solidFill>
              </a:rPr>
              <a:t> úvahy o spojitosti DM a pankreatu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1869 –</a:t>
            </a:r>
            <a:r>
              <a:rPr lang="cs-CZ" sz="2800" dirty="0" smtClean="0">
                <a:solidFill>
                  <a:srgbClr val="C00000"/>
                </a:solidFill>
              </a:rPr>
              <a:t> Paul Langerhans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1894 –</a:t>
            </a:r>
            <a:r>
              <a:rPr lang="cs-CZ" sz="2800" dirty="0" smtClean="0">
                <a:solidFill>
                  <a:srgbClr val="C00000"/>
                </a:solidFill>
              </a:rPr>
              <a:t> Edward </a:t>
            </a:r>
            <a:r>
              <a:rPr lang="cs-CZ" sz="2800" dirty="0" err="1" smtClean="0">
                <a:solidFill>
                  <a:srgbClr val="C00000"/>
                </a:solidFill>
              </a:rPr>
              <a:t>Sharpey</a:t>
            </a:r>
            <a:r>
              <a:rPr lang="cs-CZ" sz="2800" dirty="0" smtClean="0">
                <a:solidFill>
                  <a:srgbClr val="C00000"/>
                </a:solidFill>
              </a:rPr>
              <a:t>-</a:t>
            </a:r>
            <a:r>
              <a:rPr lang="cs-CZ" sz="2800" dirty="0" err="1" smtClean="0">
                <a:solidFill>
                  <a:srgbClr val="C00000"/>
                </a:solidFill>
              </a:rPr>
              <a:t>Schafer</a:t>
            </a:r>
            <a:r>
              <a:rPr lang="cs-CZ" sz="2800" dirty="0" smtClean="0">
                <a:solidFill>
                  <a:srgbClr val="C00000"/>
                </a:solidFill>
              </a:rPr>
              <a:t> (</a:t>
            </a:r>
            <a:r>
              <a:rPr lang="cs-CZ" sz="2800" dirty="0" err="1" smtClean="0">
                <a:solidFill>
                  <a:srgbClr val="C00000"/>
                </a:solidFill>
              </a:rPr>
              <a:t>insulín</a:t>
            </a:r>
            <a:r>
              <a:rPr lang="cs-CZ" sz="2800" dirty="0" smtClean="0">
                <a:solidFill>
                  <a:srgbClr val="C00000"/>
                </a:solidFill>
              </a:rPr>
              <a:t>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1921 –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dirty="0" err="1" smtClean="0">
                <a:solidFill>
                  <a:srgbClr val="C00000"/>
                </a:solidFill>
              </a:rPr>
              <a:t>Frederick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dirty="0" err="1" smtClean="0">
                <a:solidFill>
                  <a:srgbClr val="C00000"/>
                </a:solidFill>
              </a:rPr>
              <a:t>Banting</a:t>
            </a:r>
            <a:r>
              <a:rPr lang="cs-CZ" sz="2800" dirty="0" smtClean="0">
                <a:solidFill>
                  <a:srgbClr val="C00000"/>
                </a:solidFill>
              </a:rPr>
              <a:t>, Charles </a:t>
            </a:r>
            <a:r>
              <a:rPr lang="cs-CZ" sz="2800" dirty="0" err="1" smtClean="0">
                <a:solidFill>
                  <a:srgbClr val="C00000"/>
                </a:solidFill>
              </a:rPr>
              <a:t>Best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1922 –</a:t>
            </a:r>
            <a:r>
              <a:rPr lang="cs-CZ" sz="2800" dirty="0" smtClean="0">
                <a:solidFill>
                  <a:srgbClr val="C00000"/>
                </a:solidFill>
              </a:rPr>
              <a:t> první léčba inzulínem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1923 –</a:t>
            </a:r>
            <a:r>
              <a:rPr lang="cs-CZ" sz="2800" dirty="0" smtClean="0">
                <a:solidFill>
                  <a:srgbClr val="C00000"/>
                </a:solidFill>
              </a:rPr>
              <a:t> první aplikace inzulínu v Československu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1955 – </a:t>
            </a:r>
            <a:r>
              <a:rPr lang="cs-CZ" sz="2800" dirty="0" smtClean="0">
                <a:solidFill>
                  <a:srgbClr val="C00000"/>
                </a:solidFill>
              </a:rPr>
              <a:t>PAD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1986 – </a:t>
            </a:r>
            <a:r>
              <a:rPr lang="cs-CZ" sz="2800" dirty="0" smtClean="0">
                <a:solidFill>
                  <a:srgbClr val="C00000"/>
                </a:solidFill>
              </a:rPr>
              <a:t>biotechnologie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Výskyt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9"/>
            <a:ext cx="8229600" cy="4623792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pandemie – 250 milionů diabetiků na celém světě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2025 – až 380 miliónů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9 z 10 případů bude DM2T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asi 800 000 v ČR  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635918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DM v ČR</a:t>
            </a:r>
            <a:endParaRPr lang="cs-CZ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899592" y="1340768"/>
          <a:ext cx="7272808" cy="48965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36404"/>
                <a:gridCol w="3636404"/>
              </a:tblGrid>
              <a:tr h="544061"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solidFill>
                            <a:srgbClr val="C00000"/>
                          </a:solidFill>
                        </a:rPr>
                        <a:t>rok</a:t>
                      </a:r>
                      <a:endParaRPr lang="cs-CZ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solidFill>
                            <a:srgbClr val="C00000"/>
                          </a:solidFill>
                        </a:rPr>
                        <a:t>počet</a:t>
                      </a:r>
                      <a:r>
                        <a:rPr lang="cs-CZ" sz="2800" b="1" baseline="0" dirty="0" smtClean="0">
                          <a:solidFill>
                            <a:srgbClr val="C00000"/>
                          </a:solidFill>
                        </a:rPr>
                        <a:t> diabetiků</a:t>
                      </a:r>
                      <a:endParaRPr lang="cs-CZ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061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1975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234 071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061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1997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600 306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061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2000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654 164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061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2006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749 000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061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2007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755 000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061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2008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760 470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061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2009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783 000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061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2010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806 203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8064896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Klasifikace DM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5"/>
          </a:xfrm>
        </p:spPr>
        <p:txBody>
          <a:bodyPr/>
          <a:lstStyle/>
          <a:p>
            <a:pPr>
              <a:buNone/>
            </a:pPr>
            <a:r>
              <a:rPr lang="cs-CZ" sz="2800" u="sng" dirty="0" smtClean="0">
                <a:solidFill>
                  <a:srgbClr val="C00000"/>
                </a:solidFill>
              </a:rPr>
              <a:t>DM je nehomogenní skupina chronických metabolických onemocnění, které se liší: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příčinou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klinickým průběhem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rizikem chronických komplikací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způsobem léčby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odlišnou mírou dědičností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Anatomicko-fyziologické poznámky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132856"/>
            <a:ext cx="547260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Typy diabetu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824536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diabetes </a:t>
            </a:r>
            <a:r>
              <a:rPr lang="cs-CZ" sz="2800" dirty="0" err="1" smtClean="0">
                <a:solidFill>
                  <a:srgbClr val="C00000"/>
                </a:solidFill>
              </a:rPr>
              <a:t>mellitus</a:t>
            </a:r>
            <a:r>
              <a:rPr lang="cs-CZ" sz="2800" dirty="0" smtClean="0">
                <a:solidFill>
                  <a:srgbClr val="C00000"/>
                </a:solidFill>
              </a:rPr>
              <a:t> 1. typu (DM1T)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diabetes </a:t>
            </a:r>
            <a:r>
              <a:rPr lang="cs-CZ" sz="2800" dirty="0" err="1" smtClean="0">
                <a:solidFill>
                  <a:srgbClr val="C00000"/>
                </a:solidFill>
              </a:rPr>
              <a:t>mellitus</a:t>
            </a:r>
            <a:r>
              <a:rPr lang="cs-CZ" sz="2800" dirty="0" smtClean="0">
                <a:solidFill>
                  <a:srgbClr val="C00000"/>
                </a:solidFill>
              </a:rPr>
              <a:t> 2. typu (DM2T)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ostatní specifické typy diabetu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gestační diabetes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hraniční poruchy glukózové </a:t>
            </a:r>
            <a:r>
              <a:rPr lang="cs-CZ" sz="2800" dirty="0" err="1" smtClean="0">
                <a:solidFill>
                  <a:srgbClr val="C00000"/>
                </a:solidFill>
              </a:rPr>
              <a:t>homeostázy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14300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Diabetes </a:t>
            </a:r>
            <a:r>
              <a:rPr lang="cs-CZ" b="1" dirty="0" err="1" smtClean="0">
                <a:solidFill>
                  <a:srgbClr val="C00000"/>
                </a:solidFill>
              </a:rPr>
              <a:t>mellitus</a:t>
            </a:r>
            <a:r>
              <a:rPr lang="cs-CZ" b="1" dirty="0" smtClean="0">
                <a:solidFill>
                  <a:srgbClr val="C00000"/>
                </a:solidFill>
              </a:rPr>
              <a:t> 1. typu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615680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A – imunitně podmíněný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B – idiopatický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LADA  - latentní autoimunitní diabetes dospělých</a:t>
            </a:r>
          </a:p>
          <a:p>
            <a:pPr>
              <a:buNone/>
            </a:pP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85194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Diabetes </a:t>
            </a:r>
            <a:r>
              <a:rPr lang="cs-CZ" b="1" dirty="0" err="1" smtClean="0">
                <a:solidFill>
                  <a:srgbClr val="C00000"/>
                </a:solidFill>
              </a:rPr>
              <a:t>mellitus</a:t>
            </a:r>
            <a:r>
              <a:rPr lang="cs-CZ" b="1" dirty="0" smtClean="0">
                <a:solidFill>
                  <a:srgbClr val="C00000"/>
                </a:solidFill>
              </a:rPr>
              <a:t> 2. typu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Zástupný symbol pro obsah 3" descr="Type-2-Diabetes-symptoms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34807" y="1412776"/>
            <a:ext cx="6953945" cy="50879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metabol-syndrom-fro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332656"/>
            <a:ext cx="4238605" cy="6192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432048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Riziko DM2T</a:t>
            </a:r>
            <a:endParaRPr lang="cs-CZ" b="1" dirty="0">
              <a:solidFill>
                <a:srgbClr val="C00000"/>
              </a:solidFill>
            </a:endParaRPr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</p:nvPr>
        </p:nvGraphicFramePr>
        <p:xfrm>
          <a:off x="683568" y="548680"/>
          <a:ext cx="7787208" cy="59877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96744"/>
                <a:gridCol w="1090464"/>
              </a:tblGrid>
              <a:tr h="544345">
                <a:tc>
                  <a:txBody>
                    <a:bodyPr/>
                    <a:lstStyle/>
                    <a:p>
                      <a:r>
                        <a:rPr lang="cs-CZ" sz="2600" b="1" dirty="0" smtClean="0">
                          <a:solidFill>
                            <a:srgbClr val="C00000"/>
                          </a:solidFill>
                        </a:rPr>
                        <a:t>Charakteristika</a:t>
                      </a:r>
                      <a:r>
                        <a:rPr lang="cs-CZ" sz="2600" b="1" baseline="0" dirty="0" smtClean="0">
                          <a:solidFill>
                            <a:srgbClr val="C00000"/>
                          </a:solidFill>
                        </a:rPr>
                        <a:t> pacienta</a:t>
                      </a:r>
                      <a:endParaRPr lang="cs-CZ" sz="2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600" b="1" dirty="0" smtClean="0">
                          <a:solidFill>
                            <a:srgbClr val="C00000"/>
                          </a:solidFill>
                        </a:rPr>
                        <a:t>Body</a:t>
                      </a:r>
                      <a:endParaRPr lang="cs-CZ" sz="2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345">
                <a:tc>
                  <a:txBody>
                    <a:bodyPr/>
                    <a:lstStyle/>
                    <a:p>
                      <a:r>
                        <a:rPr lang="cs-CZ" sz="2600" dirty="0" smtClean="0">
                          <a:solidFill>
                            <a:srgbClr val="C00000"/>
                          </a:solidFill>
                        </a:rPr>
                        <a:t>věk 45 - 54</a:t>
                      </a:r>
                      <a:endParaRPr lang="cs-CZ" sz="2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6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cs-CZ" sz="2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345">
                <a:tc>
                  <a:txBody>
                    <a:bodyPr/>
                    <a:lstStyle/>
                    <a:p>
                      <a:r>
                        <a:rPr lang="cs-CZ" sz="2600" dirty="0" smtClean="0">
                          <a:solidFill>
                            <a:srgbClr val="C00000"/>
                          </a:solidFill>
                        </a:rPr>
                        <a:t>věk 55 - 64</a:t>
                      </a:r>
                      <a:endParaRPr lang="cs-CZ" sz="2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600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cs-CZ" sz="2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345">
                <a:tc>
                  <a:txBody>
                    <a:bodyPr/>
                    <a:lstStyle/>
                    <a:p>
                      <a:r>
                        <a:rPr lang="cs-CZ" sz="2600" dirty="0" smtClean="0">
                          <a:solidFill>
                            <a:srgbClr val="C00000"/>
                          </a:solidFill>
                        </a:rPr>
                        <a:t>BMI 25 - 30</a:t>
                      </a:r>
                      <a:endParaRPr lang="cs-CZ" sz="2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6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cs-CZ" sz="2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345">
                <a:tc>
                  <a:txBody>
                    <a:bodyPr/>
                    <a:lstStyle/>
                    <a:p>
                      <a:r>
                        <a:rPr lang="cs-CZ" sz="2600" dirty="0" smtClean="0">
                          <a:solidFill>
                            <a:srgbClr val="C00000"/>
                          </a:solidFill>
                        </a:rPr>
                        <a:t>BMI nad 30</a:t>
                      </a:r>
                      <a:endParaRPr lang="cs-CZ" sz="2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600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cs-CZ" sz="2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345">
                <a:tc>
                  <a:txBody>
                    <a:bodyPr/>
                    <a:lstStyle/>
                    <a:p>
                      <a:r>
                        <a:rPr lang="cs-CZ" sz="2600" dirty="0" smtClean="0">
                          <a:solidFill>
                            <a:srgbClr val="C00000"/>
                          </a:solidFill>
                        </a:rPr>
                        <a:t>OP muži 94 – 102 cm, ženy</a:t>
                      </a:r>
                      <a:r>
                        <a:rPr lang="cs-CZ" sz="2600" baseline="0" dirty="0" smtClean="0">
                          <a:solidFill>
                            <a:srgbClr val="C00000"/>
                          </a:solidFill>
                        </a:rPr>
                        <a:t> 80 – 88 cm</a:t>
                      </a:r>
                      <a:endParaRPr lang="cs-CZ" sz="2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600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cs-CZ" sz="2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345">
                <a:tc>
                  <a:txBody>
                    <a:bodyPr/>
                    <a:lstStyle/>
                    <a:p>
                      <a:r>
                        <a:rPr lang="cs-CZ" sz="2600" dirty="0" smtClean="0">
                          <a:solidFill>
                            <a:srgbClr val="C00000"/>
                          </a:solidFill>
                        </a:rPr>
                        <a:t>OP nad muži 102 cm, ženy 88 cm</a:t>
                      </a:r>
                      <a:endParaRPr lang="cs-CZ" sz="2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600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cs-CZ" sz="2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345">
                <a:tc>
                  <a:txBody>
                    <a:bodyPr/>
                    <a:lstStyle/>
                    <a:p>
                      <a:r>
                        <a:rPr lang="cs-CZ" sz="2600" dirty="0" smtClean="0">
                          <a:solidFill>
                            <a:srgbClr val="C00000"/>
                          </a:solidFill>
                        </a:rPr>
                        <a:t>antihypertenziva</a:t>
                      </a:r>
                      <a:endParaRPr lang="cs-CZ" sz="2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6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cs-CZ" sz="2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345">
                <a:tc>
                  <a:txBody>
                    <a:bodyPr/>
                    <a:lstStyle/>
                    <a:p>
                      <a:r>
                        <a:rPr lang="cs-CZ" sz="2600" dirty="0" smtClean="0">
                          <a:solidFill>
                            <a:srgbClr val="C00000"/>
                          </a:solidFill>
                        </a:rPr>
                        <a:t>hyperglykémie</a:t>
                      </a:r>
                      <a:r>
                        <a:rPr lang="cs-CZ" sz="2600" baseline="0" dirty="0" smtClean="0">
                          <a:solidFill>
                            <a:srgbClr val="C00000"/>
                          </a:solidFill>
                        </a:rPr>
                        <a:t> v anamnéze</a:t>
                      </a:r>
                      <a:endParaRPr lang="cs-CZ" sz="2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600" dirty="0" smtClean="0">
                          <a:solidFill>
                            <a:srgbClr val="C00000"/>
                          </a:solidFill>
                        </a:rPr>
                        <a:t>5</a:t>
                      </a:r>
                      <a:endParaRPr lang="cs-CZ" sz="2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345">
                <a:tc>
                  <a:txBody>
                    <a:bodyPr/>
                    <a:lstStyle/>
                    <a:p>
                      <a:r>
                        <a:rPr lang="cs-CZ" sz="2600" dirty="0" smtClean="0">
                          <a:solidFill>
                            <a:srgbClr val="C00000"/>
                          </a:solidFill>
                        </a:rPr>
                        <a:t>fyzická aktivita méně</a:t>
                      </a:r>
                      <a:r>
                        <a:rPr lang="cs-CZ" sz="2600" baseline="0" dirty="0" smtClean="0">
                          <a:solidFill>
                            <a:srgbClr val="C00000"/>
                          </a:solidFill>
                        </a:rPr>
                        <a:t> než 4 hodiny týdně</a:t>
                      </a:r>
                      <a:endParaRPr lang="cs-CZ" sz="2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6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cs-CZ" sz="2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345">
                <a:tc>
                  <a:txBody>
                    <a:bodyPr/>
                    <a:lstStyle/>
                    <a:p>
                      <a:r>
                        <a:rPr lang="cs-CZ" sz="2600" dirty="0" smtClean="0">
                          <a:solidFill>
                            <a:srgbClr val="C00000"/>
                          </a:solidFill>
                        </a:rPr>
                        <a:t>nedostatečný</a:t>
                      </a:r>
                      <a:r>
                        <a:rPr lang="cs-CZ" sz="2600" baseline="0" dirty="0" smtClean="0">
                          <a:solidFill>
                            <a:srgbClr val="C00000"/>
                          </a:solidFill>
                        </a:rPr>
                        <a:t> příjem ovoce a zeleniny</a:t>
                      </a:r>
                      <a:endParaRPr lang="cs-CZ" sz="2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6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cs-CZ" sz="2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Ostatní specifické typy diabetu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608512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onemocnění pankreatu (nádory, záněty…..)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léky vyvolaný diabetes (kortikoidy)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endokrinní onemocnění (</a:t>
            </a:r>
            <a:r>
              <a:rPr lang="cs-CZ" sz="2800" dirty="0" err="1" smtClean="0">
                <a:solidFill>
                  <a:srgbClr val="C00000"/>
                </a:solidFill>
              </a:rPr>
              <a:t>Cushingův</a:t>
            </a:r>
            <a:r>
              <a:rPr lang="cs-CZ" sz="2800" dirty="0" smtClean="0">
                <a:solidFill>
                  <a:srgbClr val="C00000"/>
                </a:solidFill>
              </a:rPr>
              <a:t> syndrom)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genetické syndromy, genetické defekty </a:t>
            </a:r>
            <a:r>
              <a:rPr lang="el-GR" sz="2800" dirty="0" smtClean="0">
                <a:solidFill>
                  <a:srgbClr val="C00000"/>
                </a:solidFill>
              </a:rPr>
              <a:t>β</a:t>
            </a:r>
            <a:r>
              <a:rPr lang="cs-CZ" sz="2800" dirty="0" smtClean="0">
                <a:solidFill>
                  <a:srgbClr val="C00000"/>
                </a:solidFill>
              </a:rPr>
              <a:t>-buněk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infekce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Gestační diabetes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4911824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DM v rodinné anamnéze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obezita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vyšší věk matky (nad 30 let)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gestační diabetes v předchozím těhotenství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předchozí porod dítěte s hmotností nad 4 000g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Hraniční poruchy glukózové </a:t>
            </a:r>
            <a:r>
              <a:rPr lang="cs-CZ" b="1" dirty="0" err="1" smtClean="0">
                <a:solidFill>
                  <a:srgbClr val="C00000"/>
                </a:solidFill>
              </a:rPr>
              <a:t>homeostázy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975720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tvoří přechod mezi normální tolerancí glukózy a diabetem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zvýšená glykémie na lačno – </a:t>
            </a:r>
            <a:r>
              <a:rPr lang="cs-CZ" sz="2800" dirty="0" smtClean="0">
                <a:solidFill>
                  <a:srgbClr val="C00000"/>
                </a:solidFill>
              </a:rPr>
              <a:t>6,1 – 6,9 </a:t>
            </a:r>
            <a:r>
              <a:rPr lang="cs-CZ" sz="2800" dirty="0" err="1" smtClean="0">
                <a:solidFill>
                  <a:srgbClr val="C00000"/>
                </a:solidFill>
              </a:rPr>
              <a:t>mmo.l</a:t>
            </a:r>
            <a:r>
              <a:rPr lang="cs-CZ" sz="2800" baseline="30000" dirty="0" smtClean="0">
                <a:solidFill>
                  <a:srgbClr val="C00000"/>
                </a:solidFill>
              </a:rPr>
              <a:t>-1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porušená glukózová tolerance –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dirty="0" err="1" smtClean="0">
                <a:solidFill>
                  <a:srgbClr val="C00000"/>
                </a:solidFill>
              </a:rPr>
              <a:t>oGTT</a:t>
            </a:r>
            <a:r>
              <a:rPr lang="cs-CZ" sz="2800" dirty="0" smtClean="0">
                <a:solidFill>
                  <a:srgbClr val="C00000"/>
                </a:solidFill>
              </a:rPr>
              <a:t> za 2 hodiny 7,8 – 11,1 </a:t>
            </a:r>
            <a:r>
              <a:rPr lang="cs-CZ" sz="2800" dirty="0" err="1" smtClean="0">
                <a:solidFill>
                  <a:srgbClr val="C00000"/>
                </a:solidFill>
              </a:rPr>
              <a:t>mmo.l</a:t>
            </a:r>
            <a:r>
              <a:rPr lang="cs-CZ" sz="2800" baseline="30000" dirty="0" smtClean="0">
                <a:solidFill>
                  <a:srgbClr val="C00000"/>
                </a:solidFill>
              </a:rPr>
              <a:t>-1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35918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Klinický obraz 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95801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polyurie (diuréza vyšší než 2500 ml/24 hodin)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žízeň (polydipsie)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nykturie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ztráta hmotnosti při normální chuti k jídlu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slabost a vleklá únava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poruchy vidění – zrakové neostrosti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opakující se plísňové infekce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nehojící se rány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opruzeniny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Diagnostika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112568"/>
          </a:xfrm>
        </p:spPr>
        <p:txBody>
          <a:bodyPr/>
          <a:lstStyle/>
          <a:p>
            <a:pPr>
              <a:buNone/>
            </a:pPr>
            <a:r>
              <a:rPr lang="cs-CZ" sz="2800" u="sng" dirty="0" smtClean="0">
                <a:solidFill>
                  <a:srgbClr val="C00000"/>
                </a:solidFill>
              </a:rPr>
              <a:t>průkaz chronické hyperglykémie standardní laboratorní metodou:</a:t>
            </a:r>
          </a:p>
          <a:p>
            <a:pPr>
              <a:buNone/>
            </a:pPr>
            <a:endParaRPr lang="cs-CZ" sz="2800" u="sng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glykémie na lačno, </a:t>
            </a:r>
            <a:r>
              <a:rPr lang="cs-CZ" sz="2800" dirty="0" err="1" smtClean="0">
                <a:solidFill>
                  <a:srgbClr val="C00000"/>
                </a:solidFill>
              </a:rPr>
              <a:t>oGTT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 glykémie v žilní krvi kdykoliv během dne &gt; 11,1 </a:t>
            </a:r>
            <a:r>
              <a:rPr lang="cs-CZ" sz="2800" dirty="0" err="1" smtClean="0">
                <a:solidFill>
                  <a:srgbClr val="C00000"/>
                </a:solidFill>
              </a:rPr>
              <a:t>mmol.l</a:t>
            </a:r>
            <a:r>
              <a:rPr lang="cs-CZ" sz="2800" baseline="30000" dirty="0" smtClean="0">
                <a:solidFill>
                  <a:srgbClr val="C00000"/>
                </a:solidFill>
              </a:rPr>
              <a:t>-1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baseline="300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glykémie na lačno &gt; 7,0 </a:t>
            </a:r>
            <a:r>
              <a:rPr lang="cs-CZ" sz="2800" dirty="0" err="1" smtClean="0">
                <a:solidFill>
                  <a:srgbClr val="C00000"/>
                </a:solidFill>
              </a:rPr>
              <a:t>mmol.l</a:t>
            </a:r>
            <a:r>
              <a:rPr lang="cs-CZ" sz="2800" baseline="30000" dirty="0" smtClean="0">
                <a:solidFill>
                  <a:srgbClr val="C00000"/>
                </a:solidFill>
              </a:rPr>
              <a:t>-1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baseline="300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baseline="300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Langerhansovy ostrůvky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623792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A-buňky (</a:t>
            </a:r>
            <a:r>
              <a:rPr lang="el-GR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cs-CZ" sz="2800" dirty="0" smtClean="0">
                <a:solidFill>
                  <a:srgbClr val="C00000"/>
                </a:solidFill>
              </a:rPr>
              <a:t>) – </a:t>
            </a:r>
            <a:r>
              <a:rPr lang="cs-CZ" sz="2800" dirty="0" err="1" smtClean="0">
                <a:solidFill>
                  <a:srgbClr val="C00000"/>
                </a:solidFill>
              </a:rPr>
              <a:t>glukagon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B-buňky (</a:t>
            </a:r>
            <a:r>
              <a:rPr lang="el-GR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cs-CZ" sz="2800" dirty="0" smtClean="0">
                <a:solidFill>
                  <a:srgbClr val="C00000"/>
                </a:solidFill>
              </a:rPr>
              <a:t>) – inzulín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D-buňky (</a:t>
            </a:r>
            <a:r>
              <a:rPr lang="el-GR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cs-CZ" sz="2800" dirty="0" smtClean="0">
                <a:solidFill>
                  <a:srgbClr val="C00000"/>
                </a:solidFill>
              </a:rPr>
              <a:t>) – </a:t>
            </a:r>
            <a:r>
              <a:rPr lang="cs-CZ" sz="2800" dirty="0" err="1" smtClean="0">
                <a:solidFill>
                  <a:srgbClr val="C00000"/>
                </a:solidFill>
              </a:rPr>
              <a:t>somatostatin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G-buňky (</a:t>
            </a:r>
            <a:r>
              <a:rPr lang="el-GR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cs-CZ" sz="2800" dirty="0" smtClean="0">
                <a:solidFill>
                  <a:srgbClr val="C00000"/>
                </a:solidFill>
              </a:rPr>
              <a:t>) – gastrin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PP-buňky (F-buňky) – pankreatický polypeptid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Kritéria pro glukózu v žilní krvi na lačno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615680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vyloučení DM – </a:t>
            </a:r>
            <a:r>
              <a:rPr lang="cs-CZ" sz="2800" dirty="0" smtClean="0">
                <a:solidFill>
                  <a:srgbClr val="C00000"/>
                </a:solidFill>
              </a:rPr>
              <a:t>glykémie &lt; 5,6 </a:t>
            </a:r>
            <a:r>
              <a:rPr lang="cs-CZ" sz="2800" dirty="0" err="1" smtClean="0">
                <a:solidFill>
                  <a:srgbClr val="C00000"/>
                </a:solidFill>
              </a:rPr>
              <a:t>mmol.l</a:t>
            </a:r>
            <a:r>
              <a:rPr lang="cs-CZ" sz="2800" baseline="30000" dirty="0" smtClean="0">
                <a:solidFill>
                  <a:srgbClr val="C00000"/>
                </a:solidFill>
              </a:rPr>
              <a:t>-1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zvýšené riziko DM – </a:t>
            </a:r>
            <a:r>
              <a:rPr lang="cs-CZ" sz="2800" dirty="0" smtClean="0">
                <a:solidFill>
                  <a:srgbClr val="C00000"/>
                </a:solidFill>
              </a:rPr>
              <a:t>5,6 – </a:t>
            </a:r>
            <a:r>
              <a:rPr lang="cs-CZ" sz="2800" dirty="0" err="1" smtClean="0">
                <a:solidFill>
                  <a:srgbClr val="C00000"/>
                </a:solidFill>
              </a:rPr>
              <a:t>6</a:t>
            </a:r>
            <a:r>
              <a:rPr lang="cs-CZ" sz="2800" dirty="0" smtClean="0">
                <a:solidFill>
                  <a:srgbClr val="C00000"/>
                </a:solidFill>
              </a:rPr>
              <a:t>,99 mmol.l</a:t>
            </a:r>
            <a:r>
              <a:rPr lang="cs-CZ" sz="2800" baseline="30000" dirty="0" smtClean="0">
                <a:solidFill>
                  <a:srgbClr val="C00000"/>
                </a:solidFill>
              </a:rPr>
              <a:t>1</a:t>
            </a:r>
            <a:r>
              <a:rPr lang="cs-CZ" sz="2800" dirty="0" smtClean="0">
                <a:solidFill>
                  <a:srgbClr val="C00000"/>
                </a:solidFill>
              </a:rPr>
              <a:t>(hraniční glukóza na lačno, prediabetes) → </a:t>
            </a:r>
            <a:r>
              <a:rPr lang="cs-CZ" sz="2800" dirty="0" err="1" smtClean="0">
                <a:solidFill>
                  <a:srgbClr val="C00000"/>
                </a:solidFill>
              </a:rPr>
              <a:t>oGTT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jasný DM - </a:t>
            </a:r>
            <a:r>
              <a:rPr lang="cs-CZ" sz="2800" dirty="0" smtClean="0">
                <a:solidFill>
                  <a:srgbClr val="C00000"/>
                </a:solidFill>
              </a:rPr>
              <a:t>≥ 7,0 </a:t>
            </a:r>
            <a:r>
              <a:rPr lang="cs-CZ" sz="2800" dirty="0" err="1" smtClean="0">
                <a:solidFill>
                  <a:srgbClr val="C00000"/>
                </a:solidFill>
              </a:rPr>
              <a:t>mmol.l</a:t>
            </a:r>
            <a:r>
              <a:rPr lang="cs-CZ" sz="2800" baseline="30000" dirty="0" smtClean="0">
                <a:solidFill>
                  <a:srgbClr val="C00000"/>
                </a:solidFill>
              </a:rPr>
              <a:t>-1 </a:t>
            </a:r>
            <a:r>
              <a:rPr lang="cs-CZ" sz="2800" dirty="0" smtClean="0">
                <a:solidFill>
                  <a:srgbClr val="C00000"/>
                </a:solidFill>
              </a:rPr>
              <a:t>(nutno opakovat)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baseline="300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oral_gtt_lo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266887"/>
            <a:ext cx="8104517" cy="618644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Hodnocení křivky </a:t>
            </a:r>
            <a:r>
              <a:rPr lang="cs-CZ" b="1" dirty="0" err="1" smtClean="0">
                <a:solidFill>
                  <a:srgbClr val="C00000"/>
                </a:solidFill>
              </a:rPr>
              <a:t>oGTT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5112568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potvrzení DM při nejednoznačných výsledcích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těhotenství (24. – 28. týden)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vyloučení DM &lt; 7,8 </a:t>
            </a:r>
            <a:r>
              <a:rPr lang="cs-CZ" sz="2800" dirty="0" err="1" smtClean="0">
                <a:solidFill>
                  <a:srgbClr val="C00000"/>
                </a:solidFill>
              </a:rPr>
              <a:t>mmol.l</a:t>
            </a:r>
            <a:r>
              <a:rPr lang="cs-CZ" sz="2800" baseline="30000" dirty="0" smtClean="0">
                <a:solidFill>
                  <a:srgbClr val="C00000"/>
                </a:solidFill>
              </a:rPr>
              <a:t>-1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porušená glukózová tolerance ≥ 7,8 &lt; 11,1 </a:t>
            </a:r>
            <a:r>
              <a:rPr lang="cs-CZ" sz="2800" dirty="0" err="1" smtClean="0">
                <a:solidFill>
                  <a:srgbClr val="C00000"/>
                </a:solidFill>
              </a:rPr>
              <a:t>mmol.l</a:t>
            </a:r>
            <a:r>
              <a:rPr lang="cs-CZ" sz="2800" baseline="30000" dirty="0" smtClean="0">
                <a:solidFill>
                  <a:srgbClr val="C00000"/>
                </a:solidFill>
              </a:rPr>
              <a:t>-1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DM  ≥ 11,1 </a:t>
            </a:r>
            <a:r>
              <a:rPr lang="cs-CZ" sz="2800" dirty="0" err="1" smtClean="0">
                <a:solidFill>
                  <a:srgbClr val="C00000"/>
                </a:solidFill>
              </a:rPr>
              <a:t>mmol.l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baseline="30000" dirty="0" smtClean="0">
                <a:solidFill>
                  <a:srgbClr val="C00000"/>
                </a:solidFill>
              </a:rPr>
              <a:t>-1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792088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Léčba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767808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dieta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pohybová aktivita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faramkoterapie</a:t>
            </a:r>
            <a:r>
              <a:rPr lang="cs-CZ" sz="2800" dirty="0" smtClean="0">
                <a:solidFill>
                  <a:srgbClr val="C00000"/>
                </a:solidFill>
              </a:rPr>
              <a:t> perorálními </a:t>
            </a:r>
            <a:r>
              <a:rPr lang="cs-CZ" sz="2800" dirty="0" err="1" smtClean="0">
                <a:solidFill>
                  <a:srgbClr val="C00000"/>
                </a:solidFill>
              </a:rPr>
              <a:t>antidiabetiky</a:t>
            </a:r>
            <a:r>
              <a:rPr lang="cs-CZ" sz="2800" dirty="0" smtClean="0">
                <a:solidFill>
                  <a:srgbClr val="C00000"/>
                </a:solidFill>
              </a:rPr>
              <a:t> (PAD)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inzulínoterapie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edukace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72008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Diabetická dieta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040560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„dieta“ je základní opatření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celkové množství sacharidů určuje lékař - 150g, 175g, 225g, 275g, 325g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výměnná jednotka (sacharidová, chlebová)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light</a:t>
            </a:r>
            <a:r>
              <a:rPr lang="cs-CZ" sz="2800" dirty="0" smtClean="0">
                <a:solidFill>
                  <a:srgbClr val="C00000"/>
                </a:solidFill>
              </a:rPr>
              <a:t> výrobky, DIA výrobky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náhradní sladidla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Náhradní sladidla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191745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náhradní cukry (kalorická) = </a:t>
            </a:r>
            <a:r>
              <a:rPr lang="cs-CZ" dirty="0" smtClean="0">
                <a:solidFill>
                  <a:srgbClr val="C00000"/>
                </a:solidFill>
              </a:rPr>
              <a:t>fruktóza, cukerné alkoholy (</a:t>
            </a:r>
            <a:r>
              <a:rPr lang="cs-CZ" dirty="0" err="1" smtClean="0">
                <a:solidFill>
                  <a:srgbClr val="C00000"/>
                </a:solidFill>
              </a:rPr>
              <a:t>polyoly</a:t>
            </a:r>
            <a:r>
              <a:rPr lang="cs-CZ" dirty="0" smtClean="0">
                <a:solidFill>
                  <a:srgbClr val="C00000"/>
                </a:solidFill>
              </a:rPr>
              <a:t>) – </a:t>
            </a:r>
            <a:r>
              <a:rPr lang="cs-CZ" dirty="0" err="1" smtClean="0">
                <a:solidFill>
                  <a:srgbClr val="C00000"/>
                </a:solidFill>
              </a:rPr>
              <a:t>sorbitol</a:t>
            </a:r>
            <a:r>
              <a:rPr lang="cs-CZ" dirty="0" smtClean="0">
                <a:solidFill>
                  <a:srgbClr val="C00000"/>
                </a:solidFill>
              </a:rPr>
              <a:t>, </a:t>
            </a:r>
            <a:r>
              <a:rPr lang="cs-CZ" dirty="0" err="1" smtClean="0">
                <a:solidFill>
                  <a:srgbClr val="C00000"/>
                </a:solidFill>
              </a:rPr>
              <a:t>maltitol</a:t>
            </a:r>
            <a:r>
              <a:rPr lang="cs-CZ" dirty="0" smtClean="0">
                <a:solidFill>
                  <a:srgbClr val="C00000"/>
                </a:solidFill>
              </a:rPr>
              <a:t>, </a:t>
            </a:r>
            <a:r>
              <a:rPr lang="cs-CZ" dirty="0" err="1" smtClean="0">
                <a:solidFill>
                  <a:srgbClr val="C00000"/>
                </a:solidFill>
              </a:rPr>
              <a:t>xylitol</a:t>
            </a: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umělá (nekalorická) = </a:t>
            </a:r>
            <a:r>
              <a:rPr lang="cs-CZ" dirty="0" smtClean="0">
                <a:solidFill>
                  <a:srgbClr val="C00000"/>
                </a:solidFill>
              </a:rPr>
              <a:t>sacharin, </a:t>
            </a:r>
            <a:r>
              <a:rPr lang="cs-CZ" dirty="0" err="1" smtClean="0">
                <a:solidFill>
                  <a:srgbClr val="C00000"/>
                </a:solidFill>
              </a:rPr>
              <a:t>acesulfam</a:t>
            </a:r>
            <a:r>
              <a:rPr lang="cs-CZ" dirty="0" smtClean="0">
                <a:solidFill>
                  <a:srgbClr val="C00000"/>
                </a:solidFill>
              </a:rPr>
              <a:t> K, cyklamáty, </a:t>
            </a:r>
            <a:r>
              <a:rPr lang="cs-CZ" dirty="0" err="1" smtClean="0">
                <a:solidFill>
                  <a:srgbClr val="C00000"/>
                </a:solidFill>
              </a:rPr>
              <a:t>pepttidy</a:t>
            </a: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nízkokalorická =</a:t>
            </a:r>
            <a:r>
              <a:rPr lang="cs-CZ" dirty="0" smtClean="0">
                <a:solidFill>
                  <a:srgbClr val="C00000"/>
                </a:solidFill>
              </a:rPr>
              <a:t> nekalorická složka + cukr</a:t>
            </a:r>
            <a:endParaRPr lang="cs-CZ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Fyzická aktivita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479777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DM1T –</a:t>
            </a:r>
            <a:r>
              <a:rPr lang="cs-CZ" sz="2800" dirty="0" smtClean="0">
                <a:solidFill>
                  <a:srgbClr val="C00000"/>
                </a:solidFill>
              </a:rPr>
              <a:t> nutno sladit fyzickou aktivitu s dávkou inzulínu a příjmem stravy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DM2T –</a:t>
            </a:r>
            <a:r>
              <a:rPr lang="cs-CZ" sz="2800" dirty="0" smtClean="0">
                <a:solidFill>
                  <a:srgbClr val="C00000"/>
                </a:solidFill>
              </a:rPr>
              <a:t> v kombinaci s dietou je základním léčebným prostředkem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796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Perorální </a:t>
            </a:r>
            <a:r>
              <a:rPr lang="cs-CZ" b="1" dirty="0" err="1" smtClean="0">
                <a:solidFill>
                  <a:srgbClr val="C00000"/>
                </a:solidFill>
              </a:rPr>
              <a:t>antidiabetika</a:t>
            </a:r>
            <a:r>
              <a:rPr lang="cs-CZ" b="1" dirty="0" smtClean="0">
                <a:solidFill>
                  <a:srgbClr val="C00000"/>
                </a:solidFill>
              </a:rPr>
              <a:t> (PAD)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392488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ovlivnění sekrece inzulínu</a:t>
            </a:r>
            <a:r>
              <a:rPr lang="cs-CZ" sz="2800" dirty="0" smtClean="0">
                <a:solidFill>
                  <a:srgbClr val="C00000"/>
                </a:solidFill>
              </a:rPr>
              <a:t> (deriváty </a:t>
            </a:r>
            <a:r>
              <a:rPr lang="cs-CZ" sz="2800" dirty="0" err="1" smtClean="0">
                <a:solidFill>
                  <a:srgbClr val="C00000"/>
                </a:solidFill>
              </a:rPr>
              <a:t>sulfonyl</a:t>
            </a:r>
            <a:r>
              <a:rPr lang="cs-CZ" sz="2800" dirty="0" smtClean="0">
                <a:solidFill>
                  <a:srgbClr val="C00000"/>
                </a:solidFill>
              </a:rPr>
              <a:t> močoviny, </a:t>
            </a:r>
            <a:r>
              <a:rPr lang="cs-CZ" sz="2800" dirty="0" err="1" smtClean="0">
                <a:solidFill>
                  <a:srgbClr val="C00000"/>
                </a:solidFill>
              </a:rPr>
              <a:t>glinidy</a:t>
            </a:r>
            <a:r>
              <a:rPr lang="cs-CZ" sz="2800" dirty="0" smtClean="0">
                <a:solidFill>
                  <a:srgbClr val="C00000"/>
                </a:solidFill>
              </a:rPr>
              <a:t>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snížení inzulínové rezistence </a:t>
            </a:r>
            <a:r>
              <a:rPr lang="cs-CZ" sz="2800" dirty="0" smtClean="0">
                <a:solidFill>
                  <a:srgbClr val="C00000"/>
                </a:solidFill>
              </a:rPr>
              <a:t>(</a:t>
            </a:r>
            <a:r>
              <a:rPr lang="cs-CZ" sz="2800" dirty="0" err="1" smtClean="0">
                <a:solidFill>
                  <a:srgbClr val="C00000"/>
                </a:solidFill>
              </a:rPr>
              <a:t>biguanidy</a:t>
            </a:r>
            <a:r>
              <a:rPr lang="cs-CZ" sz="2800" dirty="0" smtClean="0">
                <a:solidFill>
                  <a:srgbClr val="C00000"/>
                </a:solidFill>
              </a:rPr>
              <a:t>, </a:t>
            </a:r>
            <a:r>
              <a:rPr lang="cs-CZ" sz="2800" dirty="0" err="1" smtClean="0">
                <a:solidFill>
                  <a:srgbClr val="C00000"/>
                </a:solidFill>
              </a:rPr>
              <a:t>thiazolidindiony</a:t>
            </a:r>
            <a:r>
              <a:rPr lang="cs-CZ" sz="2800" dirty="0" smtClean="0">
                <a:solidFill>
                  <a:srgbClr val="C00000"/>
                </a:solidFill>
              </a:rPr>
              <a:t>)</a:t>
            </a:r>
            <a:endParaRPr lang="cs-CZ" sz="2800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snížení </a:t>
            </a:r>
            <a:r>
              <a:rPr lang="cs-CZ" sz="2800" b="1" dirty="0" err="1" smtClean="0">
                <a:solidFill>
                  <a:srgbClr val="C00000"/>
                </a:solidFill>
              </a:rPr>
              <a:t>postprandiální</a:t>
            </a:r>
            <a:r>
              <a:rPr lang="cs-CZ" sz="2800" b="1" dirty="0" smtClean="0">
                <a:solidFill>
                  <a:srgbClr val="C00000"/>
                </a:solidFill>
              </a:rPr>
              <a:t> potřeby inzulínu </a:t>
            </a:r>
            <a:r>
              <a:rPr lang="cs-CZ" sz="2800" dirty="0" smtClean="0">
                <a:solidFill>
                  <a:srgbClr val="C00000"/>
                </a:solidFill>
              </a:rPr>
              <a:t>(inhibitory střevních </a:t>
            </a:r>
            <a:r>
              <a:rPr lang="el-GR" sz="2800" dirty="0" smtClean="0">
                <a:solidFill>
                  <a:srgbClr val="C00000"/>
                </a:solidFill>
              </a:rPr>
              <a:t>α</a:t>
            </a:r>
            <a:r>
              <a:rPr lang="cs-CZ" sz="2800" dirty="0" smtClean="0">
                <a:solidFill>
                  <a:srgbClr val="C00000"/>
                </a:solidFill>
              </a:rPr>
              <a:t>-glukosidáz)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792088"/>
          </a:xfrm>
        </p:spPr>
        <p:txBody>
          <a:bodyPr/>
          <a:lstStyle/>
          <a:p>
            <a:pPr algn="ctr"/>
            <a:r>
              <a:rPr lang="cs-CZ" b="1" dirty="0" err="1" smtClean="0">
                <a:solidFill>
                  <a:srgbClr val="C00000"/>
                </a:solidFill>
              </a:rPr>
              <a:t>Inzulínoterapie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389437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podle doby účinku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podle kvality – </a:t>
            </a:r>
            <a:r>
              <a:rPr lang="cs-CZ" sz="2800" dirty="0" smtClean="0">
                <a:solidFill>
                  <a:srgbClr val="C00000"/>
                </a:solidFill>
              </a:rPr>
              <a:t>zvířecí (animální), lidské (humánní), analoga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konvenční inzulínový režim, konvenční intenzifikovaný režim, nekonvenční intenzifikovaný </a:t>
            </a:r>
            <a:r>
              <a:rPr lang="cs-CZ" sz="2800" dirty="0" err="1" smtClean="0">
                <a:solidFill>
                  <a:srgbClr val="C00000"/>
                </a:solidFill>
              </a:rPr>
              <a:t>režeim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421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548679"/>
            <a:ext cx="7632848" cy="56716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7992888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421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620688"/>
            <a:ext cx="7883913" cy="55029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Místa vpichu inzulínu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0768"/>
            <a:ext cx="309634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717032"/>
            <a:ext cx="4059158" cy="2580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35918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Edukace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5"/>
            <a:ext cx="8229600" cy="4551785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vzdělávací proces, kdy dochází k předávání informací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err="1" smtClean="0">
                <a:solidFill>
                  <a:srgbClr val="C00000"/>
                </a:solidFill>
              </a:rPr>
              <a:t>selfmonitoring</a:t>
            </a:r>
            <a:r>
              <a:rPr lang="cs-CZ" dirty="0" smtClean="0">
                <a:solidFill>
                  <a:srgbClr val="C00000"/>
                </a:solidFill>
              </a:rPr>
              <a:t> – glykémie, glykosurie, BMI……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vedení záznamu</a:t>
            </a:r>
            <a:endParaRPr lang="cs-CZ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85194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Komplikace DM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3"/>
            <a:ext cx="8229600" cy="4479777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akutní –</a:t>
            </a:r>
            <a:r>
              <a:rPr lang="cs-CZ" sz="2800" dirty="0" smtClean="0">
                <a:solidFill>
                  <a:srgbClr val="C00000"/>
                </a:solidFill>
              </a:rPr>
              <a:t> ohrožují nemocného na zdraví a životě bez ohledu na délku trvání onemocnění (hypoglykémie, hyperglykemické stavy)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chronické –</a:t>
            </a:r>
            <a:r>
              <a:rPr lang="cs-CZ" sz="2800" dirty="0" smtClean="0">
                <a:solidFill>
                  <a:srgbClr val="C00000"/>
                </a:solidFill>
              </a:rPr>
              <a:t> objevují se po letech trvání (nespecifické, specifické)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Hypoglykémie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400600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klinické, humorální a biochemické příznaky provázející sníženou glykémii (3,8 </a:t>
            </a:r>
            <a:r>
              <a:rPr lang="cs-CZ" sz="2800" dirty="0" err="1" smtClean="0">
                <a:solidFill>
                  <a:srgbClr val="C00000"/>
                </a:solidFill>
              </a:rPr>
              <a:t>mmol.l</a:t>
            </a:r>
            <a:r>
              <a:rPr lang="cs-CZ" sz="2800" baseline="30000" dirty="0" smtClean="0">
                <a:solidFill>
                  <a:srgbClr val="C00000"/>
                </a:solidFill>
              </a:rPr>
              <a:t>-1</a:t>
            </a:r>
            <a:r>
              <a:rPr lang="cs-CZ" sz="2800" dirty="0" smtClean="0">
                <a:solidFill>
                  <a:srgbClr val="C00000"/>
                </a:solidFill>
              </a:rPr>
              <a:t>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biochemická hypoglykémie nemusí odpovídat klinické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lehká, střední, těžká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neadekvátní dávka inzulínu nebo PAD, zvracení, průjem, alkohol, náhlá prolongovaná zátěž, neadekvátní nebo opožděný příjem stravy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Hyperglykemické stavy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5112568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vyvíjejí se delší dobu na rozdíl od hypoglykémie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příznaky se shodují s projevy již existujícího diabetu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glykovaný</a:t>
            </a:r>
            <a:r>
              <a:rPr lang="cs-CZ" sz="2800" dirty="0" smtClean="0">
                <a:solidFill>
                  <a:srgbClr val="C00000"/>
                </a:solidFill>
              </a:rPr>
              <a:t> hemoglobin (HbA1c)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nedostatečná dávka inzulínu nebo opomenutí dávky, infekce, stres, nadměrná dávka sacharidů ve stravě, přidružená onemocnění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635918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Chronické komplikace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4191745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nespecifické (</a:t>
            </a:r>
            <a:r>
              <a:rPr lang="cs-CZ" sz="2800" b="1" dirty="0" err="1" smtClean="0">
                <a:solidFill>
                  <a:srgbClr val="C00000"/>
                </a:solidFill>
              </a:rPr>
              <a:t>makroangiopatie</a:t>
            </a:r>
            <a:r>
              <a:rPr lang="cs-CZ" sz="2800" b="1" dirty="0" smtClean="0">
                <a:solidFill>
                  <a:srgbClr val="C00000"/>
                </a:solidFill>
              </a:rPr>
              <a:t>) – </a:t>
            </a:r>
            <a:r>
              <a:rPr lang="cs-CZ" sz="2800" dirty="0" smtClean="0">
                <a:solidFill>
                  <a:srgbClr val="C00000"/>
                </a:solidFill>
              </a:rPr>
              <a:t>vznikají na podkladě aterosklerózy (CMP, AIM, ICHDK)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specifické (</a:t>
            </a:r>
            <a:r>
              <a:rPr lang="cs-CZ" sz="2800" b="1" dirty="0" err="1" smtClean="0">
                <a:solidFill>
                  <a:srgbClr val="C00000"/>
                </a:solidFill>
              </a:rPr>
              <a:t>mikroangiopatie</a:t>
            </a:r>
            <a:r>
              <a:rPr lang="cs-CZ" sz="2800" b="1" dirty="0" smtClean="0">
                <a:solidFill>
                  <a:srgbClr val="C00000"/>
                </a:solidFill>
              </a:rPr>
              <a:t>) – </a:t>
            </a:r>
            <a:r>
              <a:rPr lang="cs-CZ" sz="2800" dirty="0" smtClean="0">
                <a:solidFill>
                  <a:srgbClr val="C00000"/>
                </a:solidFill>
              </a:rPr>
              <a:t>hyperglykémie (diabetická </a:t>
            </a:r>
            <a:r>
              <a:rPr lang="cs-CZ" sz="2800" dirty="0" err="1" smtClean="0">
                <a:solidFill>
                  <a:srgbClr val="C00000"/>
                </a:solidFill>
              </a:rPr>
              <a:t>triopatie</a:t>
            </a:r>
            <a:r>
              <a:rPr lang="cs-CZ" sz="2800" dirty="0" smtClean="0">
                <a:solidFill>
                  <a:srgbClr val="C00000"/>
                </a:solidFill>
              </a:rPr>
              <a:t> – nefropatie, retinopatie, neuropatie)</a:t>
            </a:r>
            <a:endParaRPr lang="cs-CZ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35918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Děkuji za pozornost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Zástupný symbol pro obsah 3" descr="breastmilkt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1052737"/>
            <a:ext cx="4499858" cy="55902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Inzulín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695800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B-buňky (</a:t>
            </a:r>
            <a:r>
              <a:rPr lang="el-GR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cs-CZ" sz="2800" dirty="0" smtClean="0">
                <a:solidFill>
                  <a:srgbClr val="C00000"/>
                </a:solidFill>
              </a:rPr>
              <a:t>) Langerhansových ostrůvků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anabolický hormon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20 – 40 jednotek denně (0,8 </a:t>
            </a:r>
            <a:r>
              <a:rPr lang="cs-CZ" sz="2800" dirty="0" err="1" smtClean="0">
                <a:solidFill>
                  <a:srgbClr val="C00000"/>
                </a:solidFill>
              </a:rPr>
              <a:t>j.kg</a:t>
            </a:r>
            <a:r>
              <a:rPr lang="cs-CZ" sz="2800" baseline="30000" dirty="0" smtClean="0">
                <a:solidFill>
                  <a:srgbClr val="C00000"/>
                </a:solidFill>
              </a:rPr>
              <a:t>-1 </a:t>
            </a:r>
            <a:r>
              <a:rPr lang="cs-CZ" sz="2800" dirty="0" smtClean="0">
                <a:solidFill>
                  <a:srgbClr val="C00000"/>
                </a:solidFill>
              </a:rPr>
              <a:t>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polovina připadá na </a:t>
            </a:r>
            <a:r>
              <a:rPr lang="cs-CZ" sz="2800" b="1" dirty="0" smtClean="0">
                <a:solidFill>
                  <a:srgbClr val="C00000"/>
                </a:solidFill>
              </a:rPr>
              <a:t>bazální</a:t>
            </a:r>
            <a:r>
              <a:rPr lang="cs-CZ" sz="2800" dirty="0" smtClean="0">
                <a:solidFill>
                  <a:srgbClr val="C00000"/>
                </a:solidFill>
              </a:rPr>
              <a:t> sekreci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stimulovaná</a:t>
            </a:r>
            <a:r>
              <a:rPr lang="cs-CZ" sz="2800" dirty="0" smtClean="0">
                <a:solidFill>
                  <a:srgbClr val="C00000"/>
                </a:solidFill>
              </a:rPr>
              <a:t> (</a:t>
            </a:r>
            <a:r>
              <a:rPr lang="cs-CZ" sz="2800" dirty="0" err="1" smtClean="0">
                <a:solidFill>
                  <a:srgbClr val="C00000"/>
                </a:solidFill>
              </a:rPr>
              <a:t>postprandiální</a:t>
            </a:r>
            <a:r>
              <a:rPr lang="cs-CZ" sz="2800" dirty="0" smtClean="0">
                <a:solidFill>
                  <a:srgbClr val="C00000"/>
                </a:solidFill>
              </a:rPr>
              <a:t>) sekrece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Inzulín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Naváže se na membránový receptor k jeho biologickým účinkům</a:t>
            </a:r>
          </a:p>
          <a:p>
            <a:r>
              <a:rPr lang="cs-CZ" dirty="0" smtClean="0"/>
              <a:t>Inzulínové receptory – inzulínová kaskáda – vstup </a:t>
            </a:r>
            <a:r>
              <a:rPr lang="cs-CZ" dirty="0" err="1" smtClean="0"/>
              <a:t>glu</a:t>
            </a:r>
            <a:r>
              <a:rPr lang="cs-CZ" dirty="0" smtClean="0"/>
              <a:t> do buněk</a:t>
            </a:r>
          </a:p>
          <a:p>
            <a:r>
              <a:rPr lang="cs-CZ" dirty="0" smtClean="0"/>
              <a:t>Účinek inzulínu: </a:t>
            </a:r>
          </a:p>
          <a:p>
            <a:r>
              <a:rPr lang="cs-CZ" b="1" dirty="0" err="1" smtClean="0"/>
              <a:t>hypoglykemizující</a:t>
            </a:r>
            <a:r>
              <a:rPr lang="cs-CZ" dirty="0" smtClean="0"/>
              <a:t> – zvýšené vychytávání </a:t>
            </a:r>
            <a:r>
              <a:rPr lang="cs-CZ" dirty="0" err="1" smtClean="0"/>
              <a:t>glu</a:t>
            </a:r>
            <a:r>
              <a:rPr lang="cs-CZ" dirty="0" smtClean="0"/>
              <a:t> některými tkáněmi, kosterní svaly, tuková tkáň, tvorba glykogenu v játrech, zastavuje štěpení glykogenu na </a:t>
            </a:r>
            <a:r>
              <a:rPr lang="cs-CZ" dirty="0" err="1" smtClean="0"/>
              <a:t>glu</a:t>
            </a:r>
            <a:r>
              <a:rPr lang="cs-CZ" dirty="0" smtClean="0"/>
              <a:t>, nemá vliv na </a:t>
            </a:r>
            <a:r>
              <a:rPr lang="cs-CZ" dirty="0" err="1" smtClean="0"/>
              <a:t>svtup</a:t>
            </a:r>
            <a:r>
              <a:rPr lang="cs-CZ" dirty="0" smtClean="0"/>
              <a:t> </a:t>
            </a:r>
            <a:r>
              <a:rPr lang="cs-CZ" dirty="0" err="1" smtClean="0"/>
              <a:t>glu</a:t>
            </a:r>
            <a:r>
              <a:rPr lang="cs-CZ" dirty="0" smtClean="0"/>
              <a:t> do jater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9865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 smtClean="0"/>
              <a:t>Proteosyntetické</a:t>
            </a:r>
            <a:r>
              <a:rPr lang="cs-CZ" b="1" dirty="0" smtClean="0"/>
              <a:t> účinky</a:t>
            </a:r>
            <a:r>
              <a:rPr lang="cs-CZ" dirty="0" smtClean="0"/>
              <a:t>: zvýšené vychytávání AK z oběhu a stimuluje proteosyntézu, inhibuje glukoneogenezi</a:t>
            </a:r>
          </a:p>
          <a:p>
            <a:r>
              <a:rPr lang="cs-CZ" b="1" dirty="0" smtClean="0"/>
              <a:t>Metabolismus lipidů</a:t>
            </a:r>
            <a:r>
              <a:rPr lang="cs-CZ" dirty="0" smtClean="0"/>
              <a:t>: podporuje </a:t>
            </a:r>
            <a:r>
              <a:rPr lang="cs-CZ" dirty="0" err="1" smtClean="0"/>
              <a:t>lipogenezi</a:t>
            </a:r>
            <a:r>
              <a:rPr lang="cs-CZ" dirty="0" smtClean="0"/>
              <a:t>, inhibuje lipolýzu v játrech, kosterních svalech a tukové tkáni, </a:t>
            </a:r>
            <a:r>
              <a:rPr lang="cs-CZ" dirty="0" err="1" smtClean="0"/>
              <a:t>uvolňuej</a:t>
            </a:r>
            <a:r>
              <a:rPr lang="cs-CZ" dirty="0" smtClean="0"/>
              <a:t> </a:t>
            </a:r>
            <a:r>
              <a:rPr lang="cs-CZ" dirty="0" err="1" smtClean="0"/>
              <a:t>leptin</a:t>
            </a:r>
            <a:r>
              <a:rPr lang="cs-CZ" dirty="0" smtClean="0"/>
              <a:t> z adipocytů, který svým účinkem snižuje chuť k jídlu a zvyšuje termogenezi</a:t>
            </a:r>
          </a:p>
          <a:p>
            <a:r>
              <a:rPr lang="cs-CZ" b="1" dirty="0" smtClean="0"/>
              <a:t>Transport draslíku</a:t>
            </a:r>
            <a:r>
              <a:rPr lang="cs-CZ" dirty="0" smtClean="0"/>
              <a:t>: stimuluje vychytávání draslíku</a:t>
            </a:r>
          </a:p>
          <a:p>
            <a:r>
              <a:rPr lang="cs-CZ" dirty="0" smtClean="0"/>
              <a:t>Vliv na CNS: aktivace mozkových receptorů modifikuje vliv na jídelní chování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5328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Nedostatek 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Hyperglykemie sníženým vychytáváním </a:t>
            </a:r>
            <a:r>
              <a:rPr lang="cs-CZ" dirty="0" err="1" smtClean="0"/>
              <a:t>glu</a:t>
            </a:r>
            <a:r>
              <a:rPr lang="cs-CZ" dirty="0" smtClean="0"/>
              <a:t> ve svalu a tukové tkáni, nedostatečná </a:t>
            </a:r>
            <a:r>
              <a:rPr lang="cs-CZ" dirty="0" err="1" smtClean="0"/>
              <a:t>suprese</a:t>
            </a:r>
            <a:r>
              <a:rPr lang="cs-CZ" dirty="0" smtClean="0"/>
              <a:t> jaterní produkce </a:t>
            </a:r>
            <a:r>
              <a:rPr lang="cs-CZ" dirty="0" err="1" smtClean="0"/>
              <a:t>glukozy</a:t>
            </a:r>
            <a:r>
              <a:rPr lang="cs-CZ" dirty="0" smtClean="0"/>
              <a:t> </a:t>
            </a:r>
            <a:r>
              <a:rPr lang="cs-CZ" dirty="0" err="1" smtClean="0"/>
              <a:t>glykogenolýzou</a:t>
            </a:r>
            <a:endParaRPr lang="cs-CZ" dirty="0" smtClean="0"/>
          </a:p>
          <a:p>
            <a:r>
              <a:rPr lang="cs-CZ" dirty="0" smtClean="0"/>
              <a:t>Katabolismus bílkovin a zvýšení glykemie akcentovanou glukoneogenezí</a:t>
            </a:r>
          </a:p>
          <a:p>
            <a:r>
              <a:rPr lang="cs-CZ" dirty="0" smtClean="0"/>
              <a:t>Při absolutním nedostatku - Zvyšuje se beta oxidace MK dochází k </a:t>
            </a:r>
            <a:r>
              <a:rPr lang="cs-CZ" dirty="0" err="1" smtClean="0"/>
              <a:t>přebytk</a:t>
            </a:r>
            <a:r>
              <a:rPr lang="cs-CZ" dirty="0" smtClean="0"/>
              <a:t> </a:t>
            </a:r>
            <a:r>
              <a:rPr lang="cs-CZ" dirty="0" err="1" smtClean="0"/>
              <a:t>acetylCoA</a:t>
            </a:r>
            <a:r>
              <a:rPr lang="cs-CZ" dirty="0" smtClean="0"/>
              <a:t> a </a:t>
            </a:r>
            <a:r>
              <a:rPr lang="cs-CZ" dirty="0" err="1" smtClean="0"/>
              <a:t>ketoze</a:t>
            </a:r>
            <a:endParaRPr lang="cs-CZ" dirty="0" smtClean="0"/>
          </a:p>
          <a:p>
            <a:r>
              <a:rPr lang="cs-CZ" dirty="0" smtClean="0"/>
              <a:t>Zvýšená lipemie, nabídka </a:t>
            </a:r>
            <a:r>
              <a:rPr lang="cs-CZ" dirty="0" err="1" smtClean="0"/>
              <a:t>vMK</a:t>
            </a:r>
            <a:r>
              <a:rPr lang="cs-CZ" dirty="0" smtClean="0"/>
              <a:t> vede k ukládání tuku do cévní stěny, </a:t>
            </a:r>
            <a:r>
              <a:rPr lang="cs-CZ" dirty="0"/>
              <a:t>j</a:t>
            </a:r>
            <a:r>
              <a:rPr lang="cs-CZ" dirty="0" smtClean="0"/>
              <a:t>ater, pankreatu a jiných tkání</a:t>
            </a:r>
            <a:endParaRPr lang="cs-CZ" dirty="0"/>
          </a:p>
          <a:p>
            <a:r>
              <a:rPr lang="cs-CZ" dirty="0" smtClean="0"/>
              <a:t>Zvýšení hladiny neuropeptidu Y, který stimuluje chuť k jídlu, snižuje vylučování </a:t>
            </a:r>
            <a:r>
              <a:rPr lang="cs-CZ" dirty="0" err="1" smtClean="0"/>
              <a:t>leptinu</a:t>
            </a:r>
            <a:r>
              <a:rPr lang="cs-CZ" dirty="0" smtClean="0"/>
              <a:t>, který chuť k jídlu tlumí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341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Molekula </a:t>
            </a:r>
            <a:r>
              <a:rPr lang="cs-CZ" b="1" dirty="0" err="1" smtClean="0">
                <a:solidFill>
                  <a:srgbClr val="C00000"/>
                </a:solidFill>
              </a:rPr>
              <a:t>proinzulínu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84784"/>
            <a:ext cx="676875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Misa_prezentace 2 nový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zentace Eli 5.5.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Times New Roman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Calibri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prezentace Eli 5.5.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Times New Roman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Calibri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Anémie</Template>
  <TotalTime>395</TotalTime>
  <Words>1260</Words>
  <Application>Microsoft Office PowerPoint</Application>
  <PresentationFormat>Předvádění na obrazovce (4:3)</PresentationFormat>
  <Paragraphs>287</Paragraphs>
  <Slides>47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11</vt:i4>
      </vt:variant>
      <vt:variant>
        <vt:lpstr>Nadpisy snímků</vt:lpstr>
      </vt:variant>
      <vt:variant>
        <vt:i4>47</vt:i4>
      </vt:variant>
    </vt:vector>
  </HeadingPairs>
  <TitlesOfParts>
    <vt:vector size="58" baseType="lpstr">
      <vt:lpstr>Tok</vt:lpstr>
      <vt:lpstr>prezentace Eli 5.5.</vt:lpstr>
      <vt:lpstr>Motiv sady Office</vt:lpstr>
      <vt:lpstr>1_Motiv sady Office</vt:lpstr>
      <vt:lpstr>2_Motiv sady Office</vt:lpstr>
      <vt:lpstr>1_prezentace Eli 5.5.</vt:lpstr>
      <vt:lpstr>3_Motiv sady Office</vt:lpstr>
      <vt:lpstr>4_Motiv sady Office</vt:lpstr>
      <vt:lpstr>5_Motiv sady Office</vt:lpstr>
      <vt:lpstr>Misa_prezentace 2 nový</vt:lpstr>
      <vt:lpstr>6_Motiv sady Office</vt:lpstr>
      <vt:lpstr>Diabetes mellitus</vt:lpstr>
      <vt:lpstr>Anatomicko-fyziologické poznámky</vt:lpstr>
      <vt:lpstr>Langerhansovy ostrůvky</vt:lpstr>
      <vt:lpstr>Prezentace aplikace PowerPoint</vt:lpstr>
      <vt:lpstr>Inzulín</vt:lpstr>
      <vt:lpstr>Inzulín</vt:lpstr>
      <vt:lpstr>Prezentace aplikace PowerPoint</vt:lpstr>
      <vt:lpstr>Nedostatek I</vt:lpstr>
      <vt:lpstr>Molekula proinzulínu</vt:lpstr>
      <vt:lpstr>Molekula inzulínu</vt:lpstr>
      <vt:lpstr>Prezentace aplikace PowerPoint</vt:lpstr>
      <vt:lpstr>Inzulínová rezistence</vt:lpstr>
      <vt:lpstr>Syndrom Inzulínové rezistence, MS</vt:lpstr>
      <vt:lpstr>Definice</vt:lpstr>
      <vt:lpstr>Historie</vt:lpstr>
      <vt:lpstr>Výskyt</vt:lpstr>
      <vt:lpstr>DM v ČR</vt:lpstr>
      <vt:lpstr>Prezentace aplikace PowerPoint</vt:lpstr>
      <vt:lpstr>Klasifikace DM</vt:lpstr>
      <vt:lpstr>Typy diabetu</vt:lpstr>
      <vt:lpstr>Diabetes mellitus 1. typu</vt:lpstr>
      <vt:lpstr>Diabetes mellitus 2. typu</vt:lpstr>
      <vt:lpstr>Prezentace aplikace PowerPoint</vt:lpstr>
      <vt:lpstr>Riziko DM2T</vt:lpstr>
      <vt:lpstr>Ostatní specifické typy diabetu</vt:lpstr>
      <vt:lpstr>Gestační diabetes</vt:lpstr>
      <vt:lpstr>Hraniční poruchy glukózové homeostázy</vt:lpstr>
      <vt:lpstr>Klinický obraz </vt:lpstr>
      <vt:lpstr>Diagnostika</vt:lpstr>
      <vt:lpstr>Kritéria pro glukózu v žilní krvi na lačno</vt:lpstr>
      <vt:lpstr>Prezentace aplikace PowerPoint</vt:lpstr>
      <vt:lpstr>Hodnocení křivky oGTT</vt:lpstr>
      <vt:lpstr>Léčba</vt:lpstr>
      <vt:lpstr>Diabetická dieta</vt:lpstr>
      <vt:lpstr>Náhradní sladidla</vt:lpstr>
      <vt:lpstr>Fyzická aktivita</vt:lpstr>
      <vt:lpstr>Perorální antidiabetika (PAD)</vt:lpstr>
      <vt:lpstr>Inzulínoterapie</vt:lpstr>
      <vt:lpstr>Prezentace aplikace PowerPoint</vt:lpstr>
      <vt:lpstr>Prezentace aplikace PowerPoint</vt:lpstr>
      <vt:lpstr>Místa vpichu inzulínu</vt:lpstr>
      <vt:lpstr>Edukace</vt:lpstr>
      <vt:lpstr>Komplikace DM</vt:lpstr>
      <vt:lpstr>Hypoglykémie</vt:lpstr>
      <vt:lpstr>Hyperglykemické stavy</vt:lpstr>
      <vt:lpstr>Chronické komplikace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Diabetes mellitus</dc:title>
  <dc:creator>Misicka</dc:creator>
  <cp:lastModifiedBy>User</cp:lastModifiedBy>
  <cp:revision>8</cp:revision>
  <dcterms:created xsi:type="dcterms:W3CDTF">2011-10-19T18:38:56Z</dcterms:created>
  <dcterms:modified xsi:type="dcterms:W3CDTF">2015-11-11T20:27:17Z</dcterms:modified>
</cp:coreProperties>
</file>