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5" r:id="rId3"/>
    <p:sldId id="287" r:id="rId4"/>
    <p:sldId id="271" r:id="rId5"/>
    <p:sldId id="266" r:id="rId6"/>
    <p:sldId id="275" r:id="rId7"/>
    <p:sldId id="278" r:id="rId8"/>
    <p:sldId id="279" r:id="rId9"/>
    <p:sldId id="280" r:id="rId10"/>
    <p:sldId id="272" r:id="rId11"/>
    <p:sldId id="281" r:id="rId12"/>
    <p:sldId id="283" r:id="rId13"/>
    <p:sldId id="282" r:id="rId14"/>
    <p:sldId id="284" r:id="rId15"/>
    <p:sldId id="258" r:id="rId16"/>
    <p:sldId id="259" r:id="rId17"/>
    <p:sldId id="260" r:id="rId18"/>
    <p:sldId id="261" r:id="rId19"/>
    <p:sldId id="274" r:id="rId20"/>
  </p:sldIdLst>
  <p:sldSz cx="9144000" cy="6858000" type="screen4x3"/>
  <p:notesSz cx="6858000" cy="9144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68" autoAdjust="0"/>
    <p:restoredTop sz="94660"/>
  </p:normalViewPr>
  <p:slideViewPr>
    <p:cSldViewPr>
      <p:cViewPr varScale="1">
        <p:scale>
          <a:sx n="69" d="100"/>
          <a:sy n="69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62105-0C75-4D11-8209-21C282E84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A453-FB7C-40A4-A3CB-611DF41C9D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5086B-B2FB-4A74-B7AD-B339246491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E1D30-3AB2-4A72-AB22-3DD0B4F0A8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59D96-AE03-48BE-8057-65CDFABFB4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436F6B-A8B2-4157-A97D-75B65C153B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F20AEC-165C-4518-9EEB-4550D86A57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84CB4A-02FA-4067-BC3D-9375299710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1C36A-DF0B-429C-836F-3B4FFF671E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45F24-8415-478E-9D8E-86F7138C6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07CCC-6410-4125-BA30-7BDE812848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6077-2239-48D2-AB9D-E1E78926F6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304D7C7-1433-442E-A15A-5F1ED86657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bernacikova@fsp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mech.ftvs.cuni.cz/pbpk/kompendium/kineziologie/uvod.ph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2763838"/>
          </a:xfrm>
        </p:spPr>
        <p:txBody>
          <a:bodyPr/>
          <a:lstStyle/>
          <a:p>
            <a:pPr eaLnBrk="1" hangingPunct="1"/>
            <a:r>
              <a:rPr lang="cs-CZ" sz="4000" smtClean="0"/>
              <a:t>KINEZIOLOGIE</a:t>
            </a:r>
            <a:br>
              <a:rPr lang="cs-CZ" sz="4000" smtClean="0"/>
            </a:br>
            <a:r>
              <a:rPr lang="cs-CZ" sz="3200" smtClean="0"/>
              <a:t>seminář</a:t>
            </a:r>
            <a:br>
              <a:rPr lang="cs-CZ" sz="3200" smtClean="0"/>
            </a:br>
            <a:r>
              <a:rPr lang="cs-CZ" sz="4000" smtClean="0"/>
              <a:t/>
            </a:r>
            <a:br>
              <a:rPr lang="cs-CZ" sz="4000" smtClean="0"/>
            </a:br>
            <a:r>
              <a:rPr lang="cs-CZ" sz="4000" smtClean="0"/>
              <a:t>Martina Bernaciková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2924944"/>
            <a:ext cx="8351838" cy="3024188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KH po domluvě mailem:</a:t>
            </a:r>
          </a:p>
          <a:p>
            <a:pPr eaLnBrk="1" hangingPunct="1"/>
            <a:endParaRPr lang="cs-CZ" sz="1800" dirty="0" smtClean="0"/>
          </a:p>
          <a:p>
            <a:pPr eaLnBrk="1" hangingPunct="1"/>
            <a:r>
              <a:rPr lang="cs-CZ" sz="2800" dirty="0" err="1" smtClean="0">
                <a:hlinkClick r:id="rId2"/>
              </a:rPr>
              <a:t>bernacikova</a:t>
            </a:r>
            <a:r>
              <a:rPr lang="en-US" sz="2800" dirty="0" smtClean="0">
                <a:hlinkClick r:id="rId2"/>
              </a:rPr>
              <a:t>@</a:t>
            </a:r>
            <a:r>
              <a:rPr lang="cs-CZ" sz="2800" dirty="0" err="1" smtClean="0">
                <a:hlinkClick r:id="rId2"/>
              </a:rPr>
              <a:t>fsps.muni.cz</a:t>
            </a:r>
            <a:endParaRPr lang="cs-CZ" sz="2800" dirty="0" smtClean="0"/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3" name="Picture 5" descr="http://www.fsps.muni.cz/inovace-RVS/img/e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5" y="5847633"/>
            <a:ext cx="3347865" cy="10103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sejmout002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765175"/>
            <a:ext cx="4491037" cy="6092825"/>
          </a:xfrm>
          <a:noFill/>
        </p:spPr>
      </p:pic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250825" y="4797425"/>
            <a:ext cx="3276600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HORIZONTÁLNÍ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6372225" y="4797425"/>
            <a:ext cx="2447925" cy="5889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SAGITÁLNÍ</a:t>
            </a:r>
          </a:p>
        </p:txBody>
      </p:sp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6227763" y="1773238"/>
            <a:ext cx="2592387" cy="5889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/>
              <a:t>FRONTÁLNÍ</a:t>
            </a: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250825" y="476250"/>
            <a:ext cx="39608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ROVINY TĚLA</a:t>
            </a:r>
          </a:p>
        </p:txBody>
      </p:sp>
      <p:sp>
        <p:nvSpPr>
          <p:cNvPr id="10247" name="Line 11"/>
          <p:cNvSpPr>
            <a:spLocks noChangeShapeType="1"/>
          </p:cNvSpPr>
          <p:nvPr/>
        </p:nvSpPr>
        <p:spPr bwMode="auto">
          <a:xfrm flipV="1">
            <a:off x="1835150" y="4005263"/>
            <a:ext cx="1296988" cy="792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8" name="Line 12"/>
          <p:cNvSpPr>
            <a:spLocks noChangeShapeType="1"/>
          </p:cNvSpPr>
          <p:nvPr/>
        </p:nvSpPr>
        <p:spPr bwMode="auto">
          <a:xfrm flipH="1">
            <a:off x="5292725" y="2060575"/>
            <a:ext cx="935038" cy="215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0249" name="Line 13"/>
          <p:cNvSpPr>
            <a:spLocks noChangeShapeType="1"/>
          </p:cNvSpPr>
          <p:nvPr/>
        </p:nvSpPr>
        <p:spPr bwMode="auto">
          <a:xfrm flipH="1">
            <a:off x="4140200" y="5084763"/>
            <a:ext cx="22320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všechny os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OSY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288" y="765175"/>
          <a:ext cx="8496942" cy="5328590"/>
        </p:xfrm>
        <a:graphic>
          <a:graphicData uri="http://schemas.openxmlformats.org/drawingml/2006/table">
            <a:tbl>
              <a:tblPr/>
              <a:tblGrid>
                <a:gridCol w="2832314"/>
                <a:gridCol w="2832314"/>
                <a:gridCol w="2832314"/>
              </a:tblGrid>
              <a:tr h="443502"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Latinský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Český název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700">
                          <a:solidFill>
                            <a:srgbClr val="FAFAFA"/>
                          </a:solidFill>
                        </a:rPr>
                        <a:t>Popis/Poznámka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Proximalis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Proximální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k trupu (bližší)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Distalis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Distální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směr od trupu (vzdálenější)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Superior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Superior – horní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hlavě, nahoru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Inferior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Inferior – dolní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 nohám, dolů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Medialis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Mediální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ke středu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Anterior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Anterior – přední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ventrální = dopředu, k břichu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777770">
                <a:tc>
                  <a:txBody>
                    <a:bodyPr/>
                    <a:lstStyle/>
                    <a:p>
                      <a:r>
                        <a:rPr lang="cs-CZ" sz="1700"/>
                        <a:t>Posterior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Posterior – zadní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dorzální = dozadu, k zádům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443502">
                <a:tc>
                  <a:txBody>
                    <a:bodyPr/>
                    <a:lstStyle/>
                    <a:p>
                      <a:r>
                        <a:rPr lang="cs-CZ" sz="1700"/>
                        <a:t>Lateralis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Laterální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700" dirty="0"/>
                        <a:t>vnější, zevní</a:t>
                      </a:r>
                    </a:p>
                  </a:txBody>
                  <a:tcPr marL="84667" marR="84667" marT="42333" marB="4233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natomické směry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117475"/>
            <a:ext cx="4295775" cy="6740525"/>
          </a:xfrm>
          <a:noFill/>
        </p:spPr>
      </p:pic>
      <p:sp>
        <p:nvSpPr>
          <p:cNvPr id="4" name="Nadpis 1"/>
          <p:cNvSpPr txBox="1">
            <a:spLocks/>
          </p:cNvSpPr>
          <p:nvPr/>
        </p:nvSpPr>
        <p:spPr bwMode="auto">
          <a:xfrm>
            <a:off x="395288" y="0"/>
            <a:ext cx="82296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ANATOMICKÉ SMĚRY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/>
          </p:nvPr>
        </p:nvSpPr>
        <p:spPr>
          <a:xfrm>
            <a:off x="323850" y="908050"/>
            <a:ext cx="8820150" cy="5949950"/>
          </a:xfrm>
        </p:spPr>
        <p:txBody>
          <a:bodyPr/>
          <a:lstStyle/>
          <a:p>
            <a:pPr eaLnBrk="1" hangingPunct="1"/>
            <a:r>
              <a:rPr lang="cs-CZ" smtClean="0"/>
              <a:t>Orientace v prostoru je dána hlavně zemskou přitažlivostí.</a:t>
            </a:r>
          </a:p>
          <a:p>
            <a:pPr eaLnBrk="1" hangingPunct="1"/>
            <a:r>
              <a:rPr lang="cs-CZ" smtClean="0"/>
              <a:t>Gravitace působí na vnímání polohy člověka podle směru nahoru a dolů. Dolů je směr, ve kterém gravitace působí souhlasně, nahoru je směr, proti kterému gravitace působí, tedy opačně negativně.</a:t>
            </a:r>
          </a:p>
          <a:p>
            <a:pPr eaLnBrk="1" hangingPunct="1"/>
            <a:r>
              <a:rPr lang="cs-CZ" smtClean="0"/>
              <a:t>Naše tělo v prostoru Země podléhá gravitaci, působení zemské přitažlivosti a to ve všech postaveních a ve všech funkčních stavech, v klidu i při pohybu.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395288" y="188913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cs-CZ" sz="3200" kern="0" dirty="0">
                <a:latin typeface="+mn-lt"/>
              </a:rPr>
              <a:t>ORIENTACE SPORTOVCE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081088"/>
          </a:xfrm>
        </p:spPr>
        <p:txBody>
          <a:bodyPr/>
          <a:lstStyle/>
          <a:p>
            <a:pPr eaLnBrk="1" hangingPunct="1"/>
            <a:r>
              <a:rPr lang="cs-CZ" smtClean="0"/>
              <a:t>DEFINICE SEGMENTŮ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751138" y="1936750"/>
            <a:ext cx="369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cs-CZ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43607" y="2781300"/>
            <a:ext cx="7920881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3200" u="sng" dirty="0"/>
              <a:t>Segmenty těla</a:t>
            </a:r>
            <a:r>
              <a:rPr lang="cs-CZ" sz="3200" dirty="0"/>
              <a:t> jsou části lidského těla, které se vyznačují relativní samostatnou pohyblivostí a které tvoří strukturální základ pohybového aparátu člověka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segmenty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03575" y="260350"/>
            <a:ext cx="2681288" cy="6308725"/>
          </a:xfrm>
          <a:noFill/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79388" y="4048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HLAVA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227763" y="69215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KRK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227763" y="21336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TRUP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79388" y="170021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PAŽE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0" y="2565400"/>
            <a:ext cx="2843213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PŘEDLOKTÍ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290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RUKA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227763" y="3644900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STEHNO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227763" y="4868863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BÉREC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6227763" y="5876925"/>
            <a:ext cx="2592387" cy="65087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600"/>
              <a:t>NOHA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POHYBY SEGMENTŮ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59113" y="249237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CYKLICKÉ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059113" y="4149725"/>
            <a:ext cx="3384550" cy="711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4000"/>
              <a:t>ACYKLICKÉ</a:t>
            </a:r>
          </a:p>
        </p:txBody>
      </p:sp>
      <p:sp>
        <p:nvSpPr>
          <p:cNvPr id="5" name="Ohnutý pruh 4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18487" cy="1282700"/>
          </a:xfrm>
        </p:spPr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přirozená</a:t>
            </a:r>
            <a:r>
              <a:rPr lang="cs-CZ" sz="4000" smtClean="0"/>
              <a:t/>
            </a:r>
            <a:br>
              <a:rPr lang="cs-CZ" sz="4000" smtClean="0"/>
            </a:br>
            <a:endParaRPr lang="cs-CZ" sz="28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58888" y="2852738"/>
            <a:ext cx="2376487" cy="3311525"/>
          </a:xfrm>
        </p:spPr>
        <p:txBody>
          <a:bodyPr/>
          <a:lstStyle/>
          <a:p>
            <a:pPr eaLnBrk="1" hangingPunct="1"/>
            <a:r>
              <a:rPr lang="cs-CZ" smtClean="0"/>
              <a:t>lezení</a:t>
            </a:r>
          </a:p>
          <a:p>
            <a:pPr eaLnBrk="1" hangingPunct="1"/>
            <a:r>
              <a:rPr lang="cs-CZ" smtClean="0"/>
              <a:t>plazení</a:t>
            </a:r>
          </a:p>
          <a:p>
            <a:pPr eaLnBrk="1" hangingPunct="1"/>
            <a:r>
              <a:rPr lang="cs-CZ" smtClean="0"/>
              <a:t>šplhání</a:t>
            </a:r>
          </a:p>
          <a:p>
            <a:pPr eaLnBrk="1" hangingPunct="1"/>
            <a:r>
              <a:rPr lang="cs-CZ" smtClean="0"/>
              <a:t>plavání</a:t>
            </a:r>
          </a:p>
          <a:p>
            <a:pPr eaLnBrk="1" hangingPunct="1">
              <a:buFontTx/>
              <a:buNone/>
            </a:pPr>
            <a:r>
              <a:rPr lang="cs-CZ" smtClean="0"/>
              <a:t>    atd…...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51500" y="2852738"/>
            <a:ext cx="2305050" cy="3240087"/>
          </a:xfrm>
        </p:spPr>
        <p:txBody>
          <a:bodyPr/>
          <a:lstStyle/>
          <a:p>
            <a:pPr eaLnBrk="1" hangingPunct="1"/>
            <a:r>
              <a:rPr lang="cs-CZ" smtClean="0"/>
              <a:t>chůze</a:t>
            </a:r>
          </a:p>
          <a:p>
            <a:pPr eaLnBrk="1" hangingPunct="1"/>
            <a:r>
              <a:rPr lang="cs-CZ" smtClean="0"/>
              <a:t>běh</a:t>
            </a:r>
          </a:p>
          <a:p>
            <a:pPr eaLnBrk="1" hangingPunct="1"/>
            <a:r>
              <a:rPr lang="cs-CZ" smtClean="0"/>
              <a:t>skoky</a:t>
            </a:r>
          </a:p>
          <a:p>
            <a:pPr eaLnBrk="1" hangingPunct="1"/>
            <a:r>
              <a:rPr lang="cs-CZ" smtClean="0"/>
              <a:t>obraty</a:t>
            </a:r>
          </a:p>
          <a:p>
            <a:pPr eaLnBrk="1" hangingPunct="1"/>
            <a:r>
              <a:rPr lang="cs-CZ" smtClean="0"/>
              <a:t>atd…….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755650" y="1989138"/>
            <a:ext cx="32559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QUADRUPEDÁLNÍ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435600" y="1989138"/>
            <a:ext cx="2049463" cy="5286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cs-CZ" sz="2800"/>
              <a:t>BIPEDÁLNÍ</a:t>
            </a:r>
          </a:p>
        </p:txBody>
      </p:sp>
      <p:sp>
        <p:nvSpPr>
          <p:cNvPr id="7" name="Ohnutý pruh 6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LOKOMOCE ČLOVĚKA</a:t>
            </a:r>
            <a:br>
              <a:rPr lang="cs-CZ" sz="4000" smtClean="0"/>
            </a:br>
            <a:r>
              <a:rPr lang="cs-CZ" sz="3600" smtClean="0"/>
              <a:t>arteficiální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11413" y="1989138"/>
            <a:ext cx="4038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Prostřednictvím:</a:t>
            </a:r>
          </a:p>
          <a:p>
            <a:pPr eaLnBrk="1" hangingPunct="1">
              <a:buFontTx/>
              <a:buNone/>
            </a:pPr>
            <a:endParaRPr lang="cs-CZ" smtClean="0"/>
          </a:p>
          <a:p>
            <a:pPr eaLnBrk="1" hangingPunct="1"/>
            <a:r>
              <a:rPr lang="cs-CZ" smtClean="0"/>
              <a:t>zvířat</a:t>
            </a:r>
          </a:p>
          <a:p>
            <a:pPr eaLnBrk="1" hangingPunct="1"/>
            <a:r>
              <a:rPr lang="cs-CZ" smtClean="0"/>
              <a:t>mobilních zařízení</a:t>
            </a:r>
          </a:p>
          <a:p>
            <a:pPr eaLnBrk="1" hangingPunct="1"/>
            <a:r>
              <a:rPr lang="cs-CZ" smtClean="0"/>
              <a:t>mobilních strojů</a:t>
            </a:r>
          </a:p>
          <a:p>
            <a:pPr eaLnBrk="1" hangingPunct="1">
              <a:buFontTx/>
              <a:buNone/>
            </a:pPr>
            <a:r>
              <a:rPr lang="cs-CZ" smtClean="0"/>
              <a:t>   atd…….</a:t>
            </a:r>
          </a:p>
          <a:p>
            <a:pPr eaLnBrk="1" hangingPunct="1">
              <a:buFontTx/>
              <a:buNone/>
            </a:pPr>
            <a:endParaRPr lang="cs-CZ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Podmínky ukončení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možné 3 absence</a:t>
            </a:r>
          </a:p>
          <a:p>
            <a:pPr eaLnBrk="1" hangingPunct="1"/>
            <a:r>
              <a:rPr lang="cs-CZ" dirty="0" smtClean="0"/>
              <a:t>aktivní práce v hodině</a:t>
            </a:r>
          </a:p>
          <a:p>
            <a:pPr eaLnBrk="1" hangingPunct="1"/>
            <a:r>
              <a:rPr lang="cs-CZ" dirty="0" smtClean="0"/>
              <a:t>seminární práce</a:t>
            </a:r>
          </a:p>
          <a:p>
            <a:pPr eaLnBrk="1" hangingPunct="1"/>
            <a:r>
              <a:rPr lang="cs-CZ" dirty="0" smtClean="0"/>
              <a:t>závěrečný písemný test (ZK)</a:t>
            </a:r>
          </a:p>
          <a:p>
            <a:pPr eaLnBrk="1" hangingPunct="1"/>
            <a:endParaRPr lang="cs-CZ" dirty="0" smtClean="0"/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/>
          <a:lstStyle/>
          <a:p>
            <a:r>
              <a:rPr lang="cs-CZ" sz="3600" dirty="0" smtClean="0"/>
              <a:t>OBSAH SEMINÁŘŮ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6021288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	Úvod do Kinesiologie, orientace na lidském těle, lokomoce, pohyby segmentů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	Neuromuskulární systém (svalová kontrakce, řízení hybného systému)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	Analýza pohybů v kloubech (flexe, extenze, abdukce, addukce, rotace, Funkce svalů (agonista, antagonista, synergista, neutralizační a stabilizační svaly)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	Analýza pohybu páteře, pánve a lopatek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	Analýza pohybů horních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	Analýza pohybu dolních končetin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	Aplikace kineziologie: </a:t>
            </a:r>
            <a:r>
              <a:rPr lang="cs-CZ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postura</a:t>
            </a: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stoj, sed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	Aplikace kineziologie: posilovací cvičení (sed-leh, klik, shyb)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	Aplikace kineziologie lokomočních pohybů: chůze, běh, skoky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	Aplikace kineziologie: cyklistika, plavání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11	Aplikace kineziologie: vrhy, tažení, tlačeni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12	Aplikace kineziologie: hody, kopy, údery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	Aplikace kineziologie: gymnastická cvičení</a:t>
            </a:r>
          </a:p>
          <a:p>
            <a:pPr>
              <a:buNone/>
            </a:pPr>
            <a:r>
              <a:rPr lang="cs-CZ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14	Biomechanická podstata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smtClean="0"/>
              <a:t>SEMINÁRNÍ PRÁCE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601787"/>
            <a:ext cx="7776864" cy="52562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Kineziologická analýza vybraného pohybu: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lokomoce, pohyby segmentů těla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/>
              <a:t>k jakým pohybům v kterých kloubech dochází a jaké svaly tyto pohyby vykonávají (funkce svalu, kontrakce) - tabulka</a:t>
            </a:r>
            <a:endParaRPr lang="cs-CZ" sz="2400" dirty="0" smtClean="0">
              <a:cs typeface="Arial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jaké svaly, úpony jsou nejvíce zatíženy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doporučené cviky k protažení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 smtClean="0">
                <a:cs typeface="Arial" charset="0"/>
              </a:rPr>
              <a:t>doporučené cviky k posílení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cs-CZ" sz="24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Použitá literatura</a:t>
            </a:r>
            <a:endParaRPr lang="cs-CZ" sz="2800" dirty="0" smtClean="0">
              <a:cs typeface="Arial" charset="0"/>
            </a:endParaRP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43213" y="0"/>
            <a:ext cx="3178175" cy="777875"/>
          </a:xfrm>
        </p:spPr>
        <p:txBody>
          <a:bodyPr/>
          <a:lstStyle/>
          <a:p>
            <a:pPr algn="l" eaLnBrk="1" hangingPunct="1"/>
            <a:r>
              <a:rPr lang="cs-CZ" sz="3600" smtClean="0"/>
              <a:t>LITERATURA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Balatka, J.: Kineziologie pro posluchače tělesné výchovy I. Hradec Králové, </a:t>
            </a:r>
            <a:r>
              <a:rPr lang="cs-CZ" sz="2000" dirty="0" err="1" smtClean="0">
                <a:solidFill>
                  <a:schemeClr val="hlink"/>
                </a:solidFill>
              </a:rPr>
              <a:t>Gaudeamus</a:t>
            </a:r>
            <a:r>
              <a:rPr lang="cs-CZ" sz="2000" dirty="0" smtClean="0">
                <a:solidFill>
                  <a:schemeClr val="hlink"/>
                </a:solidFill>
              </a:rPr>
              <a:t> 2002.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Binovský</a:t>
            </a:r>
            <a:r>
              <a:rPr lang="cs-CZ" sz="2000" dirty="0" smtClean="0"/>
              <a:t> A.: </a:t>
            </a:r>
            <a:r>
              <a:rPr lang="cs-CZ" sz="2000" dirty="0" err="1" smtClean="0"/>
              <a:t>Funkčná</a:t>
            </a:r>
            <a:r>
              <a:rPr lang="cs-CZ" sz="2000" dirty="0" smtClean="0"/>
              <a:t> </a:t>
            </a:r>
            <a:r>
              <a:rPr lang="cs-CZ" sz="2000" dirty="0" err="1" smtClean="0"/>
              <a:t>anatómia</a:t>
            </a:r>
            <a:r>
              <a:rPr lang="cs-CZ" sz="2000" dirty="0" smtClean="0"/>
              <a:t> pohybového systému. Bratislava Univerzita Komenského Bratislava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Čihák R.:Anatomie I.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2001.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Funkční anatomie pohybového systému. Praha, Karolinum 1996</a:t>
            </a:r>
            <a:r>
              <a:rPr lang="cs-CZ" sz="20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Dylevský</a:t>
            </a:r>
            <a:r>
              <a:rPr lang="cs-CZ" sz="2000" dirty="0" smtClean="0"/>
              <a:t> I.: </a:t>
            </a:r>
            <a:r>
              <a:rPr lang="cs-CZ" sz="2000" dirty="0" smtClean="0"/>
              <a:t>Speciální kineziologie. </a:t>
            </a:r>
            <a:r>
              <a:rPr lang="cs-CZ" sz="2000" dirty="0" smtClean="0"/>
              <a:t>Praha, </a:t>
            </a:r>
            <a:r>
              <a:rPr lang="cs-CZ" sz="2000" dirty="0" err="1" smtClean="0"/>
              <a:t>Grada</a:t>
            </a:r>
            <a:r>
              <a:rPr lang="cs-CZ" sz="2000" smtClean="0"/>
              <a:t> 2009.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Javůrek J.: Vybrané kapitoly ze sportovní kineziologie. Praha, ČSTV 1986.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Juráková M.: Anatomie pohybového systému, 1. část Soustava Kosterní. Liberec, Technická univerzita v Liberci 1998.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Kučera M., </a:t>
            </a:r>
            <a:r>
              <a:rPr lang="cs-CZ" sz="2000" dirty="0" err="1" smtClean="0"/>
              <a:t>Dylevský</a:t>
            </a:r>
            <a:r>
              <a:rPr lang="cs-CZ" sz="2000" dirty="0" smtClean="0"/>
              <a:t> I.: Pohybový systém a zátěž. Praha, </a:t>
            </a:r>
            <a:r>
              <a:rPr lang="cs-CZ" sz="2000" dirty="0" err="1" smtClean="0"/>
              <a:t>Grada</a:t>
            </a:r>
            <a:r>
              <a:rPr lang="cs-CZ" sz="2000" dirty="0" smtClean="0"/>
              <a:t> 1997.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solidFill>
                  <a:schemeClr val="hlink"/>
                </a:solidFill>
              </a:rPr>
              <a:t>Kučera M., </a:t>
            </a:r>
            <a:r>
              <a:rPr lang="cs-CZ" sz="2000" dirty="0" err="1" smtClean="0">
                <a:solidFill>
                  <a:schemeClr val="hlink"/>
                </a:solidFill>
              </a:rPr>
              <a:t>Dylevský</a:t>
            </a:r>
            <a:r>
              <a:rPr lang="cs-CZ" sz="2000" dirty="0" smtClean="0">
                <a:solidFill>
                  <a:schemeClr val="hlink"/>
                </a:solidFill>
              </a:rPr>
              <a:t> I. A kol.: Sportovní medicína. Praha, </a:t>
            </a:r>
            <a:r>
              <a:rPr lang="cs-CZ" sz="2000" dirty="0" err="1" smtClean="0">
                <a:solidFill>
                  <a:schemeClr val="hlink"/>
                </a:solidFill>
              </a:rPr>
              <a:t>Grada</a:t>
            </a:r>
            <a:r>
              <a:rPr lang="cs-CZ" sz="2000" dirty="0" smtClean="0">
                <a:solidFill>
                  <a:schemeClr val="hlink"/>
                </a:solidFill>
              </a:rPr>
              <a:t> 1999.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Linc</a:t>
            </a:r>
            <a:r>
              <a:rPr lang="cs-CZ" sz="2000" dirty="0" smtClean="0"/>
              <a:t> R., Doubková A.: Anatomie hybnosti I. Praha, Karolinum 2003.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err="1" smtClean="0"/>
              <a:t>Luttgens</a:t>
            </a:r>
            <a:r>
              <a:rPr lang="cs-CZ" sz="2000" dirty="0" smtClean="0"/>
              <a:t> K., </a:t>
            </a:r>
            <a:r>
              <a:rPr lang="cs-CZ" sz="2000" dirty="0" err="1" smtClean="0"/>
              <a:t>Wells</a:t>
            </a:r>
            <a:r>
              <a:rPr lang="cs-CZ" sz="2000" dirty="0" smtClean="0"/>
              <a:t> K.: </a:t>
            </a:r>
            <a:r>
              <a:rPr lang="cs-CZ" sz="2000" dirty="0" err="1" smtClean="0"/>
              <a:t>Kinesiology</a:t>
            </a:r>
            <a:r>
              <a:rPr lang="cs-CZ" sz="2000" dirty="0" smtClean="0"/>
              <a:t> – </a:t>
            </a:r>
            <a:r>
              <a:rPr lang="cs-CZ" sz="2000" dirty="0" err="1" smtClean="0"/>
              <a:t>Scientific</a:t>
            </a:r>
            <a:r>
              <a:rPr lang="cs-CZ" sz="2000" dirty="0" smtClean="0"/>
              <a:t> Basis </a:t>
            </a:r>
            <a:r>
              <a:rPr lang="cs-CZ" sz="2000" dirty="0" err="1" smtClean="0"/>
              <a:t>oJ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Motion</a:t>
            </a:r>
            <a:r>
              <a:rPr lang="cs-CZ" sz="2000" dirty="0" smtClean="0"/>
              <a:t>. </a:t>
            </a:r>
            <a:r>
              <a:rPr lang="cs-CZ" sz="2000" dirty="0" err="1" smtClean="0"/>
              <a:t>Dubque</a:t>
            </a:r>
            <a:r>
              <a:rPr lang="cs-CZ" sz="2000" dirty="0" smtClean="0"/>
              <a:t> (USA), Brown </a:t>
            </a:r>
            <a:r>
              <a:rPr lang="cs-CZ" sz="2000" dirty="0" err="1" smtClean="0"/>
              <a:t>Publishers</a:t>
            </a:r>
            <a:r>
              <a:rPr lang="cs-CZ" sz="2000" dirty="0" smtClean="0"/>
              <a:t> 1989.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hlinkClick r:id="rId2"/>
              </a:rPr>
              <a:t>www.biomech.</a:t>
            </a:r>
            <a:r>
              <a:rPr lang="cs-CZ" sz="2000" dirty="0" err="1" smtClean="0">
                <a:hlinkClick r:id="rId2"/>
              </a:rPr>
              <a:t>ftvs.cuni.cz</a:t>
            </a:r>
            <a:r>
              <a:rPr lang="cs-CZ" sz="2000" dirty="0" smtClean="0">
                <a:hlinkClick r:id="rId2"/>
              </a:rPr>
              <a:t>/</a:t>
            </a:r>
            <a:r>
              <a:rPr lang="cs-CZ" sz="2000" dirty="0" err="1" smtClean="0">
                <a:hlinkClick r:id="rId2"/>
              </a:rPr>
              <a:t>pbpk</a:t>
            </a:r>
            <a:r>
              <a:rPr lang="cs-CZ" sz="2000" dirty="0" smtClean="0">
                <a:hlinkClick r:id="rId2"/>
              </a:rPr>
              <a:t>/kompendium/kineziologie/</a:t>
            </a:r>
            <a:r>
              <a:rPr lang="cs-CZ" sz="2000" dirty="0" err="1" smtClean="0">
                <a:hlinkClick r:id="rId2"/>
              </a:rPr>
              <a:t>uvod.php</a:t>
            </a: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endParaRPr lang="cs-CZ" sz="2000" dirty="0" smtClean="0"/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Základy sportovní kineziologie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KINEZIOLOGIE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84784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studuje funkční a anatomické zákonitosti pohybového systému při vykonávání pohybu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zaměřuje se hlavně na to, které svaly daný pohyb provádějí, zda jsou v synergickém nebo antagonistickém vztahu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všímá si toho, které konkrétní svaly jsou zapojovány v jednotlivých sportech a které cviky jsou vhodné pro trénink síly dané svalové skupiny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Orientace na lidském těle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259632" y="1340768"/>
            <a:ext cx="7884368" cy="5256584"/>
          </a:xfrm>
        </p:spPr>
        <p:txBody>
          <a:bodyPr/>
          <a:lstStyle/>
          <a:p>
            <a:pPr eaLnBrk="1" hangingPunct="1"/>
            <a:r>
              <a:rPr lang="cs-CZ" dirty="0" smtClean="0"/>
              <a:t>Sportovní kineziologie provádí pozorování a studium pohybu člověka ve smyslu posturálním a fyzické dynamiky.</a:t>
            </a:r>
          </a:p>
          <a:p>
            <a:pPr eaLnBrk="1" hangingPunct="1"/>
            <a:r>
              <a:rPr lang="cs-CZ" dirty="0" smtClean="0"/>
              <a:t>Při nekonečné pestrosti pohybových projevů musí být dodrženy podmínky bezprostředního pozorování v určitém pořádkovém schématu.</a:t>
            </a:r>
          </a:p>
          <a:p>
            <a:pPr eaLnBrk="1" hangingPunct="1"/>
            <a:r>
              <a:rPr lang="cs-CZ" dirty="0" smtClean="0"/>
              <a:t>Jednotné stanovisko a jednotný postup ulehčuje speciální terminologie.</a:t>
            </a:r>
          </a:p>
        </p:txBody>
      </p:sp>
      <p:sp>
        <p:nvSpPr>
          <p:cNvPr id="4" name="Ohnutý pruh 3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sah 2"/>
          <p:cNvSpPr>
            <a:spLocks noGrp="1"/>
          </p:cNvSpPr>
          <p:nvPr>
            <p:ph idx="1"/>
          </p:nvPr>
        </p:nvSpPr>
        <p:spPr>
          <a:xfrm>
            <a:off x="1115616" y="2132856"/>
            <a:ext cx="8028384" cy="4725144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sz="900" dirty="0" smtClean="0"/>
          </a:p>
          <a:p>
            <a:pPr eaLnBrk="1" hangingPunct="1">
              <a:buFontTx/>
              <a:buNone/>
            </a:pPr>
            <a:r>
              <a:rPr lang="cs-CZ" dirty="0" smtClean="0"/>
              <a:t>Výchozím postavením, ze kterého vychází kineziologické označení pohybu, je vzpřímený stoj spatný, při kterém dlaně ukazují vpřed.</a:t>
            </a:r>
          </a:p>
          <a:p>
            <a:pPr eaLnBrk="1" hangingPunct="1"/>
            <a:endParaRPr lang="cs-CZ" dirty="0" smtClean="0"/>
          </a:p>
        </p:txBody>
      </p:sp>
      <p:sp>
        <p:nvSpPr>
          <p:cNvPr id="3" name="Ohnutý pruh 2"/>
          <p:cNvSpPr/>
          <p:nvPr/>
        </p:nvSpPr>
        <p:spPr bwMode="auto">
          <a:xfrm rot="16200000">
            <a:off x="-2808820" y="2600908"/>
            <a:ext cx="7632848" cy="1656184"/>
          </a:xfrm>
          <a:prstGeom prst="blockArc">
            <a:avLst>
              <a:gd name="adj1" fmla="val 10800000"/>
              <a:gd name="adj2" fmla="val 21545990"/>
              <a:gd name="adj3" fmla="val 17445"/>
            </a:avLst>
          </a:prstGeom>
          <a:gradFill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3850" y="476250"/>
          <a:ext cx="8424935" cy="5832649"/>
        </p:xfrm>
        <a:graphic>
          <a:graphicData uri="http://schemas.openxmlformats.org/drawingml/2006/table">
            <a:tbl>
              <a:tblPr/>
              <a:tblGrid>
                <a:gridCol w="1684987"/>
                <a:gridCol w="1684987"/>
                <a:gridCol w="1684987"/>
                <a:gridCol w="1857807"/>
                <a:gridCol w="1512167"/>
              </a:tblGrid>
              <a:tr h="833235"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Rovina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roviny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Osa otáčení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Popis osy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1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>
                          <a:solidFill>
                            <a:srgbClr val="FAFAFA"/>
                          </a:solidFill>
                        </a:rPr>
                        <a:t>Pohyby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B00"/>
                    </a:solidFill>
                  </a:tcPr>
                </a:tc>
              </a:tr>
              <a:tr h="19045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pravou </a:t>
                      </a:r>
                      <a:br>
                        <a:rPr lang="pt-BR" sz="1600"/>
                      </a:br>
                      <a:r>
                        <a:rPr lang="pt-BR" sz="1600"/>
                        <a:t>a levou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mediálně/laterálně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flexe, extenze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frontální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dělí tělo na přední </a:t>
                      </a:r>
                      <a:br>
                        <a:rPr lang="cs-CZ" sz="1600"/>
                      </a:br>
                      <a:r>
                        <a:rPr lang="cs-CZ" sz="1600"/>
                        <a:t>a zadní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sagitální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anterior/posterior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abdukce, addukce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</a:tr>
              <a:tr h="1547438"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transverzální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dělí tělo na horní </a:t>
                      </a:r>
                      <a:br>
                        <a:rPr lang="pt-BR" sz="1600"/>
                      </a:br>
                      <a:r>
                        <a:rPr lang="pt-BR" sz="1600"/>
                        <a:t>a dolní polovinu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solidFill>
                            <a:srgbClr val="CB1000"/>
                          </a:solidFill>
                        </a:rPr>
                        <a:t>vertikální osa</a:t>
                      </a:r>
                      <a:endParaRPr lang="cs-CZ" sz="1600"/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/>
                        <a:t>probíhá </a:t>
                      </a:r>
                      <a:br>
                        <a:rPr lang="cs-CZ" sz="1600"/>
                      </a:br>
                      <a:r>
                        <a:rPr lang="cs-CZ" sz="1600"/>
                        <a:t>superior/inferior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vnitřní a vnější rotace</a:t>
                      </a:r>
                    </a:p>
                  </a:txBody>
                  <a:tcPr marL="82939" marR="82939" marT="41469" marB="4146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EEE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AF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5163</TotalTime>
  <Words>620</Words>
  <Application>Microsoft Office PowerPoint</Application>
  <PresentationFormat>Předvádění na obrazovce (4:3)</PresentationFormat>
  <Paragraphs>153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Výchozí návrh</vt:lpstr>
      <vt:lpstr>KINEZIOLOGIE seminář  Martina Bernaciková</vt:lpstr>
      <vt:lpstr>Podmínky ukončení</vt:lpstr>
      <vt:lpstr>OBSAH SEMINÁŘŮ</vt:lpstr>
      <vt:lpstr>SEMINÁRNÍ PRÁCE</vt:lpstr>
      <vt:lpstr>LITERATURA</vt:lpstr>
      <vt:lpstr>KINEZIOLOGIE</vt:lpstr>
      <vt:lpstr>Orientace na lidském těle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DEFINICE SEGMENTŮ</vt:lpstr>
      <vt:lpstr>Snímek 16</vt:lpstr>
      <vt:lpstr>POHYBY SEGMENTŮ</vt:lpstr>
      <vt:lpstr>LOKOMOCE ČLOVĚKA přirozená </vt:lpstr>
      <vt:lpstr>LOKOMOCE ČLOVĚKA arteficiální</vt:lpstr>
    </vt:vector>
  </TitlesOfParts>
  <Company>Marťa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POHYBY V KLOUBECH</dc:title>
  <dc:creator>Martinka</dc:creator>
  <cp:lastModifiedBy>Martina</cp:lastModifiedBy>
  <cp:revision>65</cp:revision>
  <dcterms:created xsi:type="dcterms:W3CDTF">2004-02-16T11:23:23Z</dcterms:created>
  <dcterms:modified xsi:type="dcterms:W3CDTF">2012-10-04T06:15:08Z</dcterms:modified>
</cp:coreProperties>
</file>