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7" r:id="rId2"/>
    <p:sldId id="359" r:id="rId3"/>
    <p:sldId id="360" r:id="rId4"/>
    <p:sldId id="361" r:id="rId5"/>
    <p:sldId id="369" r:id="rId6"/>
    <p:sldId id="365" r:id="rId7"/>
    <p:sldId id="366" r:id="rId8"/>
    <p:sldId id="362" r:id="rId9"/>
    <p:sldId id="368" r:id="rId10"/>
    <p:sldId id="367" r:id="rId11"/>
    <p:sldId id="364" r:id="rId12"/>
    <p:sldId id="356" r:id="rId13"/>
    <p:sldId id="357" r:id="rId14"/>
    <p:sldId id="358" r:id="rId15"/>
    <p:sldId id="276" r:id="rId16"/>
    <p:sldId id="277" r:id="rId17"/>
    <p:sldId id="278" r:id="rId18"/>
    <p:sldId id="279" r:id="rId19"/>
    <p:sldId id="331" r:id="rId20"/>
    <p:sldId id="285" r:id="rId21"/>
    <p:sldId id="354" r:id="rId22"/>
    <p:sldId id="286" r:id="rId23"/>
    <p:sldId id="288" r:id="rId24"/>
    <p:sldId id="289" r:id="rId25"/>
    <p:sldId id="293" r:id="rId26"/>
    <p:sldId id="294" r:id="rId27"/>
    <p:sldId id="335" r:id="rId28"/>
    <p:sldId id="295" r:id="rId29"/>
    <p:sldId id="296" r:id="rId30"/>
    <p:sldId id="297" r:id="rId31"/>
    <p:sldId id="300" r:id="rId32"/>
    <p:sldId id="301" r:id="rId33"/>
    <p:sldId id="302" r:id="rId34"/>
    <p:sldId id="303" r:id="rId35"/>
    <p:sldId id="304" r:id="rId36"/>
    <p:sldId id="352" r:id="rId37"/>
    <p:sldId id="339" r:id="rId38"/>
    <p:sldId id="347" r:id="rId39"/>
    <p:sldId id="305" r:id="rId40"/>
    <p:sldId id="306" r:id="rId41"/>
    <p:sldId id="307" r:id="rId42"/>
    <p:sldId id="308" r:id="rId43"/>
    <p:sldId id="309" r:id="rId44"/>
    <p:sldId id="311" r:id="rId45"/>
    <p:sldId id="312" r:id="rId46"/>
    <p:sldId id="313" r:id="rId47"/>
    <p:sldId id="315" r:id="rId48"/>
    <p:sldId id="370" r:id="rId49"/>
  </p:sldIdLst>
  <p:sldSz cx="9144000" cy="6858000" type="screen4x3"/>
  <p:notesSz cx="6759575" cy="98679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CCFF"/>
    <a:srgbClr val="3366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103" d="100"/>
          <a:sy n="103" d="100"/>
        </p:scale>
        <p:origin x="-2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78851" name="Rectangle 3"/>
          <p:cNvSpPr>
            <a:spLocks noGrp="1" noChangeArrowheads="1"/>
          </p:cNvSpPr>
          <p:nvPr>
            <p:ph type="dt" sz="quarter" idx="1"/>
          </p:nvPr>
        </p:nvSpPr>
        <p:spPr bwMode="auto">
          <a:xfrm>
            <a:off x="382905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78852" name="Rectangle 4"/>
          <p:cNvSpPr>
            <a:spLocks noGrp="1" noChangeArrowheads="1"/>
          </p:cNvSpPr>
          <p:nvPr>
            <p:ph type="ftr" sz="quarter" idx="2"/>
          </p:nvPr>
        </p:nvSpPr>
        <p:spPr bwMode="auto">
          <a:xfrm>
            <a:off x="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78853" name="Rectangle 5"/>
          <p:cNvSpPr>
            <a:spLocks noGrp="1" noChangeArrowheads="1"/>
          </p:cNvSpPr>
          <p:nvPr>
            <p:ph type="sldNum" sz="quarter" idx="3"/>
          </p:nvPr>
        </p:nvSpPr>
        <p:spPr bwMode="auto">
          <a:xfrm>
            <a:off x="382905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25CCB3-3399-43FB-B49C-9643252FC45F}" type="slidenum">
              <a:rPr lang="cs-CZ"/>
              <a:pPr/>
              <a:t>‹#›</a:t>
            </a:fld>
            <a:endParaRPr lang="cs-CZ"/>
          </a:p>
        </p:txBody>
      </p:sp>
    </p:spTree>
    <p:extLst>
      <p:ext uri="{BB962C8B-B14F-4D97-AF65-F5344CB8AC3E}">
        <p14:creationId xmlns:p14="http://schemas.microsoft.com/office/powerpoint/2010/main" val="6786240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93219F35-11FD-4A89-AA25-1AB30CE42795}"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E3A88ACE-39BE-4E61-B52D-26B25D8AF7B7}"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09E437A-48ED-49B5-89C1-1DEE179EB1A7}"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C39BA28-DE19-446D-AD44-C5BE63317DB2}"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9DEA18C9-D449-40B1-B5D7-117A7F878FB2}"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4C16E6AD-38DE-4477-9527-84B00CD0BA18}"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6578AAFC-42B0-4F69-B0B2-98F681232A30}"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D55CAA87-416E-4DE1-97D8-54895112B050}"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EE5B6202-CD25-4BE3-8672-4F7EFB4655F3}"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383829FC-B67B-4859-90DB-EC237738C34F}"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9CEF718-E63A-46AE-956F-1556DC5F84A3}"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86367DF-9DDE-4F06-BD95-44BAD3AA382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http://www.studiokmm.com/image/tabulka_barvy.gif" TargetMode="External"/><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http://www.fsps.muni.cz/inovace-RVS/img/eu.jpg"/>
          <p:cNvPicPr>
            <a:picLocks noChangeAspect="1" noChangeArrowheads="1"/>
          </p:cNvPicPr>
          <p:nvPr/>
        </p:nvPicPr>
        <p:blipFill>
          <a:blip r:embed="rId2" cstate="print"/>
          <a:srcRect/>
          <a:stretch>
            <a:fillRect/>
          </a:stretch>
        </p:blipFill>
        <p:spPr bwMode="auto">
          <a:xfrm>
            <a:off x="251520" y="5589240"/>
            <a:ext cx="3347865" cy="1010367"/>
          </a:xfrm>
          <a:prstGeom prst="rect">
            <a:avLst/>
          </a:prstGeom>
          <a:noFill/>
        </p:spPr>
      </p:pic>
      <p:pic>
        <p:nvPicPr>
          <p:cNvPr id="3090" name="Picture 18" descr="57_71200351431"/>
          <p:cNvPicPr>
            <a:picLocks noChangeAspect="1" noChangeArrowheads="1"/>
          </p:cNvPicPr>
          <p:nvPr/>
        </p:nvPicPr>
        <p:blipFill>
          <a:blip r:embed="rId3" cstate="print"/>
          <a:srcRect/>
          <a:stretch>
            <a:fillRect/>
          </a:stretch>
        </p:blipFill>
        <p:spPr bwMode="auto">
          <a:xfrm>
            <a:off x="4788024" y="0"/>
            <a:ext cx="2978150" cy="6858000"/>
          </a:xfrm>
          <a:prstGeom prst="rect">
            <a:avLst/>
          </a:prstGeom>
          <a:noFill/>
        </p:spPr>
      </p:pic>
      <p:sp>
        <p:nvSpPr>
          <p:cNvPr id="3075" name="Text Box 3"/>
          <p:cNvSpPr txBox="1">
            <a:spLocks noChangeArrowheads="1"/>
          </p:cNvSpPr>
          <p:nvPr/>
        </p:nvSpPr>
        <p:spPr bwMode="auto">
          <a:xfrm>
            <a:off x="250825" y="2204864"/>
            <a:ext cx="8893175" cy="1754326"/>
          </a:xfrm>
          <a:prstGeom prst="rect">
            <a:avLst/>
          </a:prstGeom>
          <a:solidFill>
            <a:srgbClr val="3366FF"/>
          </a:solidFill>
          <a:ln w="50800">
            <a:solidFill>
              <a:srgbClr val="3366FF"/>
            </a:solidFill>
            <a:miter lim="800000"/>
            <a:headEnd/>
            <a:tailEnd/>
          </a:ln>
          <a:effectLst/>
        </p:spPr>
        <p:txBody>
          <a:bodyPr>
            <a:spAutoFit/>
          </a:bodyPr>
          <a:lstStyle/>
          <a:p>
            <a:pPr algn="ctr"/>
            <a:r>
              <a:rPr lang="cs-CZ" sz="3600" b="1" i="1" dirty="0" smtClean="0">
                <a:solidFill>
                  <a:srgbClr val="CCFFFF"/>
                </a:solidFill>
                <a:latin typeface="Verdana" pitchFamily="34" charset="0"/>
              </a:rPr>
              <a:t>Klouby</a:t>
            </a:r>
          </a:p>
          <a:p>
            <a:pPr algn="ctr"/>
            <a:r>
              <a:rPr lang="cs-CZ" sz="3600" b="1" i="1" dirty="0" smtClean="0">
                <a:solidFill>
                  <a:srgbClr val="CCFFFF"/>
                </a:solidFill>
                <a:latin typeface="Verdana" pitchFamily="34" charset="0"/>
              </a:rPr>
              <a:t>Druhy svalové kontrakce</a:t>
            </a:r>
          </a:p>
          <a:p>
            <a:pPr algn="ctr"/>
            <a:r>
              <a:rPr lang="cs-CZ" sz="3600" b="1" i="1" dirty="0" smtClean="0">
                <a:solidFill>
                  <a:srgbClr val="CCFFFF"/>
                </a:solidFill>
                <a:latin typeface="Verdana" pitchFamily="34" charset="0"/>
              </a:rPr>
              <a:t>Řízení </a:t>
            </a:r>
            <a:r>
              <a:rPr lang="cs-CZ" sz="3600" b="1" i="1" dirty="0">
                <a:solidFill>
                  <a:srgbClr val="CCFFFF"/>
                </a:solidFill>
                <a:latin typeface="Verdana" pitchFamily="34" charset="0"/>
              </a:rPr>
              <a:t>pohybové činnosti</a:t>
            </a:r>
          </a:p>
        </p:txBody>
      </p:sp>
      <p:sp>
        <p:nvSpPr>
          <p:cNvPr id="3076" name="Line 4"/>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dirty="0"/>
          </a:p>
        </p:txBody>
      </p:sp>
      <p:sp>
        <p:nvSpPr>
          <p:cNvPr id="3077" name="Line 5"/>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dirty="0"/>
          </a:p>
        </p:txBody>
      </p:sp>
      <p:pic>
        <p:nvPicPr>
          <p:cNvPr id="3079" name="Picture 7" descr="brain_sid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0"/>
            <a:ext cx="720725" cy="5826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179513" y="188638"/>
          <a:ext cx="8784975" cy="5851994"/>
        </p:xfrm>
        <a:graphic>
          <a:graphicData uri="http://schemas.openxmlformats.org/drawingml/2006/table">
            <a:tbl>
              <a:tblPr firstRow="1" bandRow="1">
                <a:tableStyleId>{93296810-A885-4BE3-A3E7-6D5BEEA58F35}</a:tableStyleId>
              </a:tblPr>
              <a:tblGrid>
                <a:gridCol w="1944217"/>
                <a:gridCol w="1404665"/>
                <a:gridCol w="1728191"/>
                <a:gridCol w="1835694"/>
                <a:gridCol w="1872208"/>
              </a:tblGrid>
              <a:tr h="704534">
                <a:tc>
                  <a:txBody>
                    <a:bodyPr/>
                    <a:lstStyle/>
                    <a:p>
                      <a:pPr algn="ctr"/>
                      <a:r>
                        <a:rPr lang="cs-CZ" sz="1600" b="1" dirty="0" smtClean="0"/>
                        <a:t>KLOUB</a:t>
                      </a:r>
                      <a:endParaRPr lang="cs-CZ" sz="1600" b="1" dirty="0"/>
                    </a:p>
                  </a:txBody>
                  <a:tcPr anchor="ctr"/>
                </a:tc>
                <a:tc>
                  <a:txBody>
                    <a:bodyPr/>
                    <a:lstStyle/>
                    <a:p>
                      <a:pPr algn="ctr"/>
                      <a:r>
                        <a:rPr lang="cs-CZ" sz="1600" b="1" dirty="0" smtClean="0"/>
                        <a:t>TYP KLOUBU</a:t>
                      </a:r>
                      <a:endParaRPr lang="cs-CZ" sz="1600" b="1" dirty="0"/>
                    </a:p>
                  </a:txBody>
                  <a:tcPr anchor="ctr"/>
                </a:tc>
                <a:tc>
                  <a:txBody>
                    <a:bodyPr/>
                    <a:lstStyle/>
                    <a:p>
                      <a:pPr algn="ctr"/>
                      <a:r>
                        <a:rPr lang="cs-CZ" sz="1600" b="1" dirty="0" smtClean="0"/>
                        <a:t>SAGITÁLNÍ</a:t>
                      </a:r>
                    </a:p>
                    <a:p>
                      <a:pPr algn="ctr"/>
                      <a:r>
                        <a:rPr lang="cs-CZ" sz="1600" b="1" dirty="0" smtClean="0"/>
                        <a:t>ROVINA</a:t>
                      </a:r>
                      <a:endParaRPr lang="cs-CZ" sz="1600" b="1" dirty="0"/>
                    </a:p>
                  </a:txBody>
                  <a:tcPr anchor="ctr"/>
                </a:tc>
                <a:tc>
                  <a:txBody>
                    <a:bodyPr/>
                    <a:lstStyle/>
                    <a:p>
                      <a:pPr algn="ctr"/>
                      <a:r>
                        <a:rPr lang="cs-CZ" sz="1600" b="1" dirty="0" smtClean="0"/>
                        <a:t>FRONTÁLNÍ ROVINA</a:t>
                      </a:r>
                      <a:endParaRPr lang="cs-CZ" sz="1600" b="1" dirty="0"/>
                    </a:p>
                  </a:txBody>
                  <a:tcPr anchor="ctr"/>
                </a:tc>
                <a:tc>
                  <a:txBody>
                    <a:bodyPr/>
                    <a:lstStyle/>
                    <a:p>
                      <a:pPr algn="ctr"/>
                      <a:r>
                        <a:rPr lang="cs-CZ" sz="1600" b="1" dirty="0" smtClean="0"/>
                        <a:t>HORIZONTÁLNÍ ROVINA</a:t>
                      </a:r>
                      <a:endParaRPr lang="cs-CZ" sz="1600" b="1" dirty="0"/>
                    </a:p>
                  </a:txBody>
                  <a:tcPr anchor="ctr"/>
                </a:tc>
              </a:tr>
              <a:tr h="602772">
                <a:tc>
                  <a:txBody>
                    <a:bodyPr/>
                    <a:lstStyle/>
                    <a:p>
                      <a:pPr algn="ctr"/>
                      <a:r>
                        <a:rPr lang="cs-CZ" sz="1600" dirty="0" smtClean="0">
                          <a:solidFill>
                            <a:srgbClr val="FF0000"/>
                          </a:solidFill>
                        </a:rPr>
                        <a:t>ART. HUMERI</a:t>
                      </a:r>
                      <a:endParaRPr lang="cs-CZ" sz="1600" dirty="0">
                        <a:solidFill>
                          <a:srgbClr val="FF0000"/>
                        </a:solidFill>
                      </a:endParaRPr>
                    </a:p>
                  </a:txBody>
                  <a:tcPr anchor="ctr"/>
                </a:tc>
                <a:tc>
                  <a:txBody>
                    <a:bodyPr/>
                    <a:lstStyle/>
                    <a:p>
                      <a:pPr algn="ctr"/>
                      <a:r>
                        <a:rPr lang="cs-CZ" dirty="0" smtClean="0"/>
                        <a:t>kulovitý</a:t>
                      </a:r>
                      <a:endParaRPr lang="cs-CZ" dirty="0"/>
                    </a:p>
                  </a:txBody>
                  <a:tcPr anchor="ctr"/>
                </a:tc>
                <a:tc>
                  <a:txBody>
                    <a:bodyPr/>
                    <a:lstStyle/>
                    <a:p>
                      <a:pPr algn="ctr"/>
                      <a:r>
                        <a:rPr lang="cs-CZ" sz="1600" dirty="0" smtClean="0"/>
                        <a:t>flexe/extenze</a:t>
                      </a:r>
                      <a:endParaRPr lang="cs-CZ" sz="1600" dirty="0"/>
                    </a:p>
                  </a:txBody>
                  <a:tcPr anchor="ctr"/>
                </a:tc>
                <a:tc>
                  <a:txBody>
                    <a:bodyPr/>
                    <a:lstStyle/>
                    <a:p>
                      <a:pPr algn="ctr"/>
                      <a:r>
                        <a:rPr lang="cs-CZ" sz="1600" dirty="0" smtClean="0"/>
                        <a:t>abdukce/addukce</a:t>
                      </a:r>
                      <a:endParaRPr lang="cs-CZ" sz="1600" dirty="0"/>
                    </a:p>
                  </a:txBody>
                  <a:tcPr anchor="ctr"/>
                </a:tc>
                <a:tc>
                  <a:txBody>
                    <a:bodyPr/>
                    <a:lstStyle/>
                    <a:p>
                      <a:pPr algn="ctr"/>
                      <a:r>
                        <a:rPr lang="cs-CZ" sz="1600" dirty="0" smtClean="0"/>
                        <a:t>rotace</a:t>
                      </a:r>
                      <a:endParaRPr lang="cs-CZ" sz="1600" dirty="0"/>
                    </a:p>
                  </a:txBody>
                  <a:tcPr anchor="ctr"/>
                </a:tc>
              </a:tr>
              <a:tr h="602772">
                <a:tc>
                  <a:txBody>
                    <a:bodyPr/>
                    <a:lstStyle/>
                    <a:p>
                      <a:pPr algn="ctr"/>
                      <a:r>
                        <a:rPr lang="cs-CZ" sz="1600" dirty="0" smtClean="0">
                          <a:solidFill>
                            <a:srgbClr val="FF0000"/>
                          </a:solidFill>
                        </a:rPr>
                        <a:t>ART. CUBITI</a:t>
                      </a:r>
                      <a:endParaRPr lang="cs-CZ" sz="1600" dirty="0">
                        <a:solidFill>
                          <a:srgbClr val="FF0000"/>
                        </a:solidFill>
                      </a:endParaRPr>
                    </a:p>
                  </a:txBody>
                  <a:tcPr anchor="ctr"/>
                </a:tc>
                <a:tc>
                  <a:txBody>
                    <a:bodyPr/>
                    <a:lstStyle/>
                    <a:p>
                      <a:pPr algn="ctr"/>
                      <a:r>
                        <a:rPr lang="cs-CZ" dirty="0" smtClean="0"/>
                        <a:t>kladkový</a:t>
                      </a: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smtClean="0"/>
                        <a:t>flexe/extenze</a:t>
                      </a:r>
                    </a:p>
                  </a:txBody>
                  <a:tcPr anchor="ctr"/>
                </a:tc>
                <a:tc>
                  <a:txBody>
                    <a:bodyPr/>
                    <a:lstStyle/>
                    <a:p>
                      <a:pPr algn="ctr"/>
                      <a:endParaRPr lang="cs-CZ"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smtClean="0"/>
                        <a:t>supinace/pronace</a:t>
                      </a:r>
                      <a:endParaRPr lang="cs-CZ" sz="1600" dirty="0"/>
                    </a:p>
                  </a:txBody>
                  <a:tcPr anchor="ctr"/>
                </a:tc>
              </a:tr>
              <a:tr h="1043775">
                <a:tc>
                  <a:txBody>
                    <a:bodyPr/>
                    <a:lstStyle/>
                    <a:p>
                      <a:pPr algn="ctr"/>
                      <a:r>
                        <a:rPr lang="cs-CZ" sz="1600" dirty="0" smtClean="0">
                          <a:solidFill>
                            <a:srgbClr val="FF0000"/>
                          </a:solidFill>
                        </a:rPr>
                        <a:t>ART. RADIOCARPEA</a:t>
                      </a:r>
                    </a:p>
                    <a:p>
                      <a:pPr algn="ctr"/>
                      <a:r>
                        <a:rPr lang="cs-CZ" sz="1600" dirty="0" smtClean="0">
                          <a:solidFill>
                            <a:srgbClr val="FF0000"/>
                          </a:solidFill>
                        </a:rPr>
                        <a:t>ART. MEDIOCARPERA</a:t>
                      </a:r>
                      <a:endParaRPr lang="cs-CZ" sz="1600" dirty="0">
                        <a:solidFill>
                          <a:srgbClr val="FF0000"/>
                        </a:solidFill>
                      </a:endParaRPr>
                    </a:p>
                  </a:txBody>
                  <a:tcPr anchor="ctr"/>
                </a:tc>
                <a:tc>
                  <a:txBody>
                    <a:bodyPr/>
                    <a:lstStyle/>
                    <a:p>
                      <a:pPr algn="ctr"/>
                      <a:r>
                        <a:rPr lang="cs-CZ" dirty="0" smtClean="0"/>
                        <a:t>vejčitý</a:t>
                      </a:r>
                      <a:endParaRPr lang="cs-CZ" dirty="0"/>
                    </a:p>
                  </a:txBody>
                  <a:tcPr anchor="ctr"/>
                </a:tc>
                <a:tc>
                  <a:txBody>
                    <a:bodyPr/>
                    <a:lstStyle/>
                    <a:p>
                      <a:pPr algn="ctr"/>
                      <a:r>
                        <a:rPr lang="cs-CZ" sz="1600" dirty="0" smtClean="0"/>
                        <a:t>palmární</a:t>
                      </a:r>
                      <a:r>
                        <a:rPr lang="cs-CZ" sz="1600" baseline="0" dirty="0" smtClean="0"/>
                        <a:t> flexe</a:t>
                      </a:r>
                    </a:p>
                    <a:p>
                      <a:pPr algn="ctr"/>
                      <a:r>
                        <a:rPr lang="cs-CZ" sz="1600" baseline="0" dirty="0" smtClean="0"/>
                        <a:t>dorsální flexe</a:t>
                      </a:r>
                      <a:endParaRPr lang="cs-CZ" sz="1600" dirty="0"/>
                    </a:p>
                  </a:txBody>
                  <a:tcPr anchor="ctr"/>
                </a:tc>
                <a:tc>
                  <a:txBody>
                    <a:bodyPr/>
                    <a:lstStyle/>
                    <a:p>
                      <a:pPr algn="ctr"/>
                      <a:r>
                        <a:rPr lang="cs-CZ" sz="1600" dirty="0" smtClean="0"/>
                        <a:t>ulnární </a:t>
                      </a:r>
                      <a:r>
                        <a:rPr lang="cs-CZ" sz="1600" dirty="0" err="1" smtClean="0"/>
                        <a:t>dukce</a:t>
                      </a:r>
                      <a:endParaRPr lang="cs-CZ" sz="1600" dirty="0" smtClean="0"/>
                    </a:p>
                    <a:p>
                      <a:pPr algn="ctr"/>
                      <a:r>
                        <a:rPr lang="cs-CZ" sz="1600" dirty="0" smtClean="0"/>
                        <a:t>radiální </a:t>
                      </a:r>
                      <a:r>
                        <a:rPr lang="cs-CZ" sz="1600" dirty="0" err="1" smtClean="0"/>
                        <a:t>dukce</a:t>
                      </a:r>
                      <a:endParaRPr lang="cs-CZ" sz="1600" dirty="0"/>
                    </a:p>
                  </a:txBody>
                  <a:tcPr anchor="ctr"/>
                </a:tc>
                <a:tc>
                  <a:txBody>
                    <a:bodyPr/>
                    <a:lstStyle/>
                    <a:p>
                      <a:pPr algn="ctr"/>
                      <a:endParaRPr lang="cs-CZ" sz="1600" dirty="0"/>
                    </a:p>
                  </a:txBody>
                  <a:tcPr anchor="ctr"/>
                </a:tc>
              </a:tr>
              <a:tr h="602772">
                <a:tc>
                  <a:txBody>
                    <a:bodyPr/>
                    <a:lstStyle/>
                    <a:p>
                      <a:pPr algn="ctr"/>
                      <a:r>
                        <a:rPr lang="cs-CZ" sz="1600" dirty="0" smtClean="0">
                          <a:solidFill>
                            <a:srgbClr val="FF0000"/>
                          </a:solidFill>
                        </a:rPr>
                        <a:t>ART. COXAE</a:t>
                      </a:r>
                      <a:endParaRPr lang="cs-CZ" sz="16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kulovitý</a:t>
                      </a:r>
                    </a:p>
                  </a:txBody>
                  <a:tcPr anchor="ctr"/>
                </a:tc>
                <a:tc>
                  <a:txBody>
                    <a:bodyPr/>
                    <a:lstStyle/>
                    <a:p>
                      <a:pPr algn="ctr"/>
                      <a:r>
                        <a:rPr lang="cs-CZ" sz="1600" dirty="0" smtClean="0"/>
                        <a:t>flexe/extenze</a:t>
                      </a:r>
                      <a:endParaRPr lang="cs-CZ" sz="1600" dirty="0"/>
                    </a:p>
                  </a:txBody>
                  <a:tcPr anchor="ctr"/>
                </a:tc>
                <a:tc>
                  <a:txBody>
                    <a:bodyPr/>
                    <a:lstStyle/>
                    <a:p>
                      <a:pPr algn="ctr"/>
                      <a:r>
                        <a:rPr lang="cs-CZ" sz="1600" dirty="0" smtClean="0"/>
                        <a:t>abdukce/addukce</a:t>
                      </a:r>
                      <a:endParaRPr lang="cs-CZ" sz="1600" dirty="0"/>
                    </a:p>
                  </a:txBody>
                  <a:tcPr anchor="ctr"/>
                </a:tc>
                <a:tc>
                  <a:txBody>
                    <a:bodyPr/>
                    <a:lstStyle/>
                    <a:p>
                      <a:pPr algn="ctr"/>
                      <a:r>
                        <a:rPr lang="cs-CZ" sz="1600" dirty="0" smtClean="0"/>
                        <a:t>rotace</a:t>
                      </a:r>
                      <a:endParaRPr lang="cs-CZ" sz="1600" dirty="0"/>
                    </a:p>
                  </a:txBody>
                  <a:tcPr anchor="ctr"/>
                </a:tc>
              </a:tr>
              <a:tr h="602772">
                <a:tc>
                  <a:txBody>
                    <a:bodyPr/>
                    <a:lstStyle/>
                    <a:p>
                      <a:pPr algn="ctr"/>
                      <a:r>
                        <a:rPr lang="cs-CZ" sz="1600" dirty="0" smtClean="0">
                          <a:solidFill>
                            <a:srgbClr val="FF0000"/>
                          </a:solidFill>
                        </a:rPr>
                        <a:t>ART. GENUS</a:t>
                      </a:r>
                      <a:endParaRPr lang="cs-CZ" sz="1600" dirty="0">
                        <a:solidFill>
                          <a:srgbClr val="FF0000"/>
                        </a:solidFill>
                      </a:endParaRPr>
                    </a:p>
                  </a:txBody>
                  <a:tcPr anchor="ctr"/>
                </a:tc>
                <a:tc>
                  <a:txBody>
                    <a:bodyPr/>
                    <a:lstStyle/>
                    <a:p>
                      <a:pPr algn="ctr"/>
                      <a:r>
                        <a:rPr lang="cs-CZ" dirty="0" smtClean="0"/>
                        <a:t>kladkový</a:t>
                      </a: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smtClean="0"/>
                        <a:t>flexe/extenze</a:t>
                      </a:r>
                    </a:p>
                  </a:txBody>
                  <a:tcPr anchor="ctr"/>
                </a:tc>
                <a:tc>
                  <a:txBody>
                    <a:bodyPr/>
                    <a:lstStyle/>
                    <a:p>
                      <a:pPr algn="ctr"/>
                      <a:endParaRPr lang="cs-CZ" sz="1600" dirty="0"/>
                    </a:p>
                  </a:txBody>
                  <a:tcPr anchor="ctr"/>
                </a:tc>
                <a:tc>
                  <a:txBody>
                    <a:bodyPr/>
                    <a:lstStyle/>
                    <a:p>
                      <a:pPr algn="ctr"/>
                      <a:r>
                        <a:rPr lang="cs-CZ" sz="1600" dirty="0" smtClean="0"/>
                        <a:t>rotace jen ve flexi</a:t>
                      </a:r>
                      <a:endParaRPr lang="cs-CZ" sz="1600" dirty="0"/>
                    </a:p>
                  </a:txBody>
                  <a:tcPr anchor="ctr"/>
                </a:tc>
              </a:tr>
              <a:tr h="602772">
                <a:tc>
                  <a:txBody>
                    <a:bodyPr/>
                    <a:lstStyle/>
                    <a:p>
                      <a:pPr algn="ctr"/>
                      <a:r>
                        <a:rPr lang="cs-CZ" sz="1600" dirty="0" smtClean="0">
                          <a:solidFill>
                            <a:srgbClr val="FF0000"/>
                          </a:solidFill>
                        </a:rPr>
                        <a:t>ART. TALOCRURALIS</a:t>
                      </a:r>
                      <a:endParaRPr lang="cs-CZ" sz="1600" dirty="0">
                        <a:solidFill>
                          <a:srgbClr val="FF0000"/>
                        </a:solidFill>
                      </a:endParaRPr>
                    </a:p>
                  </a:txBody>
                  <a:tcPr anchor="ctr"/>
                </a:tc>
                <a:tc>
                  <a:txBody>
                    <a:bodyPr/>
                    <a:lstStyle/>
                    <a:p>
                      <a:pPr algn="ctr"/>
                      <a:r>
                        <a:rPr lang="cs-CZ" dirty="0" smtClean="0"/>
                        <a:t>kladkový</a:t>
                      </a:r>
                      <a:endParaRPr lang="cs-CZ" dirty="0"/>
                    </a:p>
                  </a:txBody>
                  <a:tcPr anchor="ctr"/>
                </a:tc>
                <a:tc>
                  <a:txBody>
                    <a:bodyPr/>
                    <a:lstStyle/>
                    <a:p>
                      <a:pPr algn="ctr"/>
                      <a:r>
                        <a:rPr lang="cs-CZ" sz="1600" dirty="0" smtClean="0"/>
                        <a:t>plantární flexe</a:t>
                      </a:r>
                    </a:p>
                    <a:p>
                      <a:pPr algn="ctr"/>
                      <a:r>
                        <a:rPr lang="cs-CZ" sz="1600" dirty="0" smtClean="0"/>
                        <a:t>dorsální flexe</a:t>
                      </a:r>
                      <a:endParaRPr lang="cs-CZ" sz="1600" dirty="0"/>
                    </a:p>
                  </a:txBody>
                  <a:tcPr anchor="ctr"/>
                </a:tc>
                <a:tc>
                  <a:txBody>
                    <a:bodyPr/>
                    <a:lstStyle/>
                    <a:p>
                      <a:pPr algn="ctr"/>
                      <a:endParaRPr lang="cs-CZ" sz="1600" dirty="0"/>
                    </a:p>
                  </a:txBody>
                  <a:tcPr anchor="ctr"/>
                </a:tc>
                <a:tc>
                  <a:txBody>
                    <a:bodyPr/>
                    <a:lstStyle/>
                    <a:p>
                      <a:pPr algn="ctr"/>
                      <a:r>
                        <a:rPr lang="cs-CZ" sz="1600" dirty="0" smtClean="0"/>
                        <a:t>supinace/pronace</a:t>
                      </a:r>
                      <a:endParaRPr lang="cs-CZ" sz="1600" dirty="0"/>
                    </a:p>
                  </a:txBody>
                  <a:tcPr anchor="ctr"/>
                </a:tc>
              </a:tr>
              <a:tr h="1043775">
                <a:tc>
                  <a:txBody>
                    <a:bodyPr/>
                    <a:lstStyle/>
                    <a:p>
                      <a:pPr algn="ctr"/>
                      <a:r>
                        <a:rPr lang="cs-CZ" sz="1600" dirty="0" smtClean="0">
                          <a:solidFill>
                            <a:srgbClr val="FF0000"/>
                          </a:solidFill>
                        </a:rPr>
                        <a:t>ART. SUBTALARIS</a:t>
                      </a:r>
                    </a:p>
                    <a:p>
                      <a:pPr algn="ctr"/>
                      <a:r>
                        <a:rPr lang="cs-CZ" sz="1600" dirty="0" smtClean="0">
                          <a:solidFill>
                            <a:srgbClr val="FF0000"/>
                          </a:solidFill>
                        </a:rPr>
                        <a:t>ART. TALOCALCANEO-NAVICULARIS</a:t>
                      </a:r>
                      <a:endParaRPr lang="cs-CZ" sz="1600" dirty="0">
                        <a:solidFill>
                          <a:srgbClr val="FF0000"/>
                        </a:solidFill>
                      </a:endParaRPr>
                    </a:p>
                  </a:txBody>
                  <a:tcPr anchor="ctr"/>
                </a:tc>
                <a:tc>
                  <a:txBody>
                    <a:bodyPr/>
                    <a:lstStyle/>
                    <a:p>
                      <a:pPr algn="ctr"/>
                      <a:r>
                        <a:rPr lang="cs-CZ" smtClean="0"/>
                        <a:t>kulovitý</a:t>
                      </a:r>
                      <a:endParaRPr lang="cs-CZ" dirty="0"/>
                    </a:p>
                  </a:txBody>
                  <a:tcPr anchor="ctr"/>
                </a:tc>
                <a:tc gridSpan="3">
                  <a:txBody>
                    <a:bodyPr/>
                    <a:lstStyle/>
                    <a:p>
                      <a:pPr algn="ctr"/>
                      <a:r>
                        <a:rPr lang="cs-CZ" sz="1600" dirty="0" err="1" smtClean="0"/>
                        <a:t>everse</a:t>
                      </a:r>
                      <a:r>
                        <a:rPr lang="cs-CZ" sz="1600" dirty="0" smtClean="0"/>
                        <a:t>/inverse</a:t>
                      </a:r>
                      <a:endParaRPr lang="cs-CZ" sz="1600" dirty="0"/>
                    </a:p>
                  </a:txBody>
                  <a:tcPr anchor="ctr"/>
                </a:tc>
                <a:tc hMerge="1">
                  <a:txBody>
                    <a:bodyPr/>
                    <a:lstStyle/>
                    <a:p>
                      <a:pPr algn="ctr"/>
                      <a:endParaRPr lang="cs-CZ" sz="1400" dirty="0"/>
                    </a:p>
                  </a:txBody>
                  <a:tcPr anchor="ctr"/>
                </a:tc>
                <a:tc hMerge="1">
                  <a:txBody>
                    <a:bodyPr/>
                    <a:lstStyle/>
                    <a:p>
                      <a:pPr algn="ctr"/>
                      <a:endParaRPr lang="cs-CZ" sz="1400" dirty="0"/>
                    </a:p>
                  </a:txBody>
                  <a:tcPr anchor="ctr"/>
                </a:tc>
              </a:tr>
            </a:tbl>
          </a:graphicData>
        </a:graphic>
      </p:graphicFrame>
      <p:sp>
        <p:nvSpPr>
          <p:cNvPr id="3" name="TextovéPole 2"/>
          <p:cNvSpPr txBox="1"/>
          <p:nvPr/>
        </p:nvSpPr>
        <p:spPr>
          <a:xfrm>
            <a:off x="839611" y="6396335"/>
            <a:ext cx="8304389" cy="461665"/>
          </a:xfrm>
          <a:prstGeom prst="rect">
            <a:avLst/>
          </a:prstGeom>
          <a:noFill/>
        </p:spPr>
        <p:txBody>
          <a:bodyPr wrap="none" rtlCol="0">
            <a:spAutoFit/>
          </a:bodyPr>
          <a:lstStyle/>
          <a:p>
            <a:r>
              <a:rPr lang="cs-CZ" sz="2400" b="1" dirty="0" smtClean="0">
                <a:solidFill>
                  <a:srgbClr val="FF0000"/>
                </a:solidFill>
              </a:rPr>
              <a:t>ÚKOL </a:t>
            </a:r>
            <a:r>
              <a:rPr lang="cs-CZ" sz="2400" b="1" dirty="0" smtClean="0">
                <a:solidFill>
                  <a:srgbClr val="FF0000"/>
                </a:solidFill>
              </a:rPr>
              <a:t>2: STABILNÍ A NESTABILNÍ POSTAVENÍ KLOUBŮ</a:t>
            </a:r>
            <a:endParaRPr lang="cs-CZ" sz="24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251520" y="1628800"/>
          <a:ext cx="8712969" cy="4968550"/>
        </p:xfrm>
        <a:graphic>
          <a:graphicData uri="http://schemas.openxmlformats.org/drawingml/2006/table">
            <a:tbl>
              <a:tblPr/>
              <a:tblGrid>
                <a:gridCol w="2904323"/>
                <a:gridCol w="2904323"/>
                <a:gridCol w="2904323"/>
              </a:tblGrid>
              <a:tr h="739997">
                <a:tc>
                  <a:txBody>
                    <a:bodyPr/>
                    <a:lstStyle/>
                    <a:p>
                      <a:pPr algn="ctr"/>
                      <a:r>
                        <a:rPr lang="cs-CZ" sz="1700" dirty="0">
                          <a:solidFill>
                            <a:srgbClr val="FAFAFA"/>
                          </a:solidFill>
                        </a:rPr>
                        <a:t>Kloub</a:t>
                      </a:r>
                    </a:p>
                  </a:txBody>
                  <a:tcPr marL="86468" marR="86468" marT="43234" marB="43234"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tc>
                  <a:txBody>
                    <a:bodyPr/>
                    <a:lstStyle/>
                    <a:p>
                      <a:pPr algn="ctr"/>
                      <a:r>
                        <a:rPr lang="cs-CZ" sz="1700" dirty="0">
                          <a:solidFill>
                            <a:srgbClr val="FAFAFA"/>
                          </a:solidFill>
                        </a:rPr>
                        <a:t>Stabilní postavení</a:t>
                      </a:r>
                    </a:p>
                  </a:txBody>
                  <a:tcPr marL="86468" marR="86468" marT="43234" marB="43234" anchor="ctr">
                    <a:lnL>
                      <a:noFill/>
                    </a:lnL>
                    <a:lnR>
                      <a:noFill/>
                    </a:lnR>
                    <a:lnT>
                      <a:noFill/>
                    </a:lnT>
                    <a:lnB w="9525" cap="flat" cmpd="sng" algn="ctr">
                      <a:solidFill>
                        <a:srgbClr val="DDDDDD"/>
                      </a:solidFill>
                      <a:prstDash val="solid"/>
                      <a:round/>
                      <a:headEnd type="none" w="med" len="med"/>
                      <a:tailEnd type="none" w="med" len="med"/>
                    </a:lnB>
                    <a:solidFill>
                      <a:srgbClr val="CB1000"/>
                    </a:solidFill>
                  </a:tcPr>
                </a:tc>
                <a:tc>
                  <a:txBody>
                    <a:bodyPr/>
                    <a:lstStyle/>
                    <a:p>
                      <a:pPr algn="ctr"/>
                      <a:r>
                        <a:rPr lang="cs-CZ" sz="1700" dirty="0">
                          <a:solidFill>
                            <a:srgbClr val="FAFAFA"/>
                          </a:solidFill>
                        </a:rPr>
                        <a:t>Nestabilní postavení</a:t>
                      </a:r>
                    </a:p>
                  </a:txBody>
                  <a:tcPr marL="86468" marR="86468" marT="43234" marB="43234"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tr>
              <a:tr h="739997">
                <a:tc>
                  <a:txBody>
                    <a:bodyPr/>
                    <a:lstStyle/>
                    <a:p>
                      <a:r>
                        <a:rPr lang="cs-CZ" sz="1700" dirty="0"/>
                        <a:t>meziobratlové klouby</a:t>
                      </a:r>
                    </a:p>
                  </a:txBody>
                  <a:tcPr marL="86468" marR="86468" marT="43234" marB="43234"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extenze</a:t>
                      </a:r>
                    </a:p>
                  </a:txBody>
                  <a:tcPr marL="86468" marR="86468" marT="43234" marB="43234"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neutrální postavení</a:t>
                      </a:r>
                    </a:p>
                  </a:txBody>
                  <a:tcPr marL="86468" marR="86468" marT="43234" marB="43234"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r h="739997">
                <a:tc>
                  <a:txBody>
                    <a:bodyPr/>
                    <a:lstStyle/>
                    <a:p>
                      <a:r>
                        <a:rPr lang="cs-CZ" sz="1700" dirty="0"/>
                        <a:t>ramenní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a:t>abdukce a zevní rotace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a:t>lehká abdukce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r>
              <a:tr h="422855">
                <a:tc>
                  <a:txBody>
                    <a:bodyPr/>
                    <a:lstStyle/>
                    <a:p>
                      <a:r>
                        <a:rPr lang="cs-CZ" sz="1700" dirty="0"/>
                        <a:t>loketní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lehká flexe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r h="422855">
                <a:tc>
                  <a:txBody>
                    <a:bodyPr/>
                    <a:lstStyle/>
                    <a:p>
                      <a:r>
                        <a:rPr lang="cs-CZ" sz="1700" dirty="0"/>
                        <a:t>zápěstní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dirty="0" err="1"/>
                        <a:t>semiflexe</a:t>
                      </a:r>
                      <a:endParaRPr lang="cs-CZ" sz="1700" dirty="0"/>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r>
              <a:tr h="739997">
                <a:tc>
                  <a:txBody>
                    <a:bodyPr/>
                    <a:lstStyle/>
                    <a:p>
                      <a:r>
                        <a:rPr lang="cs-CZ" sz="1700"/>
                        <a:t>kyčelní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a:t>extenze a vnitřní rotace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a:t>semiflexe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r h="422855">
                <a:tc>
                  <a:txBody>
                    <a:bodyPr/>
                    <a:lstStyle/>
                    <a:p>
                      <a:r>
                        <a:rPr lang="cs-CZ" sz="1700"/>
                        <a:t>kolenní 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700"/>
                        <a:t>semiflexe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r>
              <a:tr h="739997">
                <a:tc>
                  <a:txBody>
                    <a:bodyPr/>
                    <a:lstStyle/>
                    <a:p>
                      <a:r>
                        <a:rPr lang="cs-CZ" sz="1700" dirty="0" smtClean="0"/>
                        <a:t>hlezenní </a:t>
                      </a:r>
                      <a:r>
                        <a:rPr lang="cs-CZ" sz="1700" dirty="0"/>
                        <a:t>kloub</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a:t>extenze</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700" dirty="0"/>
                        <a:t>neutrální postavení</a:t>
                      </a:r>
                    </a:p>
                  </a:txBody>
                  <a:tcPr marL="86468" marR="86468" marT="43234" marB="43234"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bl>
          </a:graphicData>
        </a:graphic>
      </p:graphicFrame>
      <p:sp>
        <p:nvSpPr>
          <p:cNvPr id="133121" name="Rectangle 1"/>
          <p:cNvSpPr>
            <a:spLocks noChangeArrowheads="1"/>
          </p:cNvSpPr>
          <p:nvPr/>
        </p:nvSpPr>
        <p:spPr bwMode="auto">
          <a:xfrm>
            <a:off x="103469" y="4035"/>
            <a:ext cx="8937062" cy="1546492"/>
          </a:xfrm>
          <a:prstGeom prst="rect">
            <a:avLst/>
          </a:prstGeom>
          <a:solidFill>
            <a:srgbClr val="FFFFFF"/>
          </a:solidFill>
          <a:ln w="9525">
            <a:noFill/>
            <a:miter lim="800000"/>
            <a:headEnd/>
            <a:tailEnd/>
          </a:ln>
          <a:effectLst/>
        </p:spPr>
        <p:txBody>
          <a:bodyPr vert="horz" wrap="none" lIns="0" tIns="133308" rIns="0" bIns="133308" numCol="1" anchor="ctr" anchorCtr="0" compatLnSpc="1">
            <a:prstTxWarp prst="textNoShape">
              <a:avLst/>
            </a:prstTxWarp>
            <a:spAutoFit/>
          </a:bodyPr>
          <a:lstStyle/>
          <a:p>
            <a:pPr marL="0" marR="0" lvl="0" indent="201613" algn="just"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smtClean="0">
                <a:ln>
                  <a:noFill/>
                </a:ln>
                <a:solidFill>
                  <a:srgbClr val="000000"/>
                </a:solidFill>
                <a:effectLst/>
                <a:latin typeface="Verdana" pitchFamily="34" charset="0"/>
              </a:rPr>
              <a:t>Postavení kloubu </a:t>
            </a:r>
            <a:r>
              <a:rPr kumimoji="0" lang="cs-CZ" b="0" i="0" u="none" strike="noStrike" cap="none" normalizeH="0" baseline="0" dirty="0" smtClean="0">
                <a:ln>
                  <a:noFill/>
                </a:ln>
                <a:solidFill>
                  <a:srgbClr val="333333"/>
                </a:solidFill>
                <a:effectLst/>
                <a:latin typeface="Verdana" pitchFamily="34" charset="0"/>
              </a:rPr>
              <a:t>(dle Balatky, 2002):</a:t>
            </a:r>
            <a:endParaRPr kumimoji="0" lang="cs-CZ"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cs-CZ" b="0" i="0" u="none" strike="noStrike" cap="none" normalizeH="0" baseline="0" dirty="0" smtClean="0">
                <a:ln>
                  <a:noFill/>
                </a:ln>
                <a:solidFill>
                  <a:srgbClr val="333333"/>
                </a:solidFill>
                <a:effectLst/>
                <a:latin typeface="Verdana" pitchFamily="34" charset="0"/>
              </a:rPr>
              <a:t>stabilní</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cs-CZ" b="0" i="0" u="none" strike="noStrike" cap="none" normalizeH="0" baseline="0" dirty="0" smtClean="0">
                <a:ln>
                  <a:noFill/>
                </a:ln>
                <a:solidFill>
                  <a:srgbClr val="333333"/>
                </a:solidFill>
                <a:effectLst/>
                <a:latin typeface="Verdana" pitchFamily="34" charset="0"/>
              </a:rPr>
              <a:t>nestabilní</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cs-CZ" b="0" i="0" u="none" strike="noStrike" cap="none" normalizeH="0" baseline="0" dirty="0" smtClean="0">
                <a:ln>
                  <a:noFill/>
                </a:ln>
                <a:solidFill>
                  <a:srgbClr val="333333"/>
                </a:solidFill>
                <a:effectLst/>
                <a:latin typeface="Verdana" pitchFamily="34" charset="0"/>
              </a:rPr>
              <a:t>střední postavení – maximální uvolnění kloubního pouzdra</a:t>
            </a:r>
          </a:p>
          <a:p>
            <a:pPr marL="0" marR="0" lvl="0" indent="201613"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rgbClr val="333333"/>
                </a:solidFill>
                <a:effectLst/>
                <a:latin typeface="Verdana" pitchFamily="34" charset="0"/>
              </a:rPr>
              <a:t>Při stabilním postavení hrozí největší nebezpečí poškození kloubu, naopak při nestabilním postavením nejmenší nebezpečí.</a:t>
            </a:r>
            <a:endParaRPr kumimoji="0" lang="cs-CZ" sz="1100" b="0" i="0" u="none" strike="noStrike" cap="none" normalizeH="0" baseline="0" dirty="0" smtClean="0">
              <a:ln>
                <a:noFill/>
              </a:ln>
              <a:solidFill>
                <a:schemeClr val="tx1"/>
              </a:solidFill>
              <a:effectLst/>
              <a:latin typeface="Arial" pitchFamily="34" charset="0"/>
            </a:endParaRPr>
          </a:p>
        </p:txBody>
      </p:sp>
      <p:sp>
        <p:nvSpPr>
          <p:cNvPr id="4" name="TextovéPole 3"/>
          <p:cNvSpPr txBox="1"/>
          <p:nvPr/>
        </p:nvSpPr>
        <p:spPr>
          <a:xfrm>
            <a:off x="4018560" y="6396335"/>
            <a:ext cx="5013360" cy="461665"/>
          </a:xfrm>
          <a:prstGeom prst="rect">
            <a:avLst/>
          </a:prstGeom>
          <a:noFill/>
        </p:spPr>
        <p:txBody>
          <a:bodyPr wrap="none" rtlCol="0">
            <a:spAutoFit/>
          </a:bodyPr>
          <a:lstStyle/>
          <a:p>
            <a:r>
              <a:rPr lang="cs-CZ" sz="2400" b="1" dirty="0" smtClean="0">
                <a:solidFill>
                  <a:srgbClr val="FF0000"/>
                </a:solidFill>
              </a:rPr>
              <a:t>ÚKOL </a:t>
            </a:r>
            <a:r>
              <a:rPr lang="cs-CZ" sz="2400" b="1" dirty="0" smtClean="0">
                <a:solidFill>
                  <a:srgbClr val="FF0000"/>
                </a:solidFill>
              </a:rPr>
              <a:t>3: SVALOVÁ KONTRAKCE</a:t>
            </a:r>
            <a:endParaRPr lang="cs-CZ"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23850" y="1557338"/>
            <a:ext cx="2638425" cy="457200"/>
          </a:xfrm>
          <a:prstGeom prst="rect">
            <a:avLst/>
          </a:prstGeom>
          <a:noFill/>
          <a:ln w="9525">
            <a:noFill/>
            <a:miter lim="800000"/>
            <a:headEnd/>
            <a:tailEnd/>
          </a:ln>
          <a:effectLst/>
        </p:spPr>
        <p:txBody>
          <a:bodyPr wrap="none">
            <a:spAutoFit/>
          </a:bodyPr>
          <a:lstStyle/>
          <a:p>
            <a:pPr algn="l"/>
            <a:r>
              <a:rPr lang="cs-CZ" sz="2400" b="1"/>
              <a:t>TONUS</a:t>
            </a:r>
            <a:r>
              <a:rPr lang="cs-CZ" sz="2400"/>
              <a:t> (NAPĚTÍ)</a:t>
            </a:r>
          </a:p>
        </p:txBody>
      </p:sp>
      <p:sp>
        <p:nvSpPr>
          <p:cNvPr id="11267" name="Text Box 3"/>
          <p:cNvSpPr txBox="1">
            <a:spLocks noChangeArrowheads="1"/>
          </p:cNvSpPr>
          <p:nvPr/>
        </p:nvSpPr>
        <p:spPr bwMode="auto">
          <a:xfrm>
            <a:off x="4284663" y="333375"/>
            <a:ext cx="2622550" cy="457200"/>
          </a:xfrm>
          <a:prstGeom prst="rect">
            <a:avLst/>
          </a:prstGeom>
          <a:noFill/>
          <a:ln w="9525">
            <a:noFill/>
            <a:miter lim="800000"/>
            <a:headEnd/>
            <a:tailEnd/>
          </a:ln>
          <a:effectLst/>
        </p:spPr>
        <p:txBody>
          <a:bodyPr wrap="none">
            <a:spAutoFit/>
          </a:bodyPr>
          <a:lstStyle/>
          <a:p>
            <a:pPr algn="l"/>
            <a:r>
              <a:rPr lang="cs-CZ" sz="2400" b="1"/>
              <a:t>METRIE</a:t>
            </a:r>
            <a:r>
              <a:rPr lang="cs-CZ" sz="2400"/>
              <a:t> (DÉLKA)</a:t>
            </a:r>
          </a:p>
        </p:txBody>
      </p:sp>
      <p:sp>
        <p:nvSpPr>
          <p:cNvPr id="11268" name="Text Box 4"/>
          <p:cNvSpPr txBox="1">
            <a:spLocks noChangeArrowheads="1"/>
          </p:cNvSpPr>
          <p:nvPr/>
        </p:nvSpPr>
        <p:spPr bwMode="auto">
          <a:xfrm>
            <a:off x="468313" y="2635250"/>
            <a:ext cx="2146300" cy="457200"/>
          </a:xfrm>
          <a:prstGeom prst="rect">
            <a:avLst/>
          </a:prstGeom>
          <a:noFill/>
          <a:ln w="9525">
            <a:noFill/>
            <a:miter lim="800000"/>
            <a:headEnd/>
            <a:tailEnd/>
          </a:ln>
          <a:effectLst/>
        </p:spPr>
        <p:txBody>
          <a:bodyPr wrap="none">
            <a:spAutoFit/>
          </a:bodyPr>
          <a:lstStyle/>
          <a:p>
            <a:pPr algn="l"/>
            <a:r>
              <a:rPr lang="cs-CZ" sz="2400"/>
              <a:t>IZO (STEJNÉ)</a:t>
            </a:r>
          </a:p>
        </p:txBody>
      </p:sp>
      <p:sp>
        <p:nvSpPr>
          <p:cNvPr id="11269" name="Text Box 5"/>
          <p:cNvSpPr txBox="1">
            <a:spLocks noChangeArrowheads="1"/>
          </p:cNvSpPr>
          <p:nvPr/>
        </p:nvSpPr>
        <p:spPr bwMode="auto">
          <a:xfrm>
            <a:off x="468313" y="4435475"/>
            <a:ext cx="2994025" cy="457200"/>
          </a:xfrm>
          <a:prstGeom prst="rect">
            <a:avLst/>
          </a:prstGeom>
          <a:noFill/>
          <a:ln w="9525">
            <a:noFill/>
            <a:miter lim="800000"/>
            <a:headEnd/>
            <a:tailEnd/>
          </a:ln>
          <a:effectLst/>
        </p:spPr>
        <p:txBody>
          <a:bodyPr wrap="none">
            <a:spAutoFit/>
          </a:bodyPr>
          <a:lstStyle/>
          <a:p>
            <a:pPr algn="l"/>
            <a:r>
              <a:rPr lang="cs-CZ" sz="2400"/>
              <a:t>ANIZO (NESTEJNÉ)</a:t>
            </a:r>
          </a:p>
        </p:txBody>
      </p:sp>
      <p:sp>
        <p:nvSpPr>
          <p:cNvPr id="11270" name="Text Box 6"/>
          <p:cNvSpPr txBox="1">
            <a:spLocks noChangeArrowheads="1"/>
          </p:cNvSpPr>
          <p:nvPr/>
        </p:nvSpPr>
        <p:spPr bwMode="auto">
          <a:xfrm>
            <a:off x="5292725" y="908050"/>
            <a:ext cx="2994025" cy="731838"/>
          </a:xfrm>
          <a:prstGeom prst="rect">
            <a:avLst/>
          </a:prstGeom>
          <a:noFill/>
          <a:ln w="9525">
            <a:noFill/>
            <a:miter lim="800000"/>
            <a:headEnd/>
            <a:tailEnd/>
          </a:ln>
          <a:effectLst/>
        </p:spPr>
        <p:txBody>
          <a:bodyPr wrap="none">
            <a:spAutoFit/>
          </a:bodyPr>
          <a:lstStyle/>
          <a:p>
            <a:r>
              <a:rPr lang="cs-CZ" sz="2400"/>
              <a:t>ANIZO (NESTEJNÁ)</a:t>
            </a:r>
          </a:p>
          <a:p>
            <a:r>
              <a:rPr lang="cs-CZ" b="1"/>
              <a:t>DYNAMICKÁ</a:t>
            </a:r>
          </a:p>
        </p:txBody>
      </p:sp>
      <p:sp>
        <p:nvSpPr>
          <p:cNvPr id="11271" name="Text Box 7"/>
          <p:cNvSpPr txBox="1">
            <a:spLocks noChangeArrowheads="1"/>
          </p:cNvSpPr>
          <p:nvPr/>
        </p:nvSpPr>
        <p:spPr bwMode="auto">
          <a:xfrm>
            <a:off x="3175000" y="908050"/>
            <a:ext cx="2146300" cy="731838"/>
          </a:xfrm>
          <a:prstGeom prst="rect">
            <a:avLst/>
          </a:prstGeom>
          <a:noFill/>
          <a:ln w="9525">
            <a:noFill/>
            <a:miter lim="800000"/>
            <a:headEnd/>
            <a:tailEnd/>
          </a:ln>
          <a:effectLst/>
        </p:spPr>
        <p:txBody>
          <a:bodyPr wrap="none">
            <a:spAutoFit/>
          </a:bodyPr>
          <a:lstStyle/>
          <a:p>
            <a:r>
              <a:rPr lang="cs-CZ" sz="2400"/>
              <a:t>IZO (STEJNÁ)</a:t>
            </a:r>
          </a:p>
          <a:p>
            <a:r>
              <a:rPr lang="cs-CZ" b="1"/>
              <a:t>STATICKÁ</a:t>
            </a:r>
          </a:p>
        </p:txBody>
      </p:sp>
      <p:sp>
        <p:nvSpPr>
          <p:cNvPr id="11272" name="Text Box 8"/>
          <p:cNvSpPr txBox="1">
            <a:spLocks noChangeArrowheads="1"/>
          </p:cNvSpPr>
          <p:nvPr/>
        </p:nvSpPr>
        <p:spPr bwMode="auto">
          <a:xfrm>
            <a:off x="4932363" y="5876925"/>
            <a:ext cx="1793875" cy="336550"/>
          </a:xfrm>
          <a:prstGeom prst="rect">
            <a:avLst/>
          </a:prstGeom>
          <a:noFill/>
          <a:ln w="9525">
            <a:noFill/>
            <a:miter lim="800000"/>
            <a:headEnd/>
            <a:tailEnd/>
          </a:ln>
          <a:effectLst/>
        </p:spPr>
        <p:txBody>
          <a:bodyPr wrap="none">
            <a:spAutoFit/>
          </a:bodyPr>
          <a:lstStyle/>
          <a:p>
            <a:pPr algn="l"/>
            <a:r>
              <a:rPr lang="cs-CZ" sz="1600"/>
              <a:t>KONCENTRICKÁ</a:t>
            </a:r>
          </a:p>
        </p:txBody>
      </p:sp>
      <p:sp>
        <p:nvSpPr>
          <p:cNvPr id="11273" name="Text Box 9"/>
          <p:cNvSpPr txBox="1">
            <a:spLocks noChangeArrowheads="1"/>
          </p:cNvSpPr>
          <p:nvPr/>
        </p:nvSpPr>
        <p:spPr bwMode="auto">
          <a:xfrm>
            <a:off x="6659563" y="5876925"/>
            <a:ext cx="1624012" cy="336550"/>
          </a:xfrm>
          <a:prstGeom prst="rect">
            <a:avLst/>
          </a:prstGeom>
          <a:noFill/>
          <a:ln w="9525">
            <a:noFill/>
            <a:miter lim="800000"/>
            <a:headEnd/>
            <a:tailEnd/>
          </a:ln>
          <a:effectLst/>
        </p:spPr>
        <p:txBody>
          <a:bodyPr wrap="none">
            <a:spAutoFit/>
          </a:bodyPr>
          <a:lstStyle/>
          <a:p>
            <a:pPr algn="l"/>
            <a:r>
              <a:rPr lang="cs-CZ" sz="1600"/>
              <a:t>EXCENTRICKÁ</a:t>
            </a:r>
          </a:p>
        </p:txBody>
      </p:sp>
      <p:sp>
        <p:nvSpPr>
          <p:cNvPr id="11274" name="Rectangle 10"/>
          <p:cNvSpPr>
            <a:spLocks noChangeArrowheads="1"/>
          </p:cNvSpPr>
          <p:nvPr/>
        </p:nvSpPr>
        <p:spPr bwMode="auto">
          <a:xfrm>
            <a:off x="3492500" y="1916113"/>
            <a:ext cx="4103688" cy="1871662"/>
          </a:xfrm>
          <a:prstGeom prst="rect">
            <a:avLst/>
          </a:prstGeom>
          <a:solidFill>
            <a:schemeClr val="accent1"/>
          </a:solidFill>
          <a:ln w="9525">
            <a:solidFill>
              <a:schemeClr val="tx1"/>
            </a:solidFill>
            <a:miter lim="800000"/>
            <a:headEnd/>
            <a:tailEnd/>
          </a:ln>
          <a:effectLst/>
        </p:spPr>
        <p:txBody>
          <a:bodyPr wrap="none" anchor="ctr"/>
          <a:lstStyle/>
          <a:p>
            <a:endParaRPr lang="cs-CZ"/>
          </a:p>
        </p:txBody>
      </p:sp>
      <p:sp>
        <p:nvSpPr>
          <p:cNvPr id="11275" name="Rectangle 11"/>
          <p:cNvSpPr>
            <a:spLocks noChangeArrowheads="1"/>
          </p:cNvSpPr>
          <p:nvPr/>
        </p:nvSpPr>
        <p:spPr bwMode="auto">
          <a:xfrm>
            <a:off x="3492500" y="3789363"/>
            <a:ext cx="4103688" cy="1800225"/>
          </a:xfrm>
          <a:prstGeom prst="rect">
            <a:avLst/>
          </a:prstGeom>
          <a:solidFill>
            <a:srgbClr val="FF99CC"/>
          </a:solidFill>
          <a:ln w="9525">
            <a:solidFill>
              <a:schemeClr val="tx1"/>
            </a:solidFill>
            <a:miter lim="800000"/>
            <a:headEnd/>
            <a:tailEnd/>
          </a:ln>
          <a:effectLst/>
        </p:spPr>
        <p:txBody>
          <a:bodyPr wrap="none" anchor="ctr"/>
          <a:lstStyle/>
          <a:p>
            <a:endParaRPr lang="cs-CZ"/>
          </a:p>
        </p:txBody>
      </p:sp>
      <p:sp>
        <p:nvSpPr>
          <p:cNvPr id="11276" name="Rectangle 12"/>
          <p:cNvSpPr>
            <a:spLocks noChangeArrowheads="1"/>
          </p:cNvSpPr>
          <p:nvPr/>
        </p:nvSpPr>
        <p:spPr bwMode="auto">
          <a:xfrm>
            <a:off x="3492500" y="1916113"/>
            <a:ext cx="2087563" cy="3673475"/>
          </a:xfrm>
          <a:prstGeom prst="rect">
            <a:avLst/>
          </a:prstGeom>
          <a:solidFill>
            <a:srgbClr val="FFFF99"/>
          </a:solidFill>
          <a:ln w="9525">
            <a:solidFill>
              <a:schemeClr val="tx1"/>
            </a:solidFill>
            <a:miter lim="800000"/>
            <a:headEnd/>
            <a:tailEnd/>
          </a:ln>
          <a:effectLst/>
        </p:spPr>
        <p:txBody>
          <a:bodyPr wrap="none" anchor="ctr"/>
          <a:lstStyle/>
          <a:p>
            <a:endParaRPr lang="cs-CZ"/>
          </a:p>
        </p:txBody>
      </p:sp>
      <p:sp>
        <p:nvSpPr>
          <p:cNvPr id="11277" name="Rectangle 13"/>
          <p:cNvSpPr>
            <a:spLocks noChangeArrowheads="1"/>
          </p:cNvSpPr>
          <p:nvPr/>
        </p:nvSpPr>
        <p:spPr bwMode="auto">
          <a:xfrm>
            <a:off x="5580063" y="1916113"/>
            <a:ext cx="2016125" cy="3671887"/>
          </a:xfrm>
          <a:prstGeom prst="rect">
            <a:avLst/>
          </a:prstGeom>
          <a:solidFill>
            <a:srgbClr val="CCFFCC"/>
          </a:solidFill>
          <a:ln w="9525">
            <a:solidFill>
              <a:schemeClr val="tx1"/>
            </a:solidFill>
            <a:miter lim="800000"/>
            <a:headEnd/>
            <a:tailEnd/>
          </a:ln>
          <a:effectLst/>
        </p:spPr>
        <p:txBody>
          <a:bodyPr wrap="none" anchor="ctr"/>
          <a:lstStyle/>
          <a:p>
            <a:endParaRPr lang="cs-CZ"/>
          </a:p>
        </p:txBody>
      </p:sp>
      <p:sp>
        <p:nvSpPr>
          <p:cNvPr id="11278" name="Rectangle 14"/>
          <p:cNvSpPr>
            <a:spLocks noChangeArrowheads="1"/>
          </p:cNvSpPr>
          <p:nvPr/>
        </p:nvSpPr>
        <p:spPr bwMode="auto">
          <a:xfrm>
            <a:off x="5580063" y="1916113"/>
            <a:ext cx="1008062" cy="3673475"/>
          </a:xfrm>
          <a:prstGeom prst="rect">
            <a:avLst/>
          </a:prstGeom>
          <a:solidFill>
            <a:srgbClr val="00FFFF"/>
          </a:solidFill>
          <a:ln w="9525">
            <a:solidFill>
              <a:schemeClr val="tx1"/>
            </a:solidFill>
            <a:miter lim="800000"/>
            <a:headEnd/>
            <a:tailEnd/>
          </a:ln>
          <a:effectLst/>
        </p:spPr>
        <p:txBody>
          <a:bodyPr wrap="none" anchor="ctr"/>
          <a:lstStyle/>
          <a:p>
            <a:endParaRPr lang="cs-CZ"/>
          </a:p>
        </p:txBody>
      </p:sp>
      <p:sp>
        <p:nvSpPr>
          <p:cNvPr id="11279" name="Rectangle 15"/>
          <p:cNvSpPr>
            <a:spLocks noChangeArrowheads="1"/>
          </p:cNvSpPr>
          <p:nvPr/>
        </p:nvSpPr>
        <p:spPr bwMode="auto">
          <a:xfrm>
            <a:off x="6588125" y="1916113"/>
            <a:ext cx="1008063" cy="3673475"/>
          </a:xfrm>
          <a:prstGeom prst="rect">
            <a:avLst/>
          </a:prstGeom>
          <a:solidFill>
            <a:srgbClr val="FF6600"/>
          </a:solidFill>
          <a:ln w="9525">
            <a:solidFill>
              <a:schemeClr val="tx1"/>
            </a:solidFill>
            <a:miter lim="800000"/>
            <a:headEnd/>
            <a:tailEnd/>
          </a:ln>
          <a:effectLst/>
        </p:spPr>
        <p:txBody>
          <a:bodyPr wrap="none" anchor="ctr"/>
          <a:lstStyle/>
          <a:p>
            <a:endParaRPr lang="cs-CZ"/>
          </a:p>
        </p:txBody>
      </p:sp>
      <p:sp>
        <p:nvSpPr>
          <p:cNvPr id="11280" name="Rectangle 16"/>
          <p:cNvSpPr>
            <a:spLocks noChangeArrowheads="1"/>
          </p:cNvSpPr>
          <p:nvPr/>
        </p:nvSpPr>
        <p:spPr bwMode="auto">
          <a:xfrm>
            <a:off x="3492500" y="1916113"/>
            <a:ext cx="2016125" cy="1873250"/>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1" name="Rectangle 17"/>
          <p:cNvSpPr>
            <a:spLocks noChangeArrowheads="1"/>
          </p:cNvSpPr>
          <p:nvPr/>
        </p:nvSpPr>
        <p:spPr bwMode="auto">
          <a:xfrm>
            <a:off x="5508625" y="1916113"/>
            <a:ext cx="2087563" cy="1873250"/>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2" name="Rectangle 18"/>
          <p:cNvSpPr>
            <a:spLocks noChangeArrowheads="1"/>
          </p:cNvSpPr>
          <p:nvPr/>
        </p:nvSpPr>
        <p:spPr bwMode="auto">
          <a:xfrm>
            <a:off x="5508625" y="3789363"/>
            <a:ext cx="2087563" cy="1800225"/>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3" name="Rectangle 19"/>
          <p:cNvSpPr>
            <a:spLocks noChangeArrowheads="1"/>
          </p:cNvSpPr>
          <p:nvPr/>
        </p:nvSpPr>
        <p:spPr bwMode="auto">
          <a:xfrm>
            <a:off x="3492500" y="3789363"/>
            <a:ext cx="2016125" cy="1800225"/>
          </a:xfrm>
          <a:prstGeom prst="rect">
            <a:avLst/>
          </a:prstGeom>
          <a:solidFill>
            <a:schemeClr val="bg1"/>
          </a:solidFill>
          <a:ln w="9525">
            <a:solidFill>
              <a:schemeClr val="tx1"/>
            </a:solidFill>
            <a:miter lim="800000"/>
            <a:headEnd/>
            <a:tailEnd/>
          </a:ln>
          <a:effectLst/>
        </p:spPr>
        <p:txBody>
          <a:bodyPr wrap="none" anchor="ctr"/>
          <a:lstStyle/>
          <a:p>
            <a:endParaRPr lang="cs-CZ"/>
          </a:p>
        </p:txBody>
      </p:sp>
      <p:sp>
        <p:nvSpPr>
          <p:cNvPr id="11284" name="Text Box 20"/>
          <p:cNvSpPr txBox="1">
            <a:spLocks noChangeArrowheads="1"/>
          </p:cNvSpPr>
          <p:nvPr/>
        </p:nvSpPr>
        <p:spPr bwMode="auto">
          <a:xfrm>
            <a:off x="4500563" y="2636838"/>
            <a:ext cx="2089150" cy="457200"/>
          </a:xfrm>
          <a:prstGeom prst="rect">
            <a:avLst/>
          </a:prstGeom>
          <a:noFill/>
          <a:ln w="9525">
            <a:noFill/>
            <a:miter lim="800000"/>
            <a:headEnd/>
            <a:tailEnd/>
          </a:ln>
          <a:effectLst/>
        </p:spPr>
        <p:txBody>
          <a:bodyPr>
            <a:spAutoFit/>
          </a:bodyPr>
          <a:lstStyle/>
          <a:p>
            <a:pPr algn="l">
              <a:spcBef>
                <a:spcPct val="50000"/>
              </a:spcBef>
            </a:pPr>
            <a:r>
              <a:rPr lang="cs-CZ" sz="2400"/>
              <a:t>IZOTONICKÉ</a:t>
            </a:r>
          </a:p>
        </p:txBody>
      </p:sp>
      <p:sp>
        <p:nvSpPr>
          <p:cNvPr id="11285" name="Text Box 21"/>
          <p:cNvSpPr txBox="1">
            <a:spLocks noChangeArrowheads="1"/>
          </p:cNvSpPr>
          <p:nvPr/>
        </p:nvSpPr>
        <p:spPr bwMode="auto">
          <a:xfrm>
            <a:off x="4356100" y="4508500"/>
            <a:ext cx="2665413" cy="457200"/>
          </a:xfrm>
          <a:prstGeom prst="rect">
            <a:avLst/>
          </a:prstGeom>
          <a:noFill/>
          <a:ln w="9525">
            <a:noFill/>
            <a:miter lim="800000"/>
            <a:headEnd/>
            <a:tailEnd/>
          </a:ln>
          <a:effectLst/>
        </p:spPr>
        <p:txBody>
          <a:bodyPr>
            <a:spAutoFit/>
          </a:bodyPr>
          <a:lstStyle/>
          <a:p>
            <a:pPr algn="l">
              <a:spcBef>
                <a:spcPct val="50000"/>
              </a:spcBef>
            </a:pPr>
            <a:r>
              <a:rPr lang="cs-CZ" sz="2400"/>
              <a:t>ANIZOTONICKÉ</a:t>
            </a:r>
          </a:p>
        </p:txBody>
      </p:sp>
      <p:sp>
        <p:nvSpPr>
          <p:cNvPr id="11286" name="Text Box 22"/>
          <p:cNvSpPr txBox="1">
            <a:spLocks noChangeArrowheads="1"/>
          </p:cNvSpPr>
          <p:nvPr/>
        </p:nvSpPr>
        <p:spPr bwMode="auto">
          <a:xfrm>
            <a:off x="3419475" y="3573463"/>
            <a:ext cx="2376488" cy="457200"/>
          </a:xfrm>
          <a:prstGeom prst="rect">
            <a:avLst/>
          </a:prstGeom>
          <a:noFill/>
          <a:ln w="9525">
            <a:noFill/>
            <a:miter lim="800000"/>
            <a:headEnd/>
            <a:tailEnd/>
          </a:ln>
          <a:effectLst/>
        </p:spPr>
        <p:txBody>
          <a:bodyPr>
            <a:spAutoFit/>
          </a:bodyPr>
          <a:lstStyle/>
          <a:p>
            <a:pPr algn="l">
              <a:spcBef>
                <a:spcPct val="50000"/>
              </a:spcBef>
            </a:pPr>
            <a:r>
              <a:rPr lang="cs-CZ" sz="2400"/>
              <a:t>IZOMETRICKÁ</a:t>
            </a:r>
          </a:p>
        </p:txBody>
      </p:sp>
      <p:sp>
        <p:nvSpPr>
          <p:cNvPr id="11287" name="Text Box 23"/>
          <p:cNvSpPr txBox="1">
            <a:spLocks noChangeArrowheads="1"/>
          </p:cNvSpPr>
          <p:nvPr/>
        </p:nvSpPr>
        <p:spPr bwMode="auto">
          <a:xfrm>
            <a:off x="5219700" y="3573463"/>
            <a:ext cx="3241675" cy="457200"/>
          </a:xfrm>
          <a:prstGeom prst="rect">
            <a:avLst/>
          </a:prstGeom>
          <a:noFill/>
          <a:ln w="9525">
            <a:noFill/>
            <a:miter lim="800000"/>
            <a:headEnd/>
            <a:tailEnd/>
          </a:ln>
          <a:effectLst/>
        </p:spPr>
        <p:txBody>
          <a:bodyPr>
            <a:spAutoFit/>
          </a:bodyPr>
          <a:lstStyle/>
          <a:p>
            <a:pPr algn="l">
              <a:spcBef>
                <a:spcPct val="50000"/>
              </a:spcBef>
            </a:pPr>
            <a:r>
              <a:rPr lang="cs-CZ" sz="2400"/>
              <a:t>ANIZOMETRICKÁ</a:t>
            </a:r>
          </a:p>
        </p:txBody>
      </p:sp>
      <p:sp>
        <p:nvSpPr>
          <p:cNvPr id="11288" name="Text Box 24"/>
          <p:cNvSpPr txBox="1">
            <a:spLocks noChangeArrowheads="1"/>
          </p:cNvSpPr>
          <p:nvPr/>
        </p:nvSpPr>
        <p:spPr bwMode="auto">
          <a:xfrm>
            <a:off x="250825" y="404813"/>
            <a:ext cx="2592388" cy="549275"/>
          </a:xfrm>
          <a:prstGeom prst="rect">
            <a:avLst/>
          </a:prstGeom>
          <a:noFill/>
          <a:ln w="9525">
            <a:noFill/>
            <a:miter lim="800000"/>
            <a:headEnd/>
            <a:tailEnd/>
          </a:ln>
          <a:effectLst/>
        </p:spPr>
        <p:txBody>
          <a:bodyPr>
            <a:spAutoFit/>
          </a:bodyPr>
          <a:lstStyle/>
          <a:p>
            <a:pPr algn="l">
              <a:spcBef>
                <a:spcPct val="50000"/>
              </a:spcBef>
            </a:pPr>
            <a:r>
              <a:rPr lang="cs-CZ" sz="3000"/>
              <a:t>KONTRAKCE</a:t>
            </a:r>
          </a:p>
        </p:txBody>
      </p:sp>
      <p:sp>
        <p:nvSpPr>
          <p:cNvPr id="11289" name="Line 25"/>
          <p:cNvSpPr>
            <a:spLocks noChangeShapeType="1"/>
          </p:cNvSpPr>
          <p:nvPr/>
        </p:nvSpPr>
        <p:spPr bwMode="auto">
          <a:xfrm>
            <a:off x="6588125" y="1916113"/>
            <a:ext cx="0" cy="3673475"/>
          </a:xfrm>
          <a:prstGeom prst="line">
            <a:avLst/>
          </a:prstGeom>
          <a:noFill/>
          <a:ln w="9525">
            <a:solidFill>
              <a:schemeClr val="tx1"/>
            </a:solidFill>
            <a:round/>
            <a:headEnd/>
            <a:tailEn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288"/>
                                        </p:tgtEl>
                                        <p:attrNameLst>
                                          <p:attrName>style.visibility</p:attrName>
                                        </p:attrNameLst>
                                      </p:cBhvr>
                                      <p:to>
                                        <p:strVal val="visible"/>
                                      </p:to>
                                    </p:set>
                                    <p:anim by="(-#ppt_w*2)" calcmode="lin" valueType="num">
                                      <p:cBhvr rctx="PPT">
                                        <p:cTn id="7" dur="500" autoRev="1" fill="hold">
                                          <p:stCondLst>
                                            <p:cond delay="0"/>
                                          </p:stCondLst>
                                        </p:cTn>
                                        <p:tgtEl>
                                          <p:spTgt spid="11288"/>
                                        </p:tgtEl>
                                        <p:attrNameLst>
                                          <p:attrName>ppt_w</p:attrName>
                                        </p:attrNameLst>
                                      </p:cBhvr>
                                    </p:anim>
                                    <p:anim by="(#ppt_w*0.50)" calcmode="lin" valueType="num">
                                      <p:cBhvr>
                                        <p:cTn id="8" dur="500" decel="50000" autoRev="1" fill="hold">
                                          <p:stCondLst>
                                            <p:cond delay="0"/>
                                          </p:stCondLst>
                                        </p:cTn>
                                        <p:tgtEl>
                                          <p:spTgt spid="11288"/>
                                        </p:tgtEl>
                                        <p:attrNameLst>
                                          <p:attrName>ppt_x</p:attrName>
                                        </p:attrNameLst>
                                      </p:cBhvr>
                                    </p:anim>
                                    <p:anim from="(-#ppt_h/2)" to="(#ppt_y)" calcmode="lin" valueType="num">
                                      <p:cBhvr>
                                        <p:cTn id="9" dur="1000" fill="hold">
                                          <p:stCondLst>
                                            <p:cond delay="0"/>
                                          </p:stCondLst>
                                        </p:cTn>
                                        <p:tgtEl>
                                          <p:spTgt spid="11288"/>
                                        </p:tgtEl>
                                        <p:attrNameLst>
                                          <p:attrName>ppt_y</p:attrName>
                                        </p:attrNameLst>
                                      </p:cBhvr>
                                    </p:anim>
                                    <p:animRot by="21600000">
                                      <p:cBhvr>
                                        <p:cTn id="10" dur="1000" fill="hold">
                                          <p:stCondLst>
                                            <p:cond delay="0"/>
                                          </p:stCondLst>
                                        </p:cTn>
                                        <p:tgtEl>
                                          <p:spTgt spid="1128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dissolve">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dissolve">
                                      <p:cBhvr>
                                        <p:cTn id="20" dur="500"/>
                                        <p:tgtEl>
                                          <p:spTgt spid="1126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4"/>
                                        </p:tgtEl>
                                        <p:attrNameLst>
                                          <p:attrName>style.visibility</p:attrName>
                                        </p:attrNameLst>
                                      </p:cBhvr>
                                      <p:to>
                                        <p:strVal val="visible"/>
                                      </p:to>
                                    </p:set>
                                    <p:anim calcmode="lin" valueType="num">
                                      <p:cBhvr additive="base">
                                        <p:cTn id="25" dur="500" fill="hold"/>
                                        <p:tgtEl>
                                          <p:spTgt spid="11274"/>
                                        </p:tgtEl>
                                        <p:attrNameLst>
                                          <p:attrName>ppt_x</p:attrName>
                                        </p:attrNameLst>
                                      </p:cBhvr>
                                      <p:tavLst>
                                        <p:tav tm="0">
                                          <p:val>
                                            <p:strVal val="0-#ppt_w/2"/>
                                          </p:val>
                                        </p:tav>
                                        <p:tav tm="100000">
                                          <p:val>
                                            <p:strVal val="#ppt_x"/>
                                          </p:val>
                                        </p:tav>
                                      </p:tavLst>
                                    </p:anim>
                                    <p:anim calcmode="lin" valueType="num">
                                      <p:cBhvr additive="base">
                                        <p:cTn id="26" dur="500" fill="hold"/>
                                        <p:tgtEl>
                                          <p:spTgt spid="1127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49" presetClass="entr" presetSubtype="0" decel="100000" fill="hold" grpId="0" nodeType="afterEffect">
                                  <p:stCondLst>
                                    <p:cond delay="0"/>
                                  </p:stCondLst>
                                  <p:childTnLst>
                                    <p:set>
                                      <p:cBhvr>
                                        <p:cTn id="29" dur="1" fill="hold">
                                          <p:stCondLst>
                                            <p:cond delay="0"/>
                                          </p:stCondLst>
                                        </p:cTn>
                                        <p:tgtEl>
                                          <p:spTgt spid="11284"/>
                                        </p:tgtEl>
                                        <p:attrNameLst>
                                          <p:attrName>style.visibility</p:attrName>
                                        </p:attrNameLst>
                                      </p:cBhvr>
                                      <p:to>
                                        <p:strVal val="visible"/>
                                      </p:to>
                                    </p:set>
                                    <p:anim calcmode="lin" valueType="num">
                                      <p:cBhvr>
                                        <p:cTn id="30" dur="500" fill="hold"/>
                                        <p:tgtEl>
                                          <p:spTgt spid="11284"/>
                                        </p:tgtEl>
                                        <p:attrNameLst>
                                          <p:attrName>ppt_w</p:attrName>
                                        </p:attrNameLst>
                                      </p:cBhvr>
                                      <p:tavLst>
                                        <p:tav tm="0">
                                          <p:val>
                                            <p:fltVal val="0"/>
                                          </p:val>
                                        </p:tav>
                                        <p:tav tm="100000">
                                          <p:val>
                                            <p:strVal val="#ppt_w"/>
                                          </p:val>
                                        </p:tav>
                                      </p:tavLst>
                                    </p:anim>
                                    <p:anim calcmode="lin" valueType="num">
                                      <p:cBhvr>
                                        <p:cTn id="31" dur="500" fill="hold"/>
                                        <p:tgtEl>
                                          <p:spTgt spid="11284"/>
                                        </p:tgtEl>
                                        <p:attrNameLst>
                                          <p:attrName>ppt_h</p:attrName>
                                        </p:attrNameLst>
                                      </p:cBhvr>
                                      <p:tavLst>
                                        <p:tav tm="0">
                                          <p:val>
                                            <p:fltVal val="0"/>
                                          </p:val>
                                        </p:tav>
                                        <p:tav tm="100000">
                                          <p:val>
                                            <p:strVal val="#ppt_h"/>
                                          </p:val>
                                        </p:tav>
                                      </p:tavLst>
                                    </p:anim>
                                    <p:anim calcmode="lin" valueType="num">
                                      <p:cBhvr>
                                        <p:cTn id="32" dur="500" fill="hold"/>
                                        <p:tgtEl>
                                          <p:spTgt spid="11284"/>
                                        </p:tgtEl>
                                        <p:attrNameLst>
                                          <p:attrName>style.rotation</p:attrName>
                                        </p:attrNameLst>
                                      </p:cBhvr>
                                      <p:tavLst>
                                        <p:tav tm="0">
                                          <p:val>
                                            <p:fltVal val="360"/>
                                          </p:val>
                                        </p:tav>
                                        <p:tav tm="100000">
                                          <p:val>
                                            <p:fltVal val="0"/>
                                          </p:val>
                                        </p:tav>
                                      </p:tavLst>
                                    </p:anim>
                                    <p:animEffect transition="in" filter="fade">
                                      <p:cBhvr>
                                        <p:cTn id="33" dur="500"/>
                                        <p:tgtEl>
                                          <p:spTgt spid="1128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284"/>
                                        </p:tgtEl>
                                      </p:cBhvr>
                                    </p:animEffect>
                                    <p:set>
                                      <p:cBhvr>
                                        <p:cTn id="38" dur="1" fill="hold">
                                          <p:stCondLst>
                                            <p:cond delay="499"/>
                                          </p:stCondLst>
                                        </p:cTn>
                                        <p:tgtEl>
                                          <p:spTgt spid="1128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dissolve">
                                      <p:cBhvr>
                                        <p:cTn id="43" dur="500"/>
                                        <p:tgtEl>
                                          <p:spTgt spid="1126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275"/>
                                        </p:tgtEl>
                                        <p:attrNameLst>
                                          <p:attrName>style.visibility</p:attrName>
                                        </p:attrNameLst>
                                      </p:cBhvr>
                                      <p:to>
                                        <p:strVal val="visible"/>
                                      </p:to>
                                    </p:set>
                                    <p:anim calcmode="lin" valueType="num">
                                      <p:cBhvr additive="base">
                                        <p:cTn id="48" dur="500" fill="hold"/>
                                        <p:tgtEl>
                                          <p:spTgt spid="11275"/>
                                        </p:tgtEl>
                                        <p:attrNameLst>
                                          <p:attrName>ppt_x</p:attrName>
                                        </p:attrNameLst>
                                      </p:cBhvr>
                                      <p:tavLst>
                                        <p:tav tm="0">
                                          <p:val>
                                            <p:strVal val="0-#ppt_w/2"/>
                                          </p:val>
                                        </p:tav>
                                        <p:tav tm="100000">
                                          <p:val>
                                            <p:strVal val="#ppt_x"/>
                                          </p:val>
                                        </p:tav>
                                      </p:tavLst>
                                    </p:anim>
                                    <p:anim calcmode="lin" valueType="num">
                                      <p:cBhvr additive="base">
                                        <p:cTn id="49" dur="500" fill="hold"/>
                                        <p:tgtEl>
                                          <p:spTgt spid="11275"/>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49" presetClass="entr" presetSubtype="0" decel="100000" fill="hold" grpId="0" nodeType="afterEffect">
                                  <p:stCondLst>
                                    <p:cond delay="0"/>
                                  </p:stCondLst>
                                  <p:childTnLst>
                                    <p:set>
                                      <p:cBhvr>
                                        <p:cTn id="52" dur="1" fill="hold">
                                          <p:stCondLst>
                                            <p:cond delay="0"/>
                                          </p:stCondLst>
                                        </p:cTn>
                                        <p:tgtEl>
                                          <p:spTgt spid="11285"/>
                                        </p:tgtEl>
                                        <p:attrNameLst>
                                          <p:attrName>style.visibility</p:attrName>
                                        </p:attrNameLst>
                                      </p:cBhvr>
                                      <p:to>
                                        <p:strVal val="visible"/>
                                      </p:to>
                                    </p:set>
                                    <p:anim calcmode="lin" valueType="num">
                                      <p:cBhvr>
                                        <p:cTn id="53" dur="500" fill="hold"/>
                                        <p:tgtEl>
                                          <p:spTgt spid="11285"/>
                                        </p:tgtEl>
                                        <p:attrNameLst>
                                          <p:attrName>ppt_w</p:attrName>
                                        </p:attrNameLst>
                                      </p:cBhvr>
                                      <p:tavLst>
                                        <p:tav tm="0">
                                          <p:val>
                                            <p:fltVal val="0"/>
                                          </p:val>
                                        </p:tav>
                                        <p:tav tm="100000">
                                          <p:val>
                                            <p:strVal val="#ppt_w"/>
                                          </p:val>
                                        </p:tav>
                                      </p:tavLst>
                                    </p:anim>
                                    <p:anim calcmode="lin" valueType="num">
                                      <p:cBhvr>
                                        <p:cTn id="54" dur="500" fill="hold"/>
                                        <p:tgtEl>
                                          <p:spTgt spid="11285"/>
                                        </p:tgtEl>
                                        <p:attrNameLst>
                                          <p:attrName>ppt_h</p:attrName>
                                        </p:attrNameLst>
                                      </p:cBhvr>
                                      <p:tavLst>
                                        <p:tav tm="0">
                                          <p:val>
                                            <p:fltVal val="0"/>
                                          </p:val>
                                        </p:tav>
                                        <p:tav tm="100000">
                                          <p:val>
                                            <p:strVal val="#ppt_h"/>
                                          </p:val>
                                        </p:tav>
                                      </p:tavLst>
                                    </p:anim>
                                    <p:anim calcmode="lin" valueType="num">
                                      <p:cBhvr>
                                        <p:cTn id="55" dur="500" fill="hold"/>
                                        <p:tgtEl>
                                          <p:spTgt spid="11285"/>
                                        </p:tgtEl>
                                        <p:attrNameLst>
                                          <p:attrName>style.rotation</p:attrName>
                                        </p:attrNameLst>
                                      </p:cBhvr>
                                      <p:tavLst>
                                        <p:tav tm="0">
                                          <p:val>
                                            <p:fltVal val="360"/>
                                          </p:val>
                                        </p:tav>
                                        <p:tav tm="100000">
                                          <p:val>
                                            <p:fltVal val="0"/>
                                          </p:val>
                                        </p:tav>
                                      </p:tavLst>
                                    </p:anim>
                                    <p:animEffect transition="in" filter="fade">
                                      <p:cBhvr>
                                        <p:cTn id="56" dur="500"/>
                                        <p:tgtEl>
                                          <p:spTgt spid="1128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11285"/>
                                        </p:tgtEl>
                                      </p:cBhvr>
                                    </p:animEffect>
                                    <p:set>
                                      <p:cBhvr>
                                        <p:cTn id="61" dur="1" fill="hold">
                                          <p:stCondLst>
                                            <p:cond delay="499"/>
                                          </p:stCondLst>
                                        </p:cTn>
                                        <p:tgtEl>
                                          <p:spTgt spid="1128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267"/>
                                        </p:tgtEl>
                                        <p:attrNameLst>
                                          <p:attrName>style.visibility</p:attrName>
                                        </p:attrNameLst>
                                      </p:cBhvr>
                                      <p:to>
                                        <p:strVal val="visible"/>
                                      </p:to>
                                    </p:set>
                                    <p:animEffect transition="in" filter="dissolve">
                                      <p:cBhvr>
                                        <p:cTn id="66" dur="500"/>
                                        <p:tgtEl>
                                          <p:spTgt spid="1126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271"/>
                                        </p:tgtEl>
                                        <p:attrNameLst>
                                          <p:attrName>style.visibility</p:attrName>
                                        </p:attrNameLst>
                                      </p:cBhvr>
                                      <p:to>
                                        <p:strVal val="visible"/>
                                      </p:to>
                                    </p:set>
                                    <p:animEffect transition="in" filter="dissolve">
                                      <p:cBhvr>
                                        <p:cTn id="71" dur="500"/>
                                        <p:tgtEl>
                                          <p:spTgt spid="1127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11276"/>
                                        </p:tgtEl>
                                        <p:attrNameLst>
                                          <p:attrName>style.visibility</p:attrName>
                                        </p:attrNameLst>
                                      </p:cBhvr>
                                      <p:to>
                                        <p:strVal val="visible"/>
                                      </p:to>
                                    </p:set>
                                    <p:anim calcmode="lin" valueType="num">
                                      <p:cBhvr additive="base">
                                        <p:cTn id="76" dur="500" fill="hold"/>
                                        <p:tgtEl>
                                          <p:spTgt spid="11276"/>
                                        </p:tgtEl>
                                        <p:attrNameLst>
                                          <p:attrName>ppt_x</p:attrName>
                                        </p:attrNameLst>
                                      </p:cBhvr>
                                      <p:tavLst>
                                        <p:tav tm="0">
                                          <p:val>
                                            <p:strVal val="#ppt_x"/>
                                          </p:val>
                                        </p:tav>
                                        <p:tav tm="100000">
                                          <p:val>
                                            <p:strVal val="#ppt_x"/>
                                          </p:val>
                                        </p:tav>
                                      </p:tavLst>
                                    </p:anim>
                                    <p:anim calcmode="lin" valueType="num">
                                      <p:cBhvr additive="base">
                                        <p:cTn id="77" dur="500" fill="hold"/>
                                        <p:tgtEl>
                                          <p:spTgt spid="11276"/>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49" presetClass="entr" presetSubtype="0" decel="100000" fill="hold" grpId="0" nodeType="afterEffect">
                                  <p:stCondLst>
                                    <p:cond delay="0"/>
                                  </p:stCondLst>
                                  <p:childTnLst>
                                    <p:set>
                                      <p:cBhvr>
                                        <p:cTn id="80" dur="1" fill="hold">
                                          <p:stCondLst>
                                            <p:cond delay="0"/>
                                          </p:stCondLst>
                                        </p:cTn>
                                        <p:tgtEl>
                                          <p:spTgt spid="11286"/>
                                        </p:tgtEl>
                                        <p:attrNameLst>
                                          <p:attrName>style.visibility</p:attrName>
                                        </p:attrNameLst>
                                      </p:cBhvr>
                                      <p:to>
                                        <p:strVal val="visible"/>
                                      </p:to>
                                    </p:set>
                                    <p:anim calcmode="lin" valueType="num">
                                      <p:cBhvr>
                                        <p:cTn id="81" dur="500" fill="hold"/>
                                        <p:tgtEl>
                                          <p:spTgt spid="11286"/>
                                        </p:tgtEl>
                                        <p:attrNameLst>
                                          <p:attrName>ppt_w</p:attrName>
                                        </p:attrNameLst>
                                      </p:cBhvr>
                                      <p:tavLst>
                                        <p:tav tm="0">
                                          <p:val>
                                            <p:fltVal val="0"/>
                                          </p:val>
                                        </p:tav>
                                        <p:tav tm="100000">
                                          <p:val>
                                            <p:strVal val="#ppt_w"/>
                                          </p:val>
                                        </p:tav>
                                      </p:tavLst>
                                    </p:anim>
                                    <p:anim calcmode="lin" valueType="num">
                                      <p:cBhvr>
                                        <p:cTn id="82" dur="500" fill="hold"/>
                                        <p:tgtEl>
                                          <p:spTgt spid="11286"/>
                                        </p:tgtEl>
                                        <p:attrNameLst>
                                          <p:attrName>ppt_h</p:attrName>
                                        </p:attrNameLst>
                                      </p:cBhvr>
                                      <p:tavLst>
                                        <p:tav tm="0">
                                          <p:val>
                                            <p:fltVal val="0"/>
                                          </p:val>
                                        </p:tav>
                                        <p:tav tm="100000">
                                          <p:val>
                                            <p:strVal val="#ppt_h"/>
                                          </p:val>
                                        </p:tav>
                                      </p:tavLst>
                                    </p:anim>
                                    <p:anim calcmode="lin" valueType="num">
                                      <p:cBhvr>
                                        <p:cTn id="83" dur="500" fill="hold"/>
                                        <p:tgtEl>
                                          <p:spTgt spid="11286"/>
                                        </p:tgtEl>
                                        <p:attrNameLst>
                                          <p:attrName>style.rotation</p:attrName>
                                        </p:attrNameLst>
                                      </p:cBhvr>
                                      <p:tavLst>
                                        <p:tav tm="0">
                                          <p:val>
                                            <p:fltVal val="360"/>
                                          </p:val>
                                        </p:tav>
                                        <p:tav tm="100000">
                                          <p:val>
                                            <p:fltVal val="0"/>
                                          </p:val>
                                        </p:tav>
                                      </p:tavLst>
                                    </p:anim>
                                    <p:animEffect transition="in" filter="fade">
                                      <p:cBhvr>
                                        <p:cTn id="84" dur="500"/>
                                        <p:tgtEl>
                                          <p:spTgt spid="1128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11286"/>
                                        </p:tgtEl>
                                      </p:cBhvr>
                                    </p:animEffect>
                                    <p:set>
                                      <p:cBhvr>
                                        <p:cTn id="89" dur="1" fill="hold">
                                          <p:stCondLst>
                                            <p:cond delay="499"/>
                                          </p:stCondLst>
                                        </p:cTn>
                                        <p:tgtEl>
                                          <p:spTgt spid="1128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1270"/>
                                        </p:tgtEl>
                                        <p:attrNameLst>
                                          <p:attrName>style.visibility</p:attrName>
                                        </p:attrNameLst>
                                      </p:cBhvr>
                                      <p:to>
                                        <p:strVal val="visible"/>
                                      </p:to>
                                    </p:set>
                                    <p:animEffect transition="in" filter="dissolve">
                                      <p:cBhvr>
                                        <p:cTn id="94" dur="500"/>
                                        <p:tgtEl>
                                          <p:spTgt spid="11270"/>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 fill="hold" grpId="0" nodeType="clickEffect">
                                  <p:stCondLst>
                                    <p:cond delay="0"/>
                                  </p:stCondLst>
                                  <p:childTnLst>
                                    <p:set>
                                      <p:cBhvr>
                                        <p:cTn id="98" dur="1" fill="hold">
                                          <p:stCondLst>
                                            <p:cond delay="0"/>
                                          </p:stCondLst>
                                        </p:cTn>
                                        <p:tgtEl>
                                          <p:spTgt spid="11277"/>
                                        </p:tgtEl>
                                        <p:attrNameLst>
                                          <p:attrName>style.visibility</p:attrName>
                                        </p:attrNameLst>
                                      </p:cBhvr>
                                      <p:to>
                                        <p:strVal val="visible"/>
                                      </p:to>
                                    </p:set>
                                    <p:anim calcmode="lin" valueType="num">
                                      <p:cBhvr additive="base">
                                        <p:cTn id="99" dur="500" fill="hold"/>
                                        <p:tgtEl>
                                          <p:spTgt spid="11277"/>
                                        </p:tgtEl>
                                        <p:attrNameLst>
                                          <p:attrName>ppt_x</p:attrName>
                                        </p:attrNameLst>
                                      </p:cBhvr>
                                      <p:tavLst>
                                        <p:tav tm="0">
                                          <p:val>
                                            <p:strVal val="#ppt_x"/>
                                          </p:val>
                                        </p:tav>
                                        <p:tav tm="100000">
                                          <p:val>
                                            <p:strVal val="#ppt_x"/>
                                          </p:val>
                                        </p:tav>
                                      </p:tavLst>
                                    </p:anim>
                                    <p:anim calcmode="lin" valueType="num">
                                      <p:cBhvr additive="base">
                                        <p:cTn id="100" dur="500" fill="hold"/>
                                        <p:tgtEl>
                                          <p:spTgt spid="11277"/>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49" presetClass="entr" presetSubtype="0" decel="100000" fill="hold" grpId="0" nodeType="afterEffect">
                                  <p:stCondLst>
                                    <p:cond delay="0"/>
                                  </p:stCondLst>
                                  <p:childTnLst>
                                    <p:set>
                                      <p:cBhvr>
                                        <p:cTn id="103" dur="1" fill="hold">
                                          <p:stCondLst>
                                            <p:cond delay="0"/>
                                          </p:stCondLst>
                                        </p:cTn>
                                        <p:tgtEl>
                                          <p:spTgt spid="11287"/>
                                        </p:tgtEl>
                                        <p:attrNameLst>
                                          <p:attrName>style.visibility</p:attrName>
                                        </p:attrNameLst>
                                      </p:cBhvr>
                                      <p:to>
                                        <p:strVal val="visible"/>
                                      </p:to>
                                    </p:set>
                                    <p:anim calcmode="lin" valueType="num">
                                      <p:cBhvr>
                                        <p:cTn id="104" dur="500" fill="hold"/>
                                        <p:tgtEl>
                                          <p:spTgt spid="11287"/>
                                        </p:tgtEl>
                                        <p:attrNameLst>
                                          <p:attrName>ppt_w</p:attrName>
                                        </p:attrNameLst>
                                      </p:cBhvr>
                                      <p:tavLst>
                                        <p:tav tm="0">
                                          <p:val>
                                            <p:fltVal val="0"/>
                                          </p:val>
                                        </p:tav>
                                        <p:tav tm="100000">
                                          <p:val>
                                            <p:strVal val="#ppt_w"/>
                                          </p:val>
                                        </p:tav>
                                      </p:tavLst>
                                    </p:anim>
                                    <p:anim calcmode="lin" valueType="num">
                                      <p:cBhvr>
                                        <p:cTn id="105" dur="500" fill="hold"/>
                                        <p:tgtEl>
                                          <p:spTgt spid="11287"/>
                                        </p:tgtEl>
                                        <p:attrNameLst>
                                          <p:attrName>ppt_h</p:attrName>
                                        </p:attrNameLst>
                                      </p:cBhvr>
                                      <p:tavLst>
                                        <p:tav tm="0">
                                          <p:val>
                                            <p:fltVal val="0"/>
                                          </p:val>
                                        </p:tav>
                                        <p:tav tm="100000">
                                          <p:val>
                                            <p:strVal val="#ppt_h"/>
                                          </p:val>
                                        </p:tav>
                                      </p:tavLst>
                                    </p:anim>
                                    <p:anim calcmode="lin" valueType="num">
                                      <p:cBhvr>
                                        <p:cTn id="106" dur="500" fill="hold"/>
                                        <p:tgtEl>
                                          <p:spTgt spid="11287"/>
                                        </p:tgtEl>
                                        <p:attrNameLst>
                                          <p:attrName>style.rotation</p:attrName>
                                        </p:attrNameLst>
                                      </p:cBhvr>
                                      <p:tavLst>
                                        <p:tav tm="0">
                                          <p:val>
                                            <p:fltVal val="360"/>
                                          </p:val>
                                        </p:tav>
                                        <p:tav tm="100000">
                                          <p:val>
                                            <p:fltVal val="0"/>
                                          </p:val>
                                        </p:tav>
                                      </p:tavLst>
                                    </p:anim>
                                    <p:animEffect transition="in" filter="fade">
                                      <p:cBhvr>
                                        <p:cTn id="107" dur="500"/>
                                        <p:tgtEl>
                                          <p:spTgt spid="1128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11287"/>
                                        </p:tgtEl>
                                      </p:cBhvr>
                                    </p:animEffect>
                                    <p:set>
                                      <p:cBhvr>
                                        <p:cTn id="112" dur="1" fill="hold">
                                          <p:stCondLst>
                                            <p:cond delay="499"/>
                                          </p:stCondLst>
                                        </p:cTn>
                                        <p:tgtEl>
                                          <p:spTgt spid="1128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1272"/>
                                        </p:tgtEl>
                                        <p:attrNameLst>
                                          <p:attrName>style.visibility</p:attrName>
                                        </p:attrNameLst>
                                      </p:cBhvr>
                                      <p:to>
                                        <p:strVal val="visible"/>
                                      </p:to>
                                    </p:set>
                                    <p:animEffect transition="in" filter="dissolve">
                                      <p:cBhvr>
                                        <p:cTn id="117" dur="500"/>
                                        <p:tgtEl>
                                          <p:spTgt spid="11272"/>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1278"/>
                                        </p:tgtEl>
                                        <p:attrNameLst>
                                          <p:attrName>style.visibility</p:attrName>
                                        </p:attrNameLst>
                                      </p:cBhvr>
                                      <p:to>
                                        <p:strVal val="visible"/>
                                      </p:to>
                                    </p:set>
                                    <p:anim calcmode="lin" valueType="num">
                                      <p:cBhvr additive="base">
                                        <p:cTn id="122" dur="500" fill="hold"/>
                                        <p:tgtEl>
                                          <p:spTgt spid="11278"/>
                                        </p:tgtEl>
                                        <p:attrNameLst>
                                          <p:attrName>ppt_x</p:attrName>
                                        </p:attrNameLst>
                                      </p:cBhvr>
                                      <p:tavLst>
                                        <p:tav tm="0">
                                          <p:val>
                                            <p:strVal val="#ppt_x"/>
                                          </p:val>
                                        </p:tav>
                                        <p:tav tm="100000">
                                          <p:val>
                                            <p:strVal val="#ppt_x"/>
                                          </p:val>
                                        </p:tav>
                                      </p:tavLst>
                                    </p:anim>
                                    <p:anim calcmode="lin" valueType="num">
                                      <p:cBhvr additive="base">
                                        <p:cTn id="123"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1273"/>
                                        </p:tgtEl>
                                        <p:attrNameLst>
                                          <p:attrName>style.visibility</p:attrName>
                                        </p:attrNameLst>
                                      </p:cBhvr>
                                      <p:to>
                                        <p:strVal val="visible"/>
                                      </p:to>
                                    </p:set>
                                    <p:animEffect transition="in" filter="dissolve">
                                      <p:cBhvr>
                                        <p:cTn id="128" dur="500"/>
                                        <p:tgtEl>
                                          <p:spTgt spid="11273"/>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1279"/>
                                        </p:tgtEl>
                                        <p:attrNameLst>
                                          <p:attrName>style.visibility</p:attrName>
                                        </p:attrNameLst>
                                      </p:cBhvr>
                                      <p:to>
                                        <p:strVal val="visible"/>
                                      </p:to>
                                    </p:set>
                                    <p:anim calcmode="lin" valueType="num">
                                      <p:cBhvr additive="base">
                                        <p:cTn id="133" dur="500" fill="hold"/>
                                        <p:tgtEl>
                                          <p:spTgt spid="11279"/>
                                        </p:tgtEl>
                                        <p:attrNameLst>
                                          <p:attrName>ppt_x</p:attrName>
                                        </p:attrNameLst>
                                      </p:cBhvr>
                                      <p:tavLst>
                                        <p:tav tm="0">
                                          <p:val>
                                            <p:strVal val="#ppt_x"/>
                                          </p:val>
                                        </p:tav>
                                        <p:tav tm="100000">
                                          <p:val>
                                            <p:strVal val="#ppt_x"/>
                                          </p:val>
                                        </p:tav>
                                      </p:tavLst>
                                    </p:anim>
                                    <p:anim calcmode="lin" valueType="num">
                                      <p:cBhvr additive="base">
                                        <p:cTn id="134"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55" presetClass="entr" presetSubtype="0" fill="hold" grpId="0" nodeType="clickEffect">
                                  <p:stCondLst>
                                    <p:cond delay="0"/>
                                  </p:stCondLst>
                                  <p:childTnLst>
                                    <p:set>
                                      <p:cBhvr>
                                        <p:cTn id="138" dur="1" fill="hold">
                                          <p:stCondLst>
                                            <p:cond delay="0"/>
                                          </p:stCondLst>
                                        </p:cTn>
                                        <p:tgtEl>
                                          <p:spTgt spid="11280"/>
                                        </p:tgtEl>
                                        <p:attrNameLst>
                                          <p:attrName>style.visibility</p:attrName>
                                        </p:attrNameLst>
                                      </p:cBhvr>
                                      <p:to>
                                        <p:strVal val="visible"/>
                                      </p:to>
                                    </p:set>
                                    <p:anim calcmode="lin" valueType="num">
                                      <p:cBhvr>
                                        <p:cTn id="139" dur="1000" fill="hold"/>
                                        <p:tgtEl>
                                          <p:spTgt spid="11280"/>
                                        </p:tgtEl>
                                        <p:attrNameLst>
                                          <p:attrName>ppt_w</p:attrName>
                                        </p:attrNameLst>
                                      </p:cBhvr>
                                      <p:tavLst>
                                        <p:tav tm="0">
                                          <p:val>
                                            <p:strVal val="#ppt_w*0.70"/>
                                          </p:val>
                                        </p:tav>
                                        <p:tav tm="100000">
                                          <p:val>
                                            <p:strVal val="#ppt_w"/>
                                          </p:val>
                                        </p:tav>
                                      </p:tavLst>
                                    </p:anim>
                                    <p:anim calcmode="lin" valueType="num">
                                      <p:cBhvr>
                                        <p:cTn id="140" dur="1000" fill="hold"/>
                                        <p:tgtEl>
                                          <p:spTgt spid="11280"/>
                                        </p:tgtEl>
                                        <p:attrNameLst>
                                          <p:attrName>ppt_h</p:attrName>
                                        </p:attrNameLst>
                                      </p:cBhvr>
                                      <p:tavLst>
                                        <p:tav tm="0">
                                          <p:val>
                                            <p:strVal val="#ppt_h"/>
                                          </p:val>
                                        </p:tav>
                                        <p:tav tm="100000">
                                          <p:val>
                                            <p:strVal val="#ppt_h"/>
                                          </p:val>
                                        </p:tav>
                                      </p:tavLst>
                                    </p:anim>
                                    <p:animEffect transition="in" filter="fade">
                                      <p:cBhvr>
                                        <p:cTn id="141" dur="1000"/>
                                        <p:tgtEl>
                                          <p:spTgt spid="11280"/>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11281"/>
                                        </p:tgtEl>
                                        <p:attrNameLst>
                                          <p:attrName>style.visibility</p:attrName>
                                        </p:attrNameLst>
                                      </p:cBhvr>
                                      <p:to>
                                        <p:strVal val="visible"/>
                                      </p:to>
                                    </p:set>
                                    <p:anim calcmode="lin" valueType="num">
                                      <p:cBhvr>
                                        <p:cTn id="144" dur="1000" fill="hold"/>
                                        <p:tgtEl>
                                          <p:spTgt spid="11281"/>
                                        </p:tgtEl>
                                        <p:attrNameLst>
                                          <p:attrName>ppt_w</p:attrName>
                                        </p:attrNameLst>
                                      </p:cBhvr>
                                      <p:tavLst>
                                        <p:tav tm="0">
                                          <p:val>
                                            <p:strVal val="#ppt_w*0.70"/>
                                          </p:val>
                                        </p:tav>
                                        <p:tav tm="100000">
                                          <p:val>
                                            <p:strVal val="#ppt_w"/>
                                          </p:val>
                                        </p:tav>
                                      </p:tavLst>
                                    </p:anim>
                                    <p:anim calcmode="lin" valueType="num">
                                      <p:cBhvr>
                                        <p:cTn id="145" dur="1000" fill="hold"/>
                                        <p:tgtEl>
                                          <p:spTgt spid="11281"/>
                                        </p:tgtEl>
                                        <p:attrNameLst>
                                          <p:attrName>ppt_h</p:attrName>
                                        </p:attrNameLst>
                                      </p:cBhvr>
                                      <p:tavLst>
                                        <p:tav tm="0">
                                          <p:val>
                                            <p:strVal val="#ppt_h"/>
                                          </p:val>
                                        </p:tav>
                                        <p:tav tm="100000">
                                          <p:val>
                                            <p:strVal val="#ppt_h"/>
                                          </p:val>
                                        </p:tav>
                                      </p:tavLst>
                                    </p:anim>
                                    <p:animEffect transition="in" filter="fade">
                                      <p:cBhvr>
                                        <p:cTn id="146" dur="1000"/>
                                        <p:tgtEl>
                                          <p:spTgt spid="11281"/>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11283"/>
                                        </p:tgtEl>
                                        <p:attrNameLst>
                                          <p:attrName>style.visibility</p:attrName>
                                        </p:attrNameLst>
                                      </p:cBhvr>
                                      <p:to>
                                        <p:strVal val="visible"/>
                                      </p:to>
                                    </p:set>
                                    <p:anim calcmode="lin" valueType="num">
                                      <p:cBhvr>
                                        <p:cTn id="149" dur="1000" fill="hold"/>
                                        <p:tgtEl>
                                          <p:spTgt spid="11283"/>
                                        </p:tgtEl>
                                        <p:attrNameLst>
                                          <p:attrName>ppt_w</p:attrName>
                                        </p:attrNameLst>
                                      </p:cBhvr>
                                      <p:tavLst>
                                        <p:tav tm="0">
                                          <p:val>
                                            <p:strVal val="#ppt_w*0.70"/>
                                          </p:val>
                                        </p:tav>
                                        <p:tav tm="100000">
                                          <p:val>
                                            <p:strVal val="#ppt_w"/>
                                          </p:val>
                                        </p:tav>
                                      </p:tavLst>
                                    </p:anim>
                                    <p:anim calcmode="lin" valueType="num">
                                      <p:cBhvr>
                                        <p:cTn id="150" dur="1000" fill="hold"/>
                                        <p:tgtEl>
                                          <p:spTgt spid="11283"/>
                                        </p:tgtEl>
                                        <p:attrNameLst>
                                          <p:attrName>ppt_h</p:attrName>
                                        </p:attrNameLst>
                                      </p:cBhvr>
                                      <p:tavLst>
                                        <p:tav tm="0">
                                          <p:val>
                                            <p:strVal val="#ppt_h"/>
                                          </p:val>
                                        </p:tav>
                                        <p:tav tm="100000">
                                          <p:val>
                                            <p:strVal val="#ppt_h"/>
                                          </p:val>
                                        </p:tav>
                                      </p:tavLst>
                                    </p:anim>
                                    <p:animEffect transition="in" filter="fade">
                                      <p:cBhvr>
                                        <p:cTn id="151" dur="1000"/>
                                        <p:tgtEl>
                                          <p:spTgt spid="11283"/>
                                        </p:tgtEl>
                                      </p:cBhvr>
                                    </p:animEffect>
                                  </p:childTnLst>
                                </p:cTn>
                              </p:par>
                              <p:par>
                                <p:cTn id="152" presetID="55" presetClass="entr" presetSubtype="0" fill="hold" grpId="0" nodeType="withEffect">
                                  <p:stCondLst>
                                    <p:cond delay="0"/>
                                  </p:stCondLst>
                                  <p:childTnLst>
                                    <p:set>
                                      <p:cBhvr>
                                        <p:cTn id="153" dur="1" fill="hold">
                                          <p:stCondLst>
                                            <p:cond delay="0"/>
                                          </p:stCondLst>
                                        </p:cTn>
                                        <p:tgtEl>
                                          <p:spTgt spid="11282"/>
                                        </p:tgtEl>
                                        <p:attrNameLst>
                                          <p:attrName>style.visibility</p:attrName>
                                        </p:attrNameLst>
                                      </p:cBhvr>
                                      <p:to>
                                        <p:strVal val="visible"/>
                                      </p:to>
                                    </p:set>
                                    <p:anim calcmode="lin" valueType="num">
                                      <p:cBhvr>
                                        <p:cTn id="154" dur="1000" fill="hold"/>
                                        <p:tgtEl>
                                          <p:spTgt spid="11282"/>
                                        </p:tgtEl>
                                        <p:attrNameLst>
                                          <p:attrName>ppt_w</p:attrName>
                                        </p:attrNameLst>
                                      </p:cBhvr>
                                      <p:tavLst>
                                        <p:tav tm="0">
                                          <p:val>
                                            <p:strVal val="#ppt_w*0.70"/>
                                          </p:val>
                                        </p:tav>
                                        <p:tav tm="100000">
                                          <p:val>
                                            <p:strVal val="#ppt_w"/>
                                          </p:val>
                                        </p:tav>
                                      </p:tavLst>
                                    </p:anim>
                                    <p:anim calcmode="lin" valueType="num">
                                      <p:cBhvr>
                                        <p:cTn id="155" dur="1000" fill="hold"/>
                                        <p:tgtEl>
                                          <p:spTgt spid="11282"/>
                                        </p:tgtEl>
                                        <p:attrNameLst>
                                          <p:attrName>ppt_h</p:attrName>
                                        </p:attrNameLst>
                                      </p:cBhvr>
                                      <p:tavLst>
                                        <p:tav tm="0">
                                          <p:val>
                                            <p:strVal val="#ppt_h"/>
                                          </p:val>
                                        </p:tav>
                                        <p:tav tm="100000">
                                          <p:val>
                                            <p:strVal val="#ppt_h"/>
                                          </p:val>
                                        </p:tav>
                                      </p:tavLst>
                                    </p:anim>
                                    <p:animEffect transition="in" filter="fade">
                                      <p:cBhvr>
                                        <p:cTn id="156" dur="1000"/>
                                        <p:tgtEl>
                                          <p:spTgt spid="11282"/>
                                        </p:tgtEl>
                                      </p:cBhvr>
                                    </p:animEffect>
                                  </p:childTnLst>
                                </p:cTn>
                              </p:par>
                              <p:par>
                                <p:cTn id="157" presetID="55" presetClass="entr" presetSubtype="0" fill="hold" grpId="0" nodeType="withEffect">
                                  <p:stCondLst>
                                    <p:cond delay="0"/>
                                  </p:stCondLst>
                                  <p:childTnLst>
                                    <p:set>
                                      <p:cBhvr>
                                        <p:cTn id="158" dur="1" fill="hold">
                                          <p:stCondLst>
                                            <p:cond delay="0"/>
                                          </p:stCondLst>
                                        </p:cTn>
                                        <p:tgtEl>
                                          <p:spTgt spid="11289"/>
                                        </p:tgtEl>
                                        <p:attrNameLst>
                                          <p:attrName>style.visibility</p:attrName>
                                        </p:attrNameLst>
                                      </p:cBhvr>
                                      <p:to>
                                        <p:strVal val="visible"/>
                                      </p:to>
                                    </p:set>
                                    <p:anim calcmode="lin" valueType="num">
                                      <p:cBhvr>
                                        <p:cTn id="159" dur="1000" fill="hold"/>
                                        <p:tgtEl>
                                          <p:spTgt spid="11289"/>
                                        </p:tgtEl>
                                        <p:attrNameLst>
                                          <p:attrName>ppt_w</p:attrName>
                                        </p:attrNameLst>
                                      </p:cBhvr>
                                      <p:tavLst>
                                        <p:tav tm="0">
                                          <p:val>
                                            <p:strVal val="#ppt_w*0.70"/>
                                          </p:val>
                                        </p:tav>
                                        <p:tav tm="100000">
                                          <p:val>
                                            <p:strVal val="#ppt_w"/>
                                          </p:val>
                                        </p:tav>
                                      </p:tavLst>
                                    </p:anim>
                                    <p:anim calcmode="lin" valueType="num">
                                      <p:cBhvr>
                                        <p:cTn id="160" dur="1000" fill="hold"/>
                                        <p:tgtEl>
                                          <p:spTgt spid="11289"/>
                                        </p:tgtEl>
                                        <p:attrNameLst>
                                          <p:attrName>ppt_h</p:attrName>
                                        </p:attrNameLst>
                                      </p:cBhvr>
                                      <p:tavLst>
                                        <p:tav tm="0">
                                          <p:val>
                                            <p:strVal val="#ppt_h"/>
                                          </p:val>
                                        </p:tav>
                                        <p:tav tm="100000">
                                          <p:val>
                                            <p:strVal val="#ppt_h"/>
                                          </p:val>
                                        </p:tav>
                                      </p:tavLst>
                                    </p:anim>
                                    <p:animEffect transition="in" filter="fade">
                                      <p:cBhvr>
                                        <p:cTn id="161" dur="10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P spid="11270" grpId="0"/>
      <p:bldP spid="11271" grpId="0"/>
      <p:bldP spid="11272" grpId="0"/>
      <p:bldP spid="11273" grpId="0"/>
      <p:bldP spid="11274" grpId="0" animBg="1"/>
      <p:bldP spid="11275" grpId="0" animBg="1"/>
      <p:bldP spid="11276" grpId="0" animBg="1"/>
      <p:bldP spid="11277" grpId="0" animBg="1"/>
      <p:bldP spid="11278" grpId="0" animBg="1"/>
      <p:bldP spid="11279" grpId="0" animBg="1"/>
      <p:bldP spid="11280" grpId="0" animBg="1"/>
      <p:bldP spid="11281" grpId="0" animBg="1"/>
      <p:bldP spid="11282" grpId="0" animBg="1"/>
      <p:bldP spid="11283" grpId="0" animBg="1"/>
      <p:bldP spid="11284" grpId="0"/>
      <p:bldP spid="11284" grpId="1"/>
      <p:bldP spid="11285" grpId="0"/>
      <p:bldP spid="11285" grpId="1"/>
      <p:bldP spid="11286" grpId="0"/>
      <p:bldP spid="11286" grpId="1"/>
      <p:bldP spid="11287" grpId="0"/>
      <p:bldP spid="11287" grpId="1"/>
      <p:bldP spid="11288" grpId="0"/>
      <p:bldP spid="112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2" y="1092367"/>
            <a:ext cx="8567737" cy="4524315"/>
          </a:xfrm>
          <a:prstGeom prst="rect">
            <a:avLst/>
          </a:prstGeom>
          <a:noFill/>
          <a:ln w="9525">
            <a:noFill/>
            <a:miter lim="800000"/>
            <a:headEnd/>
            <a:tailEnd/>
          </a:ln>
          <a:effectLst/>
        </p:spPr>
        <p:txBody>
          <a:bodyPr wrap="square" anchor="ctr">
            <a:spAutoFit/>
          </a:bodyPr>
          <a:lstStyle/>
          <a:p>
            <a:r>
              <a:rPr lang="cs-CZ" sz="2400" b="1" dirty="0" smtClean="0">
                <a:solidFill>
                  <a:srgbClr val="000099"/>
                </a:solidFill>
                <a:latin typeface="Verdana" pitchFamily="34" charset="0"/>
              </a:rPr>
              <a:t>Koncentrická kontrakce</a:t>
            </a:r>
            <a:endParaRPr lang="cs-CZ" sz="2400" b="1" dirty="0">
              <a:solidFill>
                <a:srgbClr val="000099"/>
              </a:solidFill>
              <a:latin typeface="Verdana" pitchFamily="34" charset="0"/>
            </a:endParaRPr>
          </a:p>
          <a:p>
            <a:endParaRPr lang="cs-CZ" sz="2400" b="1" dirty="0">
              <a:solidFill>
                <a:srgbClr val="000099"/>
              </a:solidFill>
              <a:latin typeface="Verdana" pitchFamily="34" charset="0"/>
            </a:endParaRPr>
          </a:p>
          <a:p>
            <a:pPr>
              <a:buFont typeface="Arial" pitchFamily="34" charset="0"/>
              <a:buChar char="•"/>
            </a:pPr>
            <a:r>
              <a:rPr lang="cs-CZ" sz="2400" dirty="0" smtClean="0"/>
              <a:t> Při </a:t>
            </a:r>
            <a:r>
              <a:rPr lang="cs-CZ" sz="2400" dirty="0"/>
              <a:t>koncentrické kontrakci se svaly zkracují. Kosterní svaly se mohou zkrátit o 30 až 50% jejich klidové délky, některé však až o 70%. Průměrná hodnota pro všechny kosterní svaly je 57% (</a:t>
            </a:r>
            <a:r>
              <a:rPr lang="cs-CZ" sz="2400" dirty="0" err="1"/>
              <a:t>Hamill</a:t>
            </a:r>
            <a:r>
              <a:rPr lang="cs-CZ" sz="2400" dirty="0"/>
              <a:t>, </a:t>
            </a:r>
            <a:r>
              <a:rPr lang="cs-CZ" sz="2400" dirty="0" err="1"/>
              <a:t>Knutzen</a:t>
            </a:r>
            <a:r>
              <a:rPr lang="cs-CZ" sz="2400" dirty="0"/>
              <a:t>, 2007</a:t>
            </a:r>
            <a:r>
              <a:rPr lang="cs-CZ" sz="2400" dirty="0" smtClean="0"/>
              <a:t>)</a:t>
            </a:r>
          </a:p>
          <a:p>
            <a:endParaRPr lang="cs-CZ" sz="2400" dirty="0"/>
          </a:p>
          <a:p>
            <a:pPr>
              <a:buFont typeface="Arial" pitchFamily="34" charset="0"/>
              <a:buChar char="•"/>
            </a:pPr>
            <a:r>
              <a:rPr lang="cs-CZ" sz="2400" dirty="0" smtClean="0"/>
              <a:t> Síla </a:t>
            </a:r>
            <a:r>
              <a:rPr lang="cs-CZ" sz="2400" dirty="0"/>
              <a:t>vyvinutá při koncentrické svalové činnosti je vždy menší než maximální izometrická síla </a:t>
            </a:r>
            <a:r>
              <a:rPr lang="cs-CZ" sz="2400" dirty="0" err="1"/>
              <a:t>F</a:t>
            </a:r>
            <a:r>
              <a:rPr lang="cs-CZ" sz="2400" baseline="-25000" dirty="0" err="1"/>
              <a:t>max</a:t>
            </a:r>
            <a:r>
              <a:rPr lang="cs-CZ" sz="2400" dirty="0"/>
              <a:t>. vyvinutá při optimální délce </a:t>
            </a:r>
            <a:r>
              <a:rPr lang="cs-CZ" sz="2400" dirty="0" smtClean="0"/>
              <a:t>svalu.</a:t>
            </a:r>
          </a:p>
          <a:p>
            <a:pPr>
              <a:buFont typeface="Arial" pitchFamily="34" charset="0"/>
              <a:buChar char="•"/>
            </a:pPr>
            <a:r>
              <a:rPr lang="cs-CZ" sz="2400" dirty="0"/>
              <a:t> </a:t>
            </a:r>
            <a:r>
              <a:rPr lang="cs-CZ" sz="2400" dirty="0" smtClean="0"/>
              <a:t>Rychlost </a:t>
            </a:r>
            <a:r>
              <a:rPr lang="cs-CZ" sz="2400" dirty="0"/>
              <a:t>zkrácení se zvyšuje, když svaly pracují proti malému odporu. </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2" y="1277032"/>
            <a:ext cx="8567737" cy="4154984"/>
          </a:xfrm>
          <a:prstGeom prst="rect">
            <a:avLst/>
          </a:prstGeom>
          <a:noFill/>
          <a:ln w="9525">
            <a:noFill/>
            <a:miter lim="800000"/>
            <a:headEnd/>
            <a:tailEnd/>
          </a:ln>
          <a:effectLst/>
        </p:spPr>
        <p:txBody>
          <a:bodyPr wrap="square" anchor="ctr">
            <a:spAutoFit/>
          </a:bodyPr>
          <a:lstStyle/>
          <a:p>
            <a:r>
              <a:rPr lang="cs-CZ" sz="2400" b="1" dirty="0" smtClean="0">
                <a:solidFill>
                  <a:srgbClr val="000099"/>
                </a:solidFill>
                <a:latin typeface="Verdana" pitchFamily="34" charset="0"/>
              </a:rPr>
              <a:t>Excentrická kontrakce</a:t>
            </a:r>
            <a:endParaRPr lang="cs-CZ" sz="2400" b="1" dirty="0">
              <a:solidFill>
                <a:srgbClr val="000099"/>
              </a:solidFill>
              <a:latin typeface="Verdana" pitchFamily="34" charset="0"/>
            </a:endParaRPr>
          </a:p>
          <a:p>
            <a:endParaRPr lang="cs-CZ" sz="2400" b="1" dirty="0">
              <a:solidFill>
                <a:srgbClr val="000099"/>
              </a:solidFill>
              <a:latin typeface="Verdana" pitchFamily="34" charset="0"/>
            </a:endParaRPr>
          </a:p>
          <a:p>
            <a:pPr>
              <a:buFont typeface="Arial" pitchFamily="34" charset="0"/>
              <a:buChar char="•"/>
            </a:pPr>
            <a:r>
              <a:rPr lang="cs-CZ" sz="2400" dirty="0" smtClean="0"/>
              <a:t> Kosterní </a:t>
            </a:r>
            <a:r>
              <a:rPr lang="cs-CZ" sz="2400" dirty="0"/>
              <a:t>sval není schopen se sám od sebe protáhnout. Příčinou protažení svalu při excentrické kontrakci je vždy jiný sval (antagonista) nebo nějaká vnější síla. </a:t>
            </a:r>
            <a:endParaRPr lang="cs-CZ" sz="2400" dirty="0" smtClean="0"/>
          </a:p>
          <a:p>
            <a:pPr>
              <a:buFont typeface="Arial" pitchFamily="34" charset="0"/>
              <a:buChar char="•"/>
            </a:pPr>
            <a:r>
              <a:rPr lang="cs-CZ" sz="2400" dirty="0"/>
              <a:t> </a:t>
            </a:r>
            <a:r>
              <a:rPr lang="cs-CZ" sz="2400" dirty="0" smtClean="0"/>
              <a:t>Práce </a:t>
            </a:r>
            <a:r>
              <a:rPr lang="cs-CZ" sz="2400" dirty="0"/>
              <a:t>a výkon </a:t>
            </a:r>
            <a:r>
              <a:rPr lang="cs-CZ" sz="2400" dirty="0" smtClean="0"/>
              <a:t>jsou při </a:t>
            </a:r>
            <a:r>
              <a:rPr lang="cs-CZ" sz="2400" dirty="0"/>
              <a:t>excentrické kontrakci negativní. To znamená, že svaly energii absorbují. Vnější energie, která způsobí protažení elastických elementů, se ukládá ve svalech ve formě deformační energie. Ta může být využita při následném zkrácení svalu. Možnost využití elastické energie je ovlivněna velikostí a rychlostí prodloužení svalu.</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323850" y="654050"/>
            <a:ext cx="8353425" cy="3930650"/>
          </a:xfrm>
          <a:prstGeom prst="rect">
            <a:avLst/>
          </a:prstGeom>
          <a:noFill/>
          <a:ln w="9525">
            <a:noFill/>
            <a:miter lim="800000"/>
            <a:headEnd/>
            <a:tailEnd/>
          </a:ln>
          <a:effectLst/>
        </p:spPr>
        <p:txBody>
          <a:bodyPr anchor="ctr">
            <a:spAutoFit/>
          </a:bodyPr>
          <a:lstStyle/>
          <a:p>
            <a:pPr algn="ctr"/>
            <a:r>
              <a:rPr lang="cs-CZ" sz="2400" b="1"/>
              <a:t>DOKÁĚTE PŘEČÍST NÁSLEDUJÍCÍ VĚTU?</a:t>
            </a:r>
          </a:p>
          <a:p>
            <a:pPr algn="ctr"/>
            <a:endParaRPr lang="cs-CZ" sz="2400" b="1"/>
          </a:p>
          <a:p>
            <a:pPr algn="ctr"/>
            <a:endParaRPr lang="cs-CZ" sz="2400" b="1"/>
          </a:p>
          <a:p>
            <a:pPr algn="ctr"/>
            <a:r>
              <a:rPr lang="cs-CZ" sz="2000" b="1">
                <a:solidFill>
                  <a:srgbClr val="3366FF"/>
                </a:solidFill>
              </a:rPr>
              <a:t>V SUOIVSOLTSI S VZÝUKEMM NA CMABRIGDE UINERVTISY</a:t>
            </a:r>
            <a:br>
              <a:rPr lang="cs-CZ" sz="2000" b="1">
                <a:solidFill>
                  <a:srgbClr val="3366FF"/>
                </a:solidFill>
              </a:rPr>
            </a:br>
            <a:r>
              <a:rPr lang="cs-CZ" sz="2000" b="1">
                <a:solidFill>
                  <a:srgbClr val="3366FF"/>
                </a:solidFill>
              </a:rPr>
              <a:t>VLŠYO NJAEVO, ŽE NZEÁELŽÍ NA POŘDAÍ PSÍEMN VE SOLVĚ. JEDNINÁ DLEUITŽÁ VĚC JE, ABY BLYY PNVRÍ A PSOELNDÍ PÍMESNA NA SRPVÁÉNM MSTÍĚ. ZYBETK MŽUE BÝT TOTÁNLÍ SĚMS A TY TO PŘOÁD BEZ PORLBMÉU PEŘČETŠ. JE TO PORTO, ŽE LDIKSÝ MEZOK NETČE KDAŽÉ PENSÍMO, ALE SVOLO JKAO CLEEK.</a:t>
            </a:r>
            <a:br>
              <a:rPr lang="cs-CZ" sz="2000" b="1">
                <a:solidFill>
                  <a:srgbClr val="3366FF"/>
                </a:solidFill>
              </a:rPr>
            </a:br>
            <a:r>
              <a:rPr lang="cs-CZ" sz="2000" b="1">
                <a:solidFill>
                  <a:srgbClr val="3366FF"/>
                </a:solidFill>
              </a:rPr>
              <a:t>ZJÍMAVAÉ, EŽ ???</a:t>
            </a:r>
          </a:p>
          <a:p>
            <a:pPr algn="ctr" eaLnBrk="0" hangingPunct="0"/>
            <a:endParaRPr lang="cs-CZ" sz="2000">
              <a:solidFill>
                <a:srgbClr val="3366FF"/>
              </a:solidFill>
            </a:endParaRPr>
          </a:p>
        </p:txBody>
      </p:sp>
      <p:sp>
        <p:nvSpPr>
          <p:cNvPr id="22534" name="Rectangle 6"/>
          <p:cNvSpPr>
            <a:spLocks noChangeArrowheads="1"/>
          </p:cNvSpPr>
          <p:nvPr/>
        </p:nvSpPr>
        <p:spPr bwMode="auto">
          <a:xfrm>
            <a:off x="-4649788" y="2381250"/>
            <a:ext cx="9144001" cy="0"/>
          </a:xfrm>
          <a:prstGeom prst="rect">
            <a:avLst/>
          </a:prstGeom>
          <a:noFill/>
          <a:ln w="9525">
            <a:noFill/>
            <a:miter lim="800000"/>
            <a:headEnd/>
            <a:tailEnd/>
          </a:ln>
          <a:effectLst/>
        </p:spPr>
        <p:txBody>
          <a:bodyPr wrap="none" anchor="ctr">
            <a:spAutoFit/>
          </a:bodyPr>
          <a:lstStyle/>
          <a:p>
            <a:endParaRPr lang="cs-CZ"/>
          </a:p>
        </p:txBody>
      </p:sp>
      <p:sp>
        <p:nvSpPr>
          <p:cNvPr id="22536" name="Line 8"/>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2537" name="Line 9"/>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3" y="737702"/>
            <a:ext cx="8567737" cy="4893647"/>
          </a:xfrm>
          <a:prstGeom prst="rect">
            <a:avLst/>
          </a:prstGeom>
          <a:noFill/>
          <a:ln w="9525">
            <a:noFill/>
            <a:miter lim="800000"/>
            <a:headEnd/>
            <a:tailEnd/>
          </a:ln>
          <a:effectLst/>
        </p:spPr>
        <p:txBody>
          <a:bodyPr anchor="ctr">
            <a:spAutoFit/>
          </a:bodyPr>
          <a:lstStyle/>
          <a:p>
            <a:r>
              <a:rPr lang="cs-CZ" sz="2400" b="1" dirty="0">
                <a:solidFill>
                  <a:srgbClr val="000099"/>
                </a:solidFill>
                <a:latin typeface="Verdana" pitchFamily="34" charset="0"/>
              </a:rPr>
              <a:t>Co možná nevíte ...</a:t>
            </a:r>
          </a:p>
          <a:p>
            <a:endParaRPr lang="cs-CZ" sz="2400" b="1" dirty="0">
              <a:solidFill>
                <a:srgbClr val="000099"/>
              </a:solidFill>
              <a:latin typeface="Verdana" pitchFamily="34" charset="0"/>
            </a:endParaRPr>
          </a:p>
          <a:p>
            <a:pPr eaLnBrk="0" hangingPunct="0">
              <a:buFontTx/>
              <a:buChar char="-"/>
            </a:pPr>
            <a:r>
              <a:rPr lang="cs-CZ" sz="2400" dirty="0">
                <a:solidFill>
                  <a:srgbClr val="333333"/>
                </a:solidFill>
              </a:rPr>
              <a:t> </a:t>
            </a:r>
            <a:r>
              <a:rPr lang="cs-CZ" sz="2400" dirty="0">
                <a:solidFill>
                  <a:srgbClr val="333333"/>
                </a:solidFill>
                <a:cs typeface="Times New Roman" pitchFamily="18" charset="0"/>
              </a:rPr>
              <a:t>Dospělý člověk má kolem 75 kilometrů nerv</a:t>
            </a:r>
            <a:r>
              <a:rPr lang="cs-CZ" sz="2400" dirty="0">
                <a:solidFill>
                  <a:srgbClr val="333333"/>
                </a:solidFill>
              </a:rPr>
              <a:t>ů</a:t>
            </a:r>
            <a:r>
              <a:rPr lang="cs-CZ" sz="2400" dirty="0">
                <a:solidFill>
                  <a:srgbClr val="333333"/>
                </a:solidFill>
                <a:cs typeface="Times New Roman" pitchFamily="18" charset="0"/>
              </a:rPr>
              <a:t>, které jsou rozmístěny po celém těle. Elektrické signály probíhají rychlostí vyšší než 400 </a:t>
            </a:r>
            <a:r>
              <a:rPr lang="cs-CZ" sz="2400" dirty="0" smtClean="0">
                <a:solidFill>
                  <a:srgbClr val="333333"/>
                </a:solidFill>
                <a:cs typeface="Times New Roman" pitchFamily="18" charset="0"/>
              </a:rPr>
              <a:t>km/h.</a:t>
            </a:r>
            <a:endParaRPr lang="cs-CZ" sz="2400" dirty="0">
              <a:solidFill>
                <a:srgbClr val="333333"/>
              </a:solidFill>
            </a:endParaRPr>
          </a:p>
          <a:p>
            <a:pPr eaLnBrk="0" hangingPunct="0"/>
            <a:r>
              <a:rPr lang="cs-CZ" sz="2400" dirty="0">
                <a:solidFill>
                  <a:srgbClr val="333333"/>
                </a:solidFill>
                <a:cs typeface="Times New Roman" pitchFamily="18" charset="0"/>
              </a:rPr>
              <a:t> </a:t>
            </a:r>
            <a:endParaRPr lang="cs-CZ" sz="2400" dirty="0">
              <a:cs typeface="Times New Roman" pitchFamily="18" charset="0"/>
            </a:endParaRPr>
          </a:p>
          <a:p>
            <a:pPr eaLnBrk="0" hangingPunct="0">
              <a:buFontTx/>
              <a:buChar char="-"/>
            </a:pPr>
            <a:r>
              <a:rPr lang="cs-CZ" sz="2400" dirty="0">
                <a:solidFill>
                  <a:srgbClr val="333333"/>
                </a:solidFill>
              </a:rPr>
              <a:t> </a:t>
            </a:r>
            <a:r>
              <a:rPr lang="cs-CZ" sz="2400" dirty="0">
                <a:solidFill>
                  <a:srgbClr val="333333"/>
                </a:solidFill>
                <a:cs typeface="Times New Roman" pitchFamily="18" charset="0"/>
              </a:rPr>
              <a:t>Mozek, který obsahuje 80% vody, představuje p</a:t>
            </a:r>
            <a:r>
              <a:rPr lang="cs-CZ" sz="2400" dirty="0">
                <a:solidFill>
                  <a:srgbClr val="333333"/>
                </a:solidFill>
              </a:rPr>
              <a:t>ř</a:t>
            </a:r>
            <a:r>
              <a:rPr lang="cs-CZ" sz="2400" dirty="0">
                <a:solidFill>
                  <a:srgbClr val="333333"/>
                </a:solidFill>
                <a:cs typeface="Times New Roman" pitchFamily="18" charset="0"/>
              </a:rPr>
              <a:t>ibli</a:t>
            </a:r>
            <a:r>
              <a:rPr lang="cs-CZ" sz="2400" dirty="0">
                <a:solidFill>
                  <a:srgbClr val="333333"/>
                </a:solidFill>
              </a:rPr>
              <a:t>ž</a:t>
            </a:r>
            <a:r>
              <a:rPr lang="cs-CZ" sz="2400" dirty="0">
                <a:solidFill>
                  <a:srgbClr val="333333"/>
                </a:solidFill>
                <a:cs typeface="Times New Roman" pitchFamily="18" charset="0"/>
              </a:rPr>
              <a:t>n</a:t>
            </a:r>
            <a:r>
              <a:rPr lang="cs-CZ" sz="2400" dirty="0">
                <a:solidFill>
                  <a:srgbClr val="333333"/>
                </a:solidFill>
              </a:rPr>
              <a:t>ě</a:t>
            </a:r>
            <a:r>
              <a:rPr lang="cs-CZ" sz="2400" dirty="0">
                <a:solidFill>
                  <a:srgbClr val="333333"/>
                </a:solidFill>
                <a:cs typeface="Times New Roman" pitchFamily="18" charset="0"/>
              </a:rPr>
              <a:t> 1/50 celkové hmotnosti t</a:t>
            </a:r>
            <a:r>
              <a:rPr lang="cs-CZ" sz="2400" dirty="0">
                <a:solidFill>
                  <a:srgbClr val="333333"/>
                </a:solidFill>
              </a:rPr>
              <a:t>ě</a:t>
            </a:r>
            <a:r>
              <a:rPr lang="cs-CZ" sz="2400" dirty="0">
                <a:solidFill>
                  <a:srgbClr val="333333"/>
                </a:solidFill>
                <a:cs typeface="Times New Roman" pitchFamily="18" charset="0"/>
              </a:rPr>
              <a:t>la, tj. 2 %, ale využívá více ne</a:t>
            </a:r>
            <a:r>
              <a:rPr lang="cs-CZ" sz="2400" dirty="0">
                <a:solidFill>
                  <a:srgbClr val="333333"/>
                </a:solidFill>
              </a:rPr>
              <a:t>ž</a:t>
            </a:r>
            <a:r>
              <a:rPr lang="cs-CZ" sz="2400" dirty="0">
                <a:solidFill>
                  <a:srgbClr val="333333"/>
                </a:solidFill>
                <a:cs typeface="Times New Roman" pitchFamily="18" charset="0"/>
              </a:rPr>
              <a:t> 20 % veškeré energie </a:t>
            </a:r>
            <a:r>
              <a:rPr lang="cs-CZ" sz="2400" dirty="0" smtClean="0">
                <a:solidFill>
                  <a:srgbClr val="333333"/>
                </a:solidFill>
                <a:cs typeface="Times New Roman" pitchFamily="18" charset="0"/>
              </a:rPr>
              <a:t>organismu.</a:t>
            </a:r>
            <a:endParaRPr lang="cs-CZ" sz="2400" dirty="0">
              <a:solidFill>
                <a:srgbClr val="333333"/>
              </a:solidFill>
            </a:endParaRPr>
          </a:p>
          <a:p>
            <a:pPr eaLnBrk="0" hangingPunct="0"/>
            <a:endParaRPr lang="cs-CZ" sz="2400" dirty="0"/>
          </a:p>
          <a:p>
            <a:pPr eaLnBrk="0" hangingPunct="0"/>
            <a:r>
              <a:rPr lang="cs-CZ" sz="2400" dirty="0">
                <a:solidFill>
                  <a:srgbClr val="333333"/>
                </a:solidFill>
                <a:cs typeface="Times New Roman" pitchFamily="18" charset="0"/>
              </a:rPr>
              <a:t>- Bylo zjišt</a:t>
            </a:r>
            <a:r>
              <a:rPr lang="cs-CZ" sz="2400" dirty="0">
                <a:solidFill>
                  <a:srgbClr val="333333"/>
                </a:solidFill>
              </a:rPr>
              <a:t>ě</a:t>
            </a:r>
            <a:r>
              <a:rPr lang="cs-CZ" sz="2400" dirty="0">
                <a:solidFill>
                  <a:srgbClr val="333333"/>
                </a:solidFill>
                <a:cs typeface="Times New Roman" pitchFamily="18" charset="0"/>
              </a:rPr>
              <a:t>no, že lidský mozek obsahuje asi dvanáct miliard nervových buněk </a:t>
            </a:r>
            <a:r>
              <a:rPr lang="cs-CZ" sz="2400" dirty="0">
                <a:solidFill>
                  <a:srgbClr val="333333"/>
                </a:solidFill>
              </a:rPr>
              <a:t>č</a:t>
            </a:r>
            <a:r>
              <a:rPr lang="cs-CZ" sz="2400" dirty="0">
                <a:solidFill>
                  <a:srgbClr val="333333"/>
                </a:solidFill>
                <a:cs typeface="Times New Roman" pitchFamily="18" charset="0"/>
              </a:rPr>
              <a:t>ili neuronů. Více než polovina z nich se nachází v mozkové </a:t>
            </a:r>
            <a:r>
              <a:rPr lang="cs-CZ" sz="2400" dirty="0" smtClean="0">
                <a:solidFill>
                  <a:srgbClr val="333333"/>
                </a:solidFill>
                <a:cs typeface="Times New Roman" pitchFamily="18" charset="0"/>
              </a:rPr>
              <a:t>k</a:t>
            </a:r>
            <a:r>
              <a:rPr lang="cs-CZ" sz="2400" dirty="0" smtClean="0">
                <a:solidFill>
                  <a:srgbClr val="333333"/>
                </a:solidFill>
              </a:rPr>
              <a:t>ůř</a:t>
            </a:r>
            <a:r>
              <a:rPr lang="cs-CZ" sz="2400" dirty="0" smtClean="0">
                <a:solidFill>
                  <a:srgbClr val="333333"/>
                </a:solidFill>
                <a:cs typeface="Times New Roman" pitchFamily="18" charset="0"/>
              </a:rPr>
              <a:t>e.</a:t>
            </a:r>
            <a:endParaRPr lang="cs-CZ" sz="2400" dirty="0"/>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2627313" y="404813"/>
            <a:ext cx="4262437" cy="731837"/>
          </a:xfrm>
          <a:prstGeom prst="rect">
            <a:avLst/>
          </a:prstGeom>
          <a:noFill/>
          <a:ln w="9525">
            <a:noFill/>
            <a:miter lim="800000"/>
            <a:headEnd/>
            <a:tailEnd/>
          </a:ln>
          <a:effectLst/>
        </p:spPr>
        <p:txBody>
          <a:bodyPr wrap="none" anchor="ctr">
            <a:spAutoFit/>
          </a:bodyPr>
          <a:lstStyle/>
          <a:p>
            <a:r>
              <a:rPr lang="cs-CZ" sz="2400" b="1">
                <a:solidFill>
                  <a:srgbClr val="000099"/>
                </a:solidFill>
                <a:latin typeface="Verdana" pitchFamily="34" charset="0"/>
              </a:rPr>
              <a:t>JAKÉ JSOU ZDE BARVY?</a:t>
            </a:r>
          </a:p>
          <a:p>
            <a:pPr eaLnBrk="0" hangingPunct="0"/>
            <a:endParaRPr lang="cs-CZ"/>
          </a:p>
        </p:txBody>
      </p:sp>
      <p:pic>
        <p:nvPicPr>
          <p:cNvPr id="24580" name="Picture 4" descr="tabulka_barvy"/>
          <p:cNvPicPr>
            <a:picLocks noChangeAspect="1" noChangeArrowheads="1"/>
          </p:cNvPicPr>
          <p:nvPr/>
        </p:nvPicPr>
        <p:blipFill>
          <a:blip r:embed="rId2" r:link="rId3" cstate="print"/>
          <a:srcRect/>
          <a:stretch>
            <a:fillRect/>
          </a:stretch>
        </p:blipFill>
        <p:spPr bwMode="auto">
          <a:xfrm>
            <a:off x="1116013" y="1341438"/>
            <a:ext cx="7272337" cy="2417762"/>
          </a:xfrm>
          <a:prstGeom prst="rect">
            <a:avLst/>
          </a:prstGeom>
          <a:noFill/>
        </p:spPr>
      </p:pic>
      <p:sp>
        <p:nvSpPr>
          <p:cNvPr id="24582" name="Rectangle 6"/>
          <p:cNvSpPr>
            <a:spLocks noChangeArrowheads="1"/>
          </p:cNvSpPr>
          <p:nvPr/>
        </p:nvSpPr>
        <p:spPr bwMode="auto">
          <a:xfrm>
            <a:off x="719138" y="4292600"/>
            <a:ext cx="8424862" cy="1920875"/>
          </a:xfrm>
          <a:prstGeom prst="rect">
            <a:avLst/>
          </a:prstGeom>
          <a:noFill/>
          <a:ln w="9525">
            <a:noFill/>
            <a:miter lim="800000"/>
            <a:headEnd/>
            <a:tailEnd/>
          </a:ln>
          <a:effectLst/>
        </p:spPr>
        <p:txBody>
          <a:bodyPr anchor="ctr">
            <a:spAutoFit/>
          </a:bodyPr>
          <a:lstStyle/>
          <a:p>
            <a:r>
              <a:rPr lang="cs-CZ" sz="2000">
                <a:solidFill>
                  <a:srgbClr val="333333"/>
                </a:solidFill>
                <a:latin typeface="Verdana" pitchFamily="34" charset="0"/>
                <a:cs typeface="Times New Roman" pitchFamily="18" charset="0"/>
              </a:rPr>
              <a:t>Zkuste pojmenovat jednotlivé barvy, kterými jsou napsána jednotlivá slova bez ohledu na to, co je napsáno. </a:t>
            </a:r>
            <a:br>
              <a:rPr lang="cs-CZ" sz="2000">
                <a:solidFill>
                  <a:srgbClr val="333333"/>
                </a:solidFill>
                <a:latin typeface="Verdana" pitchFamily="34" charset="0"/>
                <a:cs typeface="Times New Roman" pitchFamily="18" charset="0"/>
              </a:rPr>
            </a:br>
            <a:endParaRPr lang="cs-CZ" sz="2000">
              <a:solidFill>
                <a:srgbClr val="333333"/>
              </a:solidFill>
              <a:latin typeface="Verdana" pitchFamily="34" charset="0"/>
            </a:endParaRPr>
          </a:p>
          <a:p>
            <a:r>
              <a:rPr lang="cs-CZ" sz="2000">
                <a:solidFill>
                  <a:srgbClr val="333333"/>
                </a:solidFill>
                <a:latin typeface="Verdana" pitchFamily="34" charset="0"/>
                <a:cs typeface="Times New Roman" pitchFamily="18" charset="0"/>
              </a:rPr>
              <a:t>Máte s tím trochu problém?</a:t>
            </a:r>
            <a:endParaRPr lang="cs-CZ" sz="2000">
              <a:solidFill>
                <a:srgbClr val="333333"/>
              </a:solidFill>
              <a:latin typeface="Verdana" pitchFamily="34" charset="0"/>
            </a:endParaRPr>
          </a:p>
          <a:p>
            <a:endParaRPr lang="cs-CZ" sz="2000"/>
          </a:p>
          <a:p>
            <a:pPr eaLnBrk="0" hangingPunct="0"/>
            <a:r>
              <a:rPr lang="cs-CZ" sz="2000">
                <a:solidFill>
                  <a:srgbClr val="333333"/>
                </a:solidFill>
                <a:latin typeface="Verdana" pitchFamily="34" charset="0"/>
                <a:cs typeface="Times New Roman" pitchFamily="18" charset="0"/>
              </a:rPr>
              <a:t>A jak to jde opa</a:t>
            </a:r>
            <a:r>
              <a:rPr lang="cs-CZ" sz="2000">
                <a:solidFill>
                  <a:srgbClr val="333333"/>
                </a:solidFill>
                <a:latin typeface="Verdana" pitchFamily="34" charset="0"/>
              </a:rPr>
              <a:t>č</a:t>
            </a:r>
            <a:r>
              <a:rPr lang="cs-CZ" sz="2000">
                <a:solidFill>
                  <a:srgbClr val="333333"/>
                </a:solidFill>
                <a:latin typeface="Verdana" pitchFamily="34" charset="0"/>
                <a:cs typeface="Times New Roman" pitchFamily="18" charset="0"/>
              </a:rPr>
              <a:t>n</a:t>
            </a:r>
            <a:r>
              <a:rPr lang="cs-CZ" sz="2000">
                <a:solidFill>
                  <a:srgbClr val="333333"/>
                </a:solidFill>
                <a:latin typeface="Verdana" pitchFamily="34" charset="0"/>
              </a:rPr>
              <a:t>ě</a:t>
            </a:r>
            <a:r>
              <a:rPr lang="cs-CZ" sz="2000">
                <a:solidFill>
                  <a:srgbClr val="333333"/>
                </a:solidFill>
                <a:latin typeface="Verdana" pitchFamily="34" charset="0"/>
                <a:cs typeface="Times New Roman" pitchFamily="18" charset="0"/>
              </a:rPr>
              <a:t> - </a:t>
            </a:r>
            <a:r>
              <a:rPr lang="cs-CZ" sz="2000">
                <a:solidFill>
                  <a:srgbClr val="333333"/>
                </a:solidFill>
                <a:latin typeface="Verdana" pitchFamily="34" charset="0"/>
              </a:rPr>
              <a:t>č</a:t>
            </a:r>
            <a:r>
              <a:rPr lang="cs-CZ" sz="2000">
                <a:solidFill>
                  <a:srgbClr val="333333"/>
                </a:solidFill>
                <a:latin typeface="Verdana" pitchFamily="34" charset="0"/>
                <a:cs typeface="Times New Roman" pitchFamily="18" charset="0"/>
              </a:rPr>
              <a:t>íst slova bez ohledu na barvu?</a:t>
            </a:r>
            <a:endParaRPr lang="cs-CZ" sz="2000"/>
          </a:p>
        </p:txBody>
      </p:sp>
      <p:sp>
        <p:nvSpPr>
          <p:cNvPr id="24583" name="Line 7"/>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4584" name="Line 8"/>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763713" y="549275"/>
            <a:ext cx="5583237" cy="3508375"/>
          </a:xfrm>
          <a:prstGeom prst="rect">
            <a:avLst/>
          </a:prstGeom>
          <a:noFill/>
          <a:ln w="9525">
            <a:noFill/>
            <a:miter lim="800000"/>
            <a:headEnd/>
            <a:tailEnd/>
          </a:ln>
          <a:effectLst/>
        </p:spPr>
        <p:txBody>
          <a:bodyPr wrap="none" anchor="ctr">
            <a:spAutoFit/>
          </a:bodyPr>
          <a:lstStyle/>
          <a:p>
            <a:r>
              <a:rPr lang="cs-CZ" sz="2800" b="1">
                <a:solidFill>
                  <a:srgbClr val="0066FF"/>
                </a:solidFill>
              </a:rPr>
              <a:t>VÍTE, KOLIK SI PAMATUJETE?</a:t>
            </a:r>
          </a:p>
          <a:p>
            <a:endParaRPr lang="cs-CZ" sz="2800" b="1">
              <a:solidFill>
                <a:srgbClr val="0066FF"/>
              </a:solidFill>
            </a:endParaRPr>
          </a:p>
          <a:p>
            <a:r>
              <a:rPr lang="cs-CZ" sz="2800" b="1"/>
              <a:t>10% z toho, co čteme</a:t>
            </a:r>
            <a:r>
              <a:rPr lang="cs-CZ" sz="2800"/>
              <a:t/>
            </a:r>
            <a:br>
              <a:rPr lang="cs-CZ" sz="2800"/>
            </a:br>
            <a:r>
              <a:rPr lang="cs-CZ" sz="2800" b="1"/>
              <a:t>20% z toho, co slyšíme</a:t>
            </a:r>
            <a:r>
              <a:rPr lang="cs-CZ" sz="2800"/>
              <a:t/>
            </a:r>
            <a:br>
              <a:rPr lang="cs-CZ" sz="2800"/>
            </a:br>
            <a:r>
              <a:rPr lang="cs-CZ" sz="2800" b="1"/>
              <a:t>30% z toho, co vidíme</a:t>
            </a:r>
            <a:r>
              <a:rPr lang="cs-CZ" sz="2800"/>
              <a:t/>
            </a:r>
            <a:br>
              <a:rPr lang="cs-CZ" sz="2800"/>
            </a:br>
            <a:r>
              <a:rPr lang="cs-CZ" sz="2800" b="1"/>
              <a:t>50% z toho, co slyšíme a vidíme</a:t>
            </a:r>
            <a:r>
              <a:rPr lang="cs-CZ" sz="2800"/>
              <a:t/>
            </a:r>
            <a:br>
              <a:rPr lang="cs-CZ" sz="2800"/>
            </a:br>
            <a:r>
              <a:rPr lang="cs-CZ" sz="2800" b="1"/>
              <a:t>70% z toho, co říkáme</a:t>
            </a:r>
            <a:endParaRPr lang="cs-CZ" sz="2800"/>
          </a:p>
          <a:p>
            <a:r>
              <a:rPr lang="cs-CZ" sz="2800" b="1"/>
              <a:t>90% z toho, co děláme</a:t>
            </a:r>
            <a:r>
              <a:rPr lang="cs-CZ" sz="2800"/>
              <a:t> </a:t>
            </a:r>
          </a:p>
        </p:txBody>
      </p:sp>
      <p:sp>
        <p:nvSpPr>
          <p:cNvPr id="25605"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5606"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82" name="Picture 18"/>
          <p:cNvPicPr>
            <a:picLocks noChangeAspect="1" noChangeArrowheads="1"/>
          </p:cNvPicPr>
          <p:nvPr/>
        </p:nvPicPr>
        <p:blipFill>
          <a:blip r:embed="rId2" cstate="print"/>
          <a:srcRect r="4608" b="2750"/>
          <a:stretch>
            <a:fillRect/>
          </a:stretch>
        </p:blipFill>
        <p:spPr bwMode="auto">
          <a:xfrm>
            <a:off x="827088" y="987425"/>
            <a:ext cx="7634287" cy="5870575"/>
          </a:xfrm>
          <a:prstGeom prst="rect">
            <a:avLst/>
          </a:prstGeom>
          <a:noFill/>
        </p:spPr>
      </p:pic>
      <p:sp>
        <p:nvSpPr>
          <p:cNvPr id="88066" name="Text Box 2"/>
          <p:cNvSpPr txBox="1">
            <a:spLocks noChangeArrowheads="1"/>
          </p:cNvSpPr>
          <p:nvPr/>
        </p:nvSpPr>
        <p:spPr bwMode="auto">
          <a:xfrm>
            <a:off x="250825" y="260350"/>
            <a:ext cx="8893175" cy="692150"/>
          </a:xfrm>
          <a:prstGeom prst="rect">
            <a:avLst/>
          </a:prstGeom>
          <a:solidFill>
            <a:srgbClr val="3366FF"/>
          </a:solidFill>
          <a:ln w="50800">
            <a:solidFill>
              <a:srgbClr val="3366FF"/>
            </a:solidFill>
            <a:miter lim="800000"/>
            <a:headEnd/>
            <a:tailEnd/>
          </a:ln>
          <a:effectLst/>
        </p:spPr>
        <p:txBody>
          <a:bodyPr>
            <a:spAutoFit/>
          </a:bodyPr>
          <a:lstStyle/>
          <a:p>
            <a:pPr algn="ctr"/>
            <a:r>
              <a:rPr lang="cs-CZ" sz="3600" b="1" i="1">
                <a:solidFill>
                  <a:srgbClr val="CCFFFF"/>
                </a:solidFill>
                <a:latin typeface="Verdana" pitchFamily="34" charset="0"/>
              </a:rPr>
              <a:t>Motorická ploténka</a:t>
            </a:r>
          </a:p>
        </p:txBody>
      </p:sp>
      <p:sp>
        <p:nvSpPr>
          <p:cNvPr id="88068" name="Line 4"/>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88069" name="Line 5"/>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8082"/>
                                        </p:tgtEl>
                                        <p:attrNameLst>
                                          <p:attrName>style.visibility</p:attrName>
                                        </p:attrNameLst>
                                      </p:cBhvr>
                                      <p:to>
                                        <p:strVal val="visible"/>
                                      </p:to>
                                    </p:set>
                                    <p:anim calcmode="lin" valueType="num">
                                      <p:cBhvr>
                                        <p:cTn id="7" dur="500" fill="hold"/>
                                        <p:tgtEl>
                                          <p:spTgt spid="88082"/>
                                        </p:tgtEl>
                                        <p:attrNameLst>
                                          <p:attrName>ppt_w</p:attrName>
                                        </p:attrNameLst>
                                      </p:cBhvr>
                                      <p:tavLst>
                                        <p:tav tm="0">
                                          <p:val>
                                            <p:fltVal val="0"/>
                                          </p:val>
                                        </p:tav>
                                        <p:tav tm="100000">
                                          <p:val>
                                            <p:strVal val="#ppt_w"/>
                                          </p:val>
                                        </p:tav>
                                      </p:tavLst>
                                    </p:anim>
                                    <p:anim calcmode="lin" valueType="num">
                                      <p:cBhvr>
                                        <p:cTn id="8" dur="500" fill="hold"/>
                                        <p:tgtEl>
                                          <p:spTgt spid="88082"/>
                                        </p:tgtEl>
                                        <p:attrNameLst>
                                          <p:attrName>ppt_h</p:attrName>
                                        </p:attrNameLst>
                                      </p:cBhvr>
                                      <p:tavLst>
                                        <p:tav tm="0">
                                          <p:val>
                                            <p:fltVal val="0"/>
                                          </p:val>
                                        </p:tav>
                                        <p:tav tm="100000">
                                          <p:val>
                                            <p:strVal val="#ppt_h"/>
                                          </p:val>
                                        </p:tav>
                                      </p:tavLst>
                                    </p:anim>
                                    <p:anim calcmode="lin" valueType="num">
                                      <p:cBhvr>
                                        <p:cTn id="9" dur="500" fill="hold"/>
                                        <p:tgtEl>
                                          <p:spTgt spid="88082"/>
                                        </p:tgtEl>
                                        <p:attrNameLst>
                                          <p:attrName>ppt_x</p:attrName>
                                        </p:attrNameLst>
                                      </p:cBhvr>
                                      <p:tavLst>
                                        <p:tav tm="0">
                                          <p:val>
                                            <p:fltVal val="0.5"/>
                                          </p:val>
                                        </p:tav>
                                        <p:tav tm="100000">
                                          <p:val>
                                            <p:strVal val="#ppt_x"/>
                                          </p:val>
                                        </p:tav>
                                      </p:tavLst>
                                    </p:anim>
                                    <p:anim calcmode="lin" valueType="num">
                                      <p:cBhvr>
                                        <p:cTn id="10" dur="500" fill="hold"/>
                                        <p:tgtEl>
                                          <p:spTgt spid="880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3" y="66690"/>
            <a:ext cx="8567737" cy="6001643"/>
          </a:xfrm>
          <a:prstGeom prst="rect">
            <a:avLst/>
          </a:prstGeom>
          <a:noFill/>
          <a:ln w="9525">
            <a:noFill/>
            <a:miter lim="800000"/>
            <a:headEnd/>
            <a:tailEnd/>
          </a:ln>
          <a:effectLst/>
        </p:spPr>
        <p:txBody>
          <a:bodyPr wrap="square" anchor="ctr">
            <a:spAutoFit/>
          </a:bodyPr>
          <a:lstStyle/>
          <a:p>
            <a:r>
              <a:rPr lang="cs-CZ" sz="2400" b="1" dirty="0" smtClean="0">
                <a:solidFill>
                  <a:srgbClr val="000099"/>
                </a:solidFill>
                <a:latin typeface="Verdana" pitchFamily="34" charset="0"/>
              </a:rPr>
              <a:t>Základní složky pohybového systému</a:t>
            </a:r>
            <a:endParaRPr lang="cs-CZ" sz="2400" b="1" dirty="0">
              <a:solidFill>
                <a:srgbClr val="000099"/>
              </a:solidFill>
              <a:latin typeface="Verdana" pitchFamily="34" charset="0"/>
            </a:endParaRPr>
          </a:p>
          <a:p>
            <a:endParaRPr lang="cs-CZ" sz="2400" b="1" dirty="0">
              <a:solidFill>
                <a:srgbClr val="000099"/>
              </a:solidFill>
              <a:latin typeface="Verdana" pitchFamily="34" charset="0"/>
            </a:endParaRPr>
          </a:p>
          <a:p>
            <a:r>
              <a:rPr lang="cs-CZ" sz="2400" dirty="0"/>
              <a:t>Funkční složky pohybového systému (</a:t>
            </a:r>
            <a:r>
              <a:rPr lang="cs-CZ" sz="2400" dirty="0" err="1"/>
              <a:t>Binovský</a:t>
            </a:r>
            <a:r>
              <a:rPr lang="cs-CZ" sz="2400" dirty="0"/>
              <a:t>, 2003</a:t>
            </a:r>
            <a:r>
              <a:rPr lang="cs-CZ" sz="2400" dirty="0" smtClean="0"/>
              <a:t>):</a:t>
            </a:r>
          </a:p>
          <a:p>
            <a:endParaRPr lang="cs-CZ" sz="2400" dirty="0"/>
          </a:p>
          <a:p>
            <a:r>
              <a:rPr lang="cs-CZ" sz="2400" dirty="0"/>
              <a:t>Z pohledu funkční anatomie pohybového systému můžeme </a:t>
            </a:r>
            <a:r>
              <a:rPr lang="cs-CZ" sz="2400" dirty="0" smtClean="0"/>
              <a:t>schematicky </a:t>
            </a:r>
            <a:r>
              <a:rPr lang="cs-CZ" sz="2400" dirty="0"/>
              <a:t>rozčlenit pohybový systém na čtyři funkčně nedělitelné složky pohybového systému</a:t>
            </a:r>
            <a:r>
              <a:rPr lang="cs-CZ" sz="2400" dirty="0" smtClean="0"/>
              <a:t>:</a:t>
            </a:r>
          </a:p>
          <a:p>
            <a:endParaRPr lang="cs-CZ" sz="2400" dirty="0"/>
          </a:p>
          <a:p>
            <a:pPr>
              <a:buFont typeface="Arial" pitchFamily="34" charset="0"/>
              <a:buChar char="•"/>
            </a:pPr>
            <a:r>
              <a:rPr lang="cs-CZ" sz="2400" i="1" dirty="0" smtClean="0"/>
              <a:t> opěrnou </a:t>
            </a:r>
            <a:r>
              <a:rPr lang="cs-CZ" sz="2400" i="1" dirty="0"/>
              <a:t>(pasivní)</a:t>
            </a:r>
            <a:r>
              <a:rPr lang="cs-CZ" sz="2400" dirty="0"/>
              <a:t> – tvoří ji kosti a </a:t>
            </a:r>
            <a:r>
              <a:rPr lang="cs-CZ" sz="2400" dirty="0" smtClean="0"/>
              <a:t>klouby</a:t>
            </a:r>
          </a:p>
          <a:p>
            <a:endParaRPr lang="cs-CZ" sz="2400" dirty="0"/>
          </a:p>
          <a:p>
            <a:pPr>
              <a:buFont typeface="Arial" pitchFamily="34" charset="0"/>
              <a:buChar char="•"/>
            </a:pPr>
            <a:r>
              <a:rPr lang="cs-CZ" sz="2400" i="1" dirty="0" smtClean="0"/>
              <a:t> výkonnou </a:t>
            </a:r>
            <a:r>
              <a:rPr lang="cs-CZ" sz="2400" i="1" dirty="0"/>
              <a:t>(aktivní</a:t>
            </a:r>
            <a:r>
              <a:rPr lang="cs-CZ" sz="2400" dirty="0"/>
              <a:t>) – tvoří ji svaly a </a:t>
            </a:r>
            <a:r>
              <a:rPr lang="cs-CZ" sz="2400" dirty="0" smtClean="0"/>
              <a:t>šlachy</a:t>
            </a:r>
          </a:p>
          <a:p>
            <a:endParaRPr lang="cs-CZ" sz="2400" dirty="0"/>
          </a:p>
          <a:p>
            <a:pPr>
              <a:buFont typeface="Arial" pitchFamily="34" charset="0"/>
              <a:buChar char="•"/>
            </a:pPr>
            <a:r>
              <a:rPr lang="cs-CZ" sz="2400" i="1" dirty="0" smtClean="0"/>
              <a:t> řídící </a:t>
            </a:r>
            <a:r>
              <a:rPr lang="cs-CZ" sz="2400" i="1" dirty="0"/>
              <a:t>(regulační)</a:t>
            </a:r>
            <a:r>
              <a:rPr lang="cs-CZ" sz="2400" dirty="0"/>
              <a:t> – tvoří CNS a periferní nervový </a:t>
            </a:r>
            <a:r>
              <a:rPr lang="cs-CZ" sz="2400" dirty="0" smtClean="0"/>
              <a:t>systém</a:t>
            </a:r>
          </a:p>
          <a:p>
            <a:endParaRPr lang="cs-CZ" sz="2400" dirty="0"/>
          </a:p>
          <a:p>
            <a:pPr>
              <a:buFont typeface="Arial" pitchFamily="34" charset="0"/>
              <a:buChar char="•"/>
            </a:pPr>
            <a:r>
              <a:rPr lang="cs-CZ" sz="2400" i="1" dirty="0" smtClean="0"/>
              <a:t> zásobovací </a:t>
            </a:r>
            <a:r>
              <a:rPr lang="cs-CZ" sz="2400" i="1" dirty="0"/>
              <a:t>(</a:t>
            </a:r>
            <a:r>
              <a:rPr lang="cs-CZ" sz="2400" i="1" dirty="0" smtClean="0"/>
              <a:t>infrastrukturální</a:t>
            </a:r>
            <a:r>
              <a:rPr lang="cs-CZ" sz="2400" i="1" dirty="0"/>
              <a:t>)</a:t>
            </a:r>
            <a:r>
              <a:rPr lang="cs-CZ" sz="2400" dirty="0"/>
              <a:t> – tvoří ji cévy, zabezpečující přísun potřebných látek na činnost pohybového systému</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9" name="Text Box 23"/>
          <p:cNvSpPr txBox="1">
            <a:spLocks noChangeArrowheads="1"/>
          </p:cNvSpPr>
          <p:nvPr/>
        </p:nvSpPr>
        <p:spPr bwMode="auto">
          <a:xfrm>
            <a:off x="250825" y="260350"/>
            <a:ext cx="8893175" cy="692150"/>
          </a:xfrm>
          <a:prstGeom prst="rect">
            <a:avLst/>
          </a:prstGeom>
          <a:solidFill>
            <a:srgbClr val="3366FF"/>
          </a:solidFill>
          <a:ln w="50800">
            <a:solidFill>
              <a:srgbClr val="3366FF"/>
            </a:solidFill>
            <a:miter lim="800000"/>
            <a:headEnd/>
            <a:tailEnd/>
          </a:ln>
          <a:effectLst/>
        </p:spPr>
        <p:txBody>
          <a:bodyPr>
            <a:spAutoFit/>
          </a:bodyPr>
          <a:lstStyle/>
          <a:p>
            <a:pPr algn="ctr"/>
            <a:r>
              <a:rPr lang="cs-CZ" sz="3600" b="1" i="1">
                <a:solidFill>
                  <a:srgbClr val="CCFFFF"/>
                </a:solidFill>
                <a:latin typeface="Verdana" pitchFamily="34" charset="0"/>
              </a:rPr>
              <a:t>Schéma nervového systému</a:t>
            </a:r>
          </a:p>
        </p:txBody>
      </p:sp>
      <p:sp>
        <p:nvSpPr>
          <p:cNvPr id="34820" name="Text Box 4"/>
          <p:cNvSpPr txBox="1">
            <a:spLocks noChangeArrowheads="1"/>
          </p:cNvSpPr>
          <p:nvPr/>
        </p:nvSpPr>
        <p:spPr bwMode="auto">
          <a:xfrm>
            <a:off x="3059113" y="1125538"/>
            <a:ext cx="2447925" cy="701675"/>
          </a:xfrm>
          <a:prstGeom prst="rect">
            <a:avLst/>
          </a:prstGeom>
          <a:solidFill>
            <a:srgbClr val="FC4614"/>
          </a:solidFill>
          <a:ln w="9525">
            <a:noFill/>
            <a:miter lim="800000"/>
            <a:headEnd/>
            <a:tailEnd/>
          </a:ln>
          <a:effectLst/>
        </p:spPr>
        <p:txBody>
          <a:bodyPr>
            <a:spAutoFit/>
          </a:bodyPr>
          <a:lstStyle/>
          <a:p>
            <a:pPr algn="ctr"/>
            <a:r>
              <a:rPr lang="cs-CZ" sz="2000" b="1">
                <a:solidFill>
                  <a:schemeClr val="bg1"/>
                </a:solidFill>
                <a:latin typeface="Verdana" pitchFamily="34" charset="0"/>
              </a:rPr>
              <a:t>CNS</a:t>
            </a:r>
          </a:p>
          <a:p>
            <a:pPr algn="ctr"/>
            <a:r>
              <a:rPr lang="cs-CZ" sz="2000" b="1">
                <a:solidFill>
                  <a:schemeClr val="bg1"/>
                </a:solidFill>
                <a:latin typeface="Verdana" pitchFamily="34" charset="0"/>
              </a:rPr>
              <a:t>mozek a mícha</a:t>
            </a:r>
          </a:p>
        </p:txBody>
      </p:sp>
      <p:sp>
        <p:nvSpPr>
          <p:cNvPr id="34821" name="Text Box 5"/>
          <p:cNvSpPr txBox="1">
            <a:spLocks noChangeArrowheads="1"/>
          </p:cNvSpPr>
          <p:nvPr/>
        </p:nvSpPr>
        <p:spPr bwMode="auto">
          <a:xfrm>
            <a:off x="3059113" y="2422525"/>
            <a:ext cx="2447925" cy="701675"/>
          </a:xfrm>
          <a:prstGeom prst="rect">
            <a:avLst/>
          </a:prstGeom>
          <a:solidFill>
            <a:srgbClr val="FC4614"/>
          </a:solidFill>
          <a:ln w="9525">
            <a:noFill/>
            <a:miter lim="800000"/>
            <a:headEnd/>
            <a:tailEnd/>
          </a:ln>
          <a:effectLst/>
        </p:spPr>
        <p:txBody>
          <a:bodyPr>
            <a:spAutoFit/>
          </a:bodyPr>
          <a:lstStyle/>
          <a:p>
            <a:pPr algn="ctr"/>
            <a:r>
              <a:rPr lang="cs-CZ" sz="2000" b="1">
                <a:solidFill>
                  <a:schemeClr val="bg1"/>
                </a:solidFill>
                <a:latin typeface="Verdana" pitchFamily="34" charset="0"/>
              </a:rPr>
              <a:t>Periferní nervový systém</a:t>
            </a:r>
          </a:p>
        </p:txBody>
      </p:sp>
      <p:sp>
        <p:nvSpPr>
          <p:cNvPr id="34822" name="Text Box 6"/>
          <p:cNvSpPr txBox="1">
            <a:spLocks noChangeArrowheads="1"/>
          </p:cNvSpPr>
          <p:nvPr/>
        </p:nvSpPr>
        <p:spPr bwMode="auto">
          <a:xfrm>
            <a:off x="1692275" y="3716338"/>
            <a:ext cx="2447925" cy="396875"/>
          </a:xfrm>
          <a:prstGeom prst="rect">
            <a:avLst/>
          </a:prstGeom>
          <a:solidFill>
            <a:srgbClr val="339966"/>
          </a:solidFill>
          <a:ln w="9525">
            <a:noFill/>
            <a:miter lim="800000"/>
            <a:headEnd/>
            <a:tailEnd/>
          </a:ln>
          <a:effectLst/>
        </p:spPr>
        <p:txBody>
          <a:bodyPr>
            <a:spAutoFit/>
          </a:bodyPr>
          <a:lstStyle/>
          <a:p>
            <a:pPr algn="ctr"/>
            <a:r>
              <a:rPr lang="cs-CZ" sz="2000" b="1">
                <a:solidFill>
                  <a:schemeClr val="bg1"/>
                </a:solidFill>
                <a:latin typeface="Verdana" pitchFamily="34" charset="0"/>
              </a:rPr>
              <a:t>Senzorická část</a:t>
            </a:r>
          </a:p>
        </p:txBody>
      </p:sp>
      <p:sp>
        <p:nvSpPr>
          <p:cNvPr id="34823" name="Text Box 7"/>
          <p:cNvSpPr txBox="1">
            <a:spLocks noChangeArrowheads="1"/>
          </p:cNvSpPr>
          <p:nvPr/>
        </p:nvSpPr>
        <p:spPr bwMode="auto">
          <a:xfrm>
            <a:off x="4572000" y="3717925"/>
            <a:ext cx="2447925" cy="396875"/>
          </a:xfrm>
          <a:prstGeom prst="rect">
            <a:avLst/>
          </a:prstGeom>
          <a:solidFill>
            <a:srgbClr val="339966"/>
          </a:solidFill>
          <a:ln w="9525">
            <a:noFill/>
            <a:miter lim="800000"/>
            <a:headEnd/>
            <a:tailEnd/>
          </a:ln>
          <a:effectLst/>
        </p:spPr>
        <p:txBody>
          <a:bodyPr>
            <a:spAutoFit/>
          </a:bodyPr>
          <a:lstStyle/>
          <a:p>
            <a:pPr algn="ctr"/>
            <a:r>
              <a:rPr lang="cs-CZ" sz="2000" b="1">
                <a:solidFill>
                  <a:schemeClr val="bg1"/>
                </a:solidFill>
                <a:latin typeface="Verdana" pitchFamily="34" charset="0"/>
              </a:rPr>
              <a:t>Motorická část</a:t>
            </a:r>
          </a:p>
        </p:txBody>
      </p:sp>
      <p:sp>
        <p:nvSpPr>
          <p:cNvPr id="34824" name="Text Box 8"/>
          <p:cNvSpPr txBox="1">
            <a:spLocks noChangeArrowheads="1"/>
          </p:cNvSpPr>
          <p:nvPr/>
        </p:nvSpPr>
        <p:spPr bwMode="auto">
          <a:xfrm>
            <a:off x="3132138" y="4725988"/>
            <a:ext cx="2447925" cy="701675"/>
          </a:xfrm>
          <a:prstGeom prst="rect">
            <a:avLst/>
          </a:prstGeom>
          <a:solidFill>
            <a:srgbClr val="FF9900"/>
          </a:solidFill>
          <a:ln w="9525">
            <a:noFill/>
            <a:miter lim="800000"/>
            <a:headEnd/>
            <a:tailEnd/>
          </a:ln>
          <a:effectLst/>
        </p:spPr>
        <p:txBody>
          <a:bodyPr>
            <a:spAutoFit/>
          </a:bodyPr>
          <a:lstStyle/>
          <a:p>
            <a:pPr algn="ctr"/>
            <a:r>
              <a:rPr lang="cs-CZ" sz="2000" b="1">
                <a:solidFill>
                  <a:schemeClr val="bg1"/>
                </a:solidFill>
                <a:latin typeface="Verdana" pitchFamily="34" charset="0"/>
              </a:rPr>
              <a:t>Autonomní nervový systém</a:t>
            </a:r>
          </a:p>
        </p:txBody>
      </p:sp>
      <p:sp>
        <p:nvSpPr>
          <p:cNvPr id="34825" name="Text Box 9"/>
          <p:cNvSpPr txBox="1">
            <a:spLocks noChangeArrowheads="1"/>
          </p:cNvSpPr>
          <p:nvPr/>
        </p:nvSpPr>
        <p:spPr bwMode="auto">
          <a:xfrm>
            <a:off x="6084888" y="4724400"/>
            <a:ext cx="2447925" cy="701675"/>
          </a:xfrm>
          <a:prstGeom prst="rect">
            <a:avLst/>
          </a:prstGeom>
          <a:solidFill>
            <a:srgbClr val="FF9900"/>
          </a:solidFill>
          <a:ln w="9525">
            <a:noFill/>
            <a:miter lim="800000"/>
            <a:headEnd/>
            <a:tailEnd/>
          </a:ln>
          <a:effectLst/>
        </p:spPr>
        <p:txBody>
          <a:bodyPr>
            <a:spAutoFit/>
          </a:bodyPr>
          <a:lstStyle/>
          <a:p>
            <a:pPr algn="ctr"/>
            <a:r>
              <a:rPr lang="cs-CZ" sz="2000" b="1">
                <a:solidFill>
                  <a:schemeClr val="bg1"/>
                </a:solidFill>
                <a:latin typeface="Verdana" pitchFamily="34" charset="0"/>
              </a:rPr>
              <a:t>Somatický nervový systém</a:t>
            </a:r>
          </a:p>
        </p:txBody>
      </p:sp>
      <p:sp>
        <p:nvSpPr>
          <p:cNvPr id="34826" name="Text Box 10"/>
          <p:cNvSpPr txBox="1">
            <a:spLocks noChangeArrowheads="1"/>
          </p:cNvSpPr>
          <p:nvPr/>
        </p:nvSpPr>
        <p:spPr bwMode="auto">
          <a:xfrm>
            <a:off x="1619250" y="6022975"/>
            <a:ext cx="2447925" cy="396875"/>
          </a:xfrm>
          <a:prstGeom prst="rect">
            <a:avLst/>
          </a:prstGeom>
          <a:solidFill>
            <a:srgbClr val="33CCCC"/>
          </a:solidFill>
          <a:ln w="9525">
            <a:noFill/>
            <a:miter lim="800000"/>
            <a:headEnd/>
            <a:tailEnd/>
          </a:ln>
          <a:effectLst/>
        </p:spPr>
        <p:txBody>
          <a:bodyPr>
            <a:spAutoFit/>
          </a:bodyPr>
          <a:lstStyle/>
          <a:p>
            <a:pPr algn="ctr"/>
            <a:r>
              <a:rPr lang="cs-CZ" sz="2000" b="1">
                <a:solidFill>
                  <a:schemeClr val="bg1"/>
                </a:solidFill>
                <a:latin typeface="Verdana" pitchFamily="34" charset="0"/>
              </a:rPr>
              <a:t>Sympatikus</a:t>
            </a:r>
          </a:p>
        </p:txBody>
      </p:sp>
      <p:sp>
        <p:nvSpPr>
          <p:cNvPr id="34827" name="Text Box 11"/>
          <p:cNvSpPr txBox="1">
            <a:spLocks noChangeArrowheads="1"/>
          </p:cNvSpPr>
          <p:nvPr/>
        </p:nvSpPr>
        <p:spPr bwMode="auto">
          <a:xfrm>
            <a:off x="4572000" y="6022975"/>
            <a:ext cx="2592388" cy="396875"/>
          </a:xfrm>
          <a:prstGeom prst="rect">
            <a:avLst/>
          </a:prstGeom>
          <a:solidFill>
            <a:srgbClr val="33CCCC"/>
          </a:solidFill>
          <a:ln w="9525">
            <a:noFill/>
            <a:miter lim="800000"/>
            <a:headEnd/>
            <a:tailEnd/>
          </a:ln>
          <a:effectLst/>
        </p:spPr>
        <p:txBody>
          <a:bodyPr>
            <a:spAutoFit/>
          </a:bodyPr>
          <a:lstStyle/>
          <a:p>
            <a:pPr algn="ctr"/>
            <a:r>
              <a:rPr lang="cs-CZ" sz="2000" b="1">
                <a:solidFill>
                  <a:schemeClr val="bg1"/>
                </a:solidFill>
                <a:latin typeface="Verdana" pitchFamily="34" charset="0"/>
              </a:rPr>
              <a:t>Parasympatikus</a:t>
            </a:r>
          </a:p>
        </p:txBody>
      </p:sp>
      <p:sp>
        <p:nvSpPr>
          <p:cNvPr id="34828" name="Line 12"/>
          <p:cNvSpPr>
            <a:spLocks noChangeShapeType="1"/>
          </p:cNvSpPr>
          <p:nvPr/>
        </p:nvSpPr>
        <p:spPr bwMode="auto">
          <a:xfrm>
            <a:off x="4932363" y="184626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29" name="Line 13"/>
          <p:cNvSpPr>
            <a:spLocks noChangeShapeType="1"/>
          </p:cNvSpPr>
          <p:nvPr/>
        </p:nvSpPr>
        <p:spPr bwMode="auto">
          <a:xfrm flipV="1">
            <a:off x="3779838" y="1844675"/>
            <a:ext cx="0" cy="576263"/>
          </a:xfrm>
          <a:prstGeom prst="line">
            <a:avLst/>
          </a:prstGeom>
          <a:noFill/>
          <a:ln w="76200">
            <a:solidFill>
              <a:schemeClr val="tx1"/>
            </a:solidFill>
            <a:round/>
            <a:headEnd/>
            <a:tailEnd type="triangle" w="med" len="med"/>
          </a:ln>
          <a:effectLst/>
        </p:spPr>
        <p:txBody>
          <a:bodyPr/>
          <a:lstStyle/>
          <a:p>
            <a:endParaRPr lang="cs-CZ"/>
          </a:p>
        </p:txBody>
      </p:sp>
      <p:sp>
        <p:nvSpPr>
          <p:cNvPr id="34830" name="Line 14"/>
          <p:cNvSpPr>
            <a:spLocks noChangeShapeType="1"/>
          </p:cNvSpPr>
          <p:nvPr/>
        </p:nvSpPr>
        <p:spPr bwMode="auto">
          <a:xfrm>
            <a:off x="4932363" y="314166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1" name="Line 15"/>
          <p:cNvSpPr>
            <a:spLocks noChangeShapeType="1"/>
          </p:cNvSpPr>
          <p:nvPr/>
        </p:nvSpPr>
        <p:spPr bwMode="auto">
          <a:xfrm flipV="1">
            <a:off x="3779838" y="314166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2" name="Line 16"/>
          <p:cNvSpPr>
            <a:spLocks noChangeShapeType="1"/>
          </p:cNvSpPr>
          <p:nvPr/>
        </p:nvSpPr>
        <p:spPr bwMode="auto">
          <a:xfrm>
            <a:off x="4932363" y="4149725"/>
            <a:ext cx="0" cy="576263"/>
          </a:xfrm>
          <a:prstGeom prst="line">
            <a:avLst/>
          </a:prstGeom>
          <a:noFill/>
          <a:ln w="76200">
            <a:solidFill>
              <a:schemeClr val="tx1"/>
            </a:solidFill>
            <a:round/>
            <a:headEnd/>
            <a:tailEnd type="triangle" w="med" len="med"/>
          </a:ln>
          <a:effectLst/>
        </p:spPr>
        <p:txBody>
          <a:bodyPr/>
          <a:lstStyle/>
          <a:p>
            <a:endParaRPr lang="cs-CZ"/>
          </a:p>
        </p:txBody>
      </p:sp>
      <p:sp>
        <p:nvSpPr>
          <p:cNvPr id="34833" name="Line 17"/>
          <p:cNvSpPr>
            <a:spLocks noChangeShapeType="1"/>
          </p:cNvSpPr>
          <p:nvPr/>
        </p:nvSpPr>
        <p:spPr bwMode="auto">
          <a:xfrm>
            <a:off x="6659563" y="4149725"/>
            <a:ext cx="0" cy="576263"/>
          </a:xfrm>
          <a:prstGeom prst="line">
            <a:avLst/>
          </a:prstGeom>
          <a:noFill/>
          <a:ln w="76200">
            <a:solidFill>
              <a:schemeClr val="tx1"/>
            </a:solidFill>
            <a:round/>
            <a:headEnd/>
            <a:tailEnd type="triangle" w="med" len="med"/>
          </a:ln>
          <a:effectLst/>
        </p:spPr>
        <p:txBody>
          <a:bodyPr/>
          <a:lstStyle/>
          <a:p>
            <a:endParaRPr lang="cs-CZ"/>
          </a:p>
        </p:txBody>
      </p:sp>
      <p:sp>
        <p:nvSpPr>
          <p:cNvPr id="34834" name="Line 18"/>
          <p:cNvSpPr>
            <a:spLocks noChangeShapeType="1"/>
          </p:cNvSpPr>
          <p:nvPr/>
        </p:nvSpPr>
        <p:spPr bwMode="auto">
          <a:xfrm>
            <a:off x="3779838" y="544671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5" name="Line 19"/>
          <p:cNvSpPr>
            <a:spLocks noChangeShapeType="1"/>
          </p:cNvSpPr>
          <p:nvPr/>
        </p:nvSpPr>
        <p:spPr bwMode="auto">
          <a:xfrm>
            <a:off x="4932363" y="5446713"/>
            <a:ext cx="0" cy="576262"/>
          </a:xfrm>
          <a:prstGeom prst="line">
            <a:avLst/>
          </a:prstGeom>
          <a:noFill/>
          <a:ln w="76200">
            <a:solidFill>
              <a:schemeClr val="tx1"/>
            </a:solidFill>
            <a:round/>
            <a:headEnd/>
            <a:tailEnd type="triangle" w="med" len="med"/>
          </a:ln>
          <a:effectLst/>
        </p:spPr>
        <p:txBody>
          <a:bodyPr/>
          <a:lstStyle/>
          <a:p>
            <a:endParaRPr lang="cs-CZ"/>
          </a:p>
        </p:txBody>
      </p:sp>
      <p:sp>
        <p:nvSpPr>
          <p:cNvPr id="34837" name="Line 21"/>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4838" name="Line 22"/>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bodylink_nerves"/>
          <p:cNvPicPr>
            <a:picLocks noChangeAspect="1" noChangeArrowheads="1"/>
          </p:cNvPicPr>
          <p:nvPr/>
        </p:nvPicPr>
        <p:blipFill>
          <a:blip r:embed="rId2" cstate="print"/>
          <a:srcRect/>
          <a:stretch>
            <a:fillRect/>
          </a:stretch>
        </p:blipFill>
        <p:spPr bwMode="auto">
          <a:xfrm>
            <a:off x="1692275" y="0"/>
            <a:ext cx="3776663" cy="6858000"/>
          </a:xfrm>
          <a:prstGeom prst="rect">
            <a:avLst/>
          </a:prstGeom>
          <a:noFill/>
        </p:spPr>
      </p:pic>
      <p:sp>
        <p:nvSpPr>
          <p:cNvPr id="111621"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111622"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111624" name="Text Box 8"/>
          <p:cNvSpPr txBox="1">
            <a:spLocks noChangeArrowheads="1"/>
          </p:cNvSpPr>
          <p:nvPr/>
        </p:nvSpPr>
        <p:spPr bwMode="auto">
          <a:xfrm>
            <a:off x="5580063" y="3789363"/>
            <a:ext cx="2447925" cy="701675"/>
          </a:xfrm>
          <a:prstGeom prst="rect">
            <a:avLst/>
          </a:prstGeom>
          <a:solidFill>
            <a:srgbClr val="339966"/>
          </a:solidFill>
          <a:ln w="9525">
            <a:noFill/>
            <a:miter lim="800000"/>
            <a:headEnd/>
            <a:tailEnd/>
          </a:ln>
          <a:effectLst/>
        </p:spPr>
        <p:txBody>
          <a:bodyPr>
            <a:spAutoFit/>
          </a:bodyPr>
          <a:lstStyle/>
          <a:p>
            <a:pPr algn="ctr"/>
            <a:r>
              <a:rPr lang="cs-CZ" sz="2000" b="1">
                <a:solidFill>
                  <a:schemeClr val="bg1"/>
                </a:solidFill>
                <a:latin typeface="Verdana" pitchFamily="34" charset="0"/>
              </a:rPr>
              <a:t>Periferní nervový systém</a:t>
            </a:r>
          </a:p>
        </p:txBody>
      </p:sp>
      <p:sp>
        <p:nvSpPr>
          <p:cNvPr id="111625" name="Line 9"/>
          <p:cNvSpPr>
            <a:spLocks noChangeShapeType="1"/>
          </p:cNvSpPr>
          <p:nvPr/>
        </p:nvSpPr>
        <p:spPr bwMode="auto">
          <a:xfrm flipH="1" flipV="1">
            <a:off x="3276600" y="404813"/>
            <a:ext cx="2303463" cy="1439862"/>
          </a:xfrm>
          <a:prstGeom prst="line">
            <a:avLst/>
          </a:prstGeom>
          <a:noFill/>
          <a:ln w="38100">
            <a:solidFill>
              <a:srgbClr val="FF0000"/>
            </a:solidFill>
            <a:round/>
            <a:headEnd/>
            <a:tailEnd type="arrow" w="med" len="med"/>
          </a:ln>
          <a:effectLst/>
        </p:spPr>
        <p:txBody>
          <a:bodyPr/>
          <a:lstStyle/>
          <a:p>
            <a:endParaRPr lang="cs-CZ"/>
          </a:p>
        </p:txBody>
      </p:sp>
      <p:sp>
        <p:nvSpPr>
          <p:cNvPr id="111626" name="Line 10"/>
          <p:cNvSpPr>
            <a:spLocks noChangeShapeType="1"/>
          </p:cNvSpPr>
          <p:nvPr/>
        </p:nvSpPr>
        <p:spPr bwMode="auto">
          <a:xfrm flipH="1" flipV="1">
            <a:off x="3492500" y="1844675"/>
            <a:ext cx="2159000" cy="71438"/>
          </a:xfrm>
          <a:prstGeom prst="line">
            <a:avLst/>
          </a:prstGeom>
          <a:noFill/>
          <a:ln w="38100">
            <a:solidFill>
              <a:srgbClr val="FF0000"/>
            </a:solidFill>
            <a:round/>
            <a:headEnd/>
            <a:tailEnd type="arrow" w="med" len="med"/>
          </a:ln>
          <a:effectLst/>
        </p:spPr>
        <p:txBody>
          <a:bodyPr/>
          <a:lstStyle/>
          <a:p>
            <a:endParaRPr lang="cs-CZ"/>
          </a:p>
        </p:txBody>
      </p:sp>
      <p:sp>
        <p:nvSpPr>
          <p:cNvPr id="111623" name="Text Box 7"/>
          <p:cNvSpPr txBox="1">
            <a:spLocks noChangeArrowheads="1"/>
          </p:cNvSpPr>
          <p:nvPr/>
        </p:nvSpPr>
        <p:spPr bwMode="auto">
          <a:xfrm>
            <a:off x="5580063" y="1557338"/>
            <a:ext cx="2447925" cy="701675"/>
          </a:xfrm>
          <a:prstGeom prst="rect">
            <a:avLst/>
          </a:prstGeom>
          <a:solidFill>
            <a:srgbClr val="FC4614"/>
          </a:solidFill>
          <a:ln w="9525">
            <a:noFill/>
            <a:miter lim="800000"/>
            <a:headEnd/>
            <a:tailEnd/>
          </a:ln>
          <a:effectLst/>
        </p:spPr>
        <p:txBody>
          <a:bodyPr>
            <a:spAutoFit/>
          </a:bodyPr>
          <a:lstStyle/>
          <a:p>
            <a:pPr algn="ctr"/>
            <a:r>
              <a:rPr lang="cs-CZ" sz="2000" b="1">
                <a:solidFill>
                  <a:schemeClr val="bg1"/>
                </a:solidFill>
                <a:latin typeface="Verdana" pitchFamily="34" charset="0"/>
              </a:rPr>
              <a:t>CNS</a:t>
            </a:r>
          </a:p>
          <a:p>
            <a:pPr algn="ctr"/>
            <a:r>
              <a:rPr lang="cs-CZ" sz="2000" b="1">
                <a:solidFill>
                  <a:schemeClr val="bg1"/>
                </a:solidFill>
                <a:latin typeface="Verdana" pitchFamily="34" charset="0"/>
              </a:rPr>
              <a:t>mozek a mícha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Centrální mechanismy řízení hybnosti</a:t>
            </a:r>
          </a:p>
        </p:txBody>
      </p:sp>
      <p:sp>
        <p:nvSpPr>
          <p:cNvPr id="35845"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5846"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35848" name="Text Box 8"/>
          <p:cNvSpPr txBox="1">
            <a:spLocks noChangeArrowheads="1"/>
          </p:cNvSpPr>
          <p:nvPr/>
        </p:nvSpPr>
        <p:spPr bwMode="auto">
          <a:xfrm>
            <a:off x="900113" y="1125538"/>
            <a:ext cx="79565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Pohybový projev člověka je velmi organizovaná činnost, která zajišťuje vzpřímenou polohu těla a umožňuje pohyb.</a:t>
            </a:r>
          </a:p>
        </p:txBody>
      </p:sp>
      <p:sp>
        <p:nvSpPr>
          <p:cNvPr id="35850" name="Oval 10"/>
          <p:cNvSpPr>
            <a:spLocks noChangeArrowheads="1"/>
          </p:cNvSpPr>
          <p:nvPr/>
        </p:nvSpPr>
        <p:spPr bwMode="auto">
          <a:xfrm>
            <a:off x="539750" y="1268413"/>
            <a:ext cx="144463" cy="144462"/>
          </a:xfrm>
          <a:prstGeom prst="ellipse">
            <a:avLst/>
          </a:prstGeom>
          <a:noFill/>
          <a:ln w="38100">
            <a:solidFill>
              <a:srgbClr val="00CCFF"/>
            </a:solidFill>
            <a:round/>
            <a:headEnd/>
            <a:tailEnd/>
          </a:ln>
          <a:effectLst/>
        </p:spPr>
        <p:txBody>
          <a:bodyPr wrap="none" anchor="ctr"/>
          <a:lstStyle/>
          <a:p>
            <a:endParaRPr lang="cs-CZ"/>
          </a:p>
        </p:txBody>
      </p:sp>
      <p:sp>
        <p:nvSpPr>
          <p:cNvPr id="35852" name="Text Box 12"/>
          <p:cNvSpPr txBox="1">
            <a:spLocks noChangeArrowheads="1"/>
          </p:cNvSpPr>
          <p:nvPr/>
        </p:nvSpPr>
        <p:spPr bwMode="auto">
          <a:xfrm>
            <a:off x="827088" y="2636838"/>
            <a:ext cx="79565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Kosterní svalstvo je ovládáno somatickou složkou nervové soustavy (mozek, mícha a z nich vycházející mozkové a míšní nervy.</a:t>
            </a:r>
          </a:p>
        </p:txBody>
      </p:sp>
      <p:sp>
        <p:nvSpPr>
          <p:cNvPr id="35853" name="Oval 13"/>
          <p:cNvSpPr>
            <a:spLocks noChangeArrowheads="1"/>
          </p:cNvSpPr>
          <p:nvPr/>
        </p:nvSpPr>
        <p:spPr bwMode="auto">
          <a:xfrm>
            <a:off x="466725" y="2779713"/>
            <a:ext cx="144463" cy="144462"/>
          </a:xfrm>
          <a:prstGeom prst="ellipse">
            <a:avLst/>
          </a:prstGeom>
          <a:noFill/>
          <a:ln w="38100">
            <a:solidFill>
              <a:srgbClr val="00CCFF"/>
            </a:solidFill>
            <a:round/>
            <a:headEnd/>
            <a:tailEnd/>
          </a:ln>
          <a:effectLst/>
        </p:spPr>
        <p:txBody>
          <a:bodyPr wrap="none" anchor="ctr"/>
          <a:lstStyle/>
          <a:p>
            <a:endParaRPr lang="cs-CZ"/>
          </a:p>
        </p:txBody>
      </p:sp>
      <p:sp>
        <p:nvSpPr>
          <p:cNvPr id="35854" name="Text Box 14"/>
          <p:cNvSpPr txBox="1">
            <a:spLocks noChangeArrowheads="1"/>
          </p:cNvSpPr>
          <p:nvPr/>
        </p:nvSpPr>
        <p:spPr bwMode="auto">
          <a:xfrm>
            <a:off x="827088" y="4221163"/>
            <a:ext cx="79565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Na řízení motoriky se podílejí prakticky všechny oddíly CNS.</a:t>
            </a:r>
          </a:p>
        </p:txBody>
      </p:sp>
      <p:sp>
        <p:nvSpPr>
          <p:cNvPr id="35855" name="Oval 15"/>
          <p:cNvSpPr>
            <a:spLocks noChangeArrowheads="1"/>
          </p:cNvSpPr>
          <p:nvPr/>
        </p:nvSpPr>
        <p:spPr bwMode="auto">
          <a:xfrm>
            <a:off x="466725" y="4364038"/>
            <a:ext cx="144463" cy="144462"/>
          </a:xfrm>
          <a:prstGeom prst="ellipse">
            <a:avLst/>
          </a:prstGeom>
          <a:noFill/>
          <a:ln w="38100">
            <a:solidFill>
              <a:srgbClr val="00CCFF"/>
            </a:solidFill>
            <a:round/>
            <a:headEnd/>
            <a:tailEnd/>
          </a:ln>
          <a:effectLst/>
        </p:spPr>
        <p:txBody>
          <a:bodyPr wrap="none" anchor="ctr"/>
          <a:lstStyle/>
          <a:p>
            <a:endParaRPr lang="cs-CZ"/>
          </a:p>
        </p:txBody>
      </p:sp>
      <p:sp>
        <p:nvSpPr>
          <p:cNvPr id="35856" name="Text Box 16"/>
          <p:cNvSpPr txBox="1">
            <a:spLocks noChangeArrowheads="1"/>
          </p:cNvSpPr>
          <p:nvPr/>
        </p:nvSpPr>
        <p:spPr bwMode="auto">
          <a:xfrm>
            <a:off x="827088" y="5445125"/>
            <a:ext cx="8137525"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Předpokladem veškeré hybnosti je reflexní svalový tonus.</a:t>
            </a:r>
          </a:p>
        </p:txBody>
      </p:sp>
      <p:sp>
        <p:nvSpPr>
          <p:cNvPr id="35857" name="Oval 17"/>
          <p:cNvSpPr>
            <a:spLocks noChangeArrowheads="1"/>
          </p:cNvSpPr>
          <p:nvPr/>
        </p:nvSpPr>
        <p:spPr bwMode="auto">
          <a:xfrm>
            <a:off x="466725" y="5588000"/>
            <a:ext cx="147638"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50825" y="333375"/>
            <a:ext cx="8893175" cy="873125"/>
          </a:xfrm>
          <a:prstGeom prst="rect">
            <a:avLst/>
          </a:prstGeom>
          <a:solidFill>
            <a:srgbClr val="3366FF"/>
          </a:solidFill>
          <a:ln w="50800">
            <a:solidFill>
              <a:srgbClr val="3366FF"/>
            </a:solidFill>
            <a:miter lim="800000"/>
            <a:headEnd/>
            <a:tailEnd/>
          </a:ln>
          <a:effectLst/>
        </p:spPr>
        <p:txBody>
          <a:bodyPr>
            <a:spAutoFit/>
          </a:bodyPr>
          <a:lstStyle/>
          <a:p>
            <a:pPr algn="ctr"/>
            <a:r>
              <a:rPr lang="cs-CZ" sz="2400" b="1" i="1">
                <a:solidFill>
                  <a:srgbClr val="CCFFFF"/>
                </a:solidFill>
                <a:latin typeface="Verdana" pitchFamily="34" charset="0"/>
              </a:rPr>
              <a:t>Rozdělení centrálních mechanismů řízení hybnosti</a:t>
            </a:r>
          </a:p>
          <a:p>
            <a:pPr algn="ctr"/>
            <a:r>
              <a:rPr lang="cs-CZ" sz="2400" b="1" i="1">
                <a:solidFill>
                  <a:srgbClr val="CCFFFF"/>
                </a:solidFill>
                <a:latin typeface="Verdana" pitchFamily="34" charset="0"/>
              </a:rPr>
              <a:t>(dle Trojana a kol. 2001)</a:t>
            </a:r>
          </a:p>
        </p:txBody>
      </p:sp>
      <p:sp>
        <p:nvSpPr>
          <p:cNvPr id="3789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789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37893" name="Text Box 5"/>
          <p:cNvSpPr txBox="1">
            <a:spLocks noChangeArrowheads="1"/>
          </p:cNvSpPr>
          <p:nvPr/>
        </p:nvSpPr>
        <p:spPr bwMode="auto">
          <a:xfrm>
            <a:off x="1331913" y="1557338"/>
            <a:ext cx="5965825"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SENZOMOTORIKA</a:t>
            </a:r>
          </a:p>
        </p:txBody>
      </p:sp>
      <p:sp>
        <p:nvSpPr>
          <p:cNvPr id="37894" name="Oval 6"/>
          <p:cNvSpPr>
            <a:spLocks noChangeArrowheads="1"/>
          </p:cNvSpPr>
          <p:nvPr/>
        </p:nvSpPr>
        <p:spPr bwMode="auto">
          <a:xfrm>
            <a:off x="900113" y="17002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37895" name="Text Box 7"/>
          <p:cNvSpPr txBox="1">
            <a:spLocks noChangeArrowheads="1"/>
          </p:cNvSpPr>
          <p:nvPr/>
        </p:nvSpPr>
        <p:spPr bwMode="auto">
          <a:xfrm>
            <a:off x="1260475" y="2276475"/>
            <a:ext cx="6710363"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MOTORICKÝ SYSTÉM POLOHY</a:t>
            </a:r>
          </a:p>
        </p:txBody>
      </p:sp>
      <p:sp>
        <p:nvSpPr>
          <p:cNvPr id="37896" name="Oval 8"/>
          <p:cNvSpPr>
            <a:spLocks noChangeArrowheads="1"/>
          </p:cNvSpPr>
          <p:nvPr/>
        </p:nvSpPr>
        <p:spPr bwMode="auto">
          <a:xfrm>
            <a:off x="900113" y="2419350"/>
            <a:ext cx="142875" cy="146050"/>
          </a:xfrm>
          <a:prstGeom prst="ellipse">
            <a:avLst/>
          </a:prstGeom>
          <a:noFill/>
          <a:ln w="38100">
            <a:solidFill>
              <a:srgbClr val="00CCFF"/>
            </a:solidFill>
            <a:round/>
            <a:headEnd/>
            <a:tailEnd/>
          </a:ln>
          <a:effectLst/>
        </p:spPr>
        <p:txBody>
          <a:bodyPr wrap="none" anchor="ctr"/>
          <a:lstStyle/>
          <a:p>
            <a:endParaRPr lang="cs-CZ"/>
          </a:p>
        </p:txBody>
      </p:sp>
      <p:sp>
        <p:nvSpPr>
          <p:cNvPr id="37897" name="Text Box 9"/>
          <p:cNvSpPr txBox="1">
            <a:spLocks noChangeArrowheads="1"/>
          </p:cNvSpPr>
          <p:nvPr/>
        </p:nvSpPr>
        <p:spPr bwMode="auto">
          <a:xfrm>
            <a:off x="1260475" y="2997200"/>
            <a:ext cx="7704138"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MOTORICKÝ SYSTÉM ÚMYSLNÉHO POHYBU</a:t>
            </a:r>
          </a:p>
        </p:txBody>
      </p:sp>
      <p:sp>
        <p:nvSpPr>
          <p:cNvPr id="37898" name="Oval 10"/>
          <p:cNvSpPr>
            <a:spLocks noChangeArrowheads="1"/>
          </p:cNvSpPr>
          <p:nvPr/>
        </p:nvSpPr>
        <p:spPr bwMode="auto">
          <a:xfrm>
            <a:off x="900113" y="314007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50825" y="333375"/>
            <a:ext cx="8893175" cy="630238"/>
          </a:xfrm>
          <a:prstGeom prst="rect">
            <a:avLst/>
          </a:prstGeom>
          <a:solidFill>
            <a:srgbClr val="3366FF"/>
          </a:solidFill>
          <a:ln w="50800">
            <a:solidFill>
              <a:srgbClr val="3366FF"/>
            </a:solidFill>
            <a:miter lim="800000"/>
            <a:headEnd/>
            <a:tailEnd/>
          </a:ln>
          <a:effectLst/>
        </p:spPr>
        <p:txBody>
          <a:bodyPr>
            <a:spAutoFit/>
          </a:bodyPr>
          <a:lstStyle/>
          <a:p>
            <a:pPr algn="ctr"/>
            <a:r>
              <a:rPr lang="cs-CZ" sz="3200" b="1" i="1">
                <a:solidFill>
                  <a:srgbClr val="CCFFFF"/>
                </a:solidFill>
                <a:latin typeface="Verdana" pitchFamily="34" charset="0"/>
              </a:rPr>
              <a:t>SENZOMOTORIKA</a:t>
            </a:r>
          </a:p>
        </p:txBody>
      </p:sp>
      <p:sp>
        <p:nvSpPr>
          <p:cNvPr id="3993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3994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39941" name="Text Box 5"/>
          <p:cNvSpPr txBox="1">
            <a:spLocks noChangeArrowheads="1"/>
          </p:cNvSpPr>
          <p:nvPr/>
        </p:nvSpPr>
        <p:spPr bwMode="auto">
          <a:xfrm>
            <a:off x="1042988" y="1916113"/>
            <a:ext cx="7850187"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příjem informací významných pro hybnost, jejich zpracování a integraci v CNS až po jejich výstup, který se projevuje svalovou činností</a:t>
            </a:r>
          </a:p>
        </p:txBody>
      </p:sp>
      <p:sp>
        <p:nvSpPr>
          <p:cNvPr id="39942" name="Oval 6"/>
          <p:cNvSpPr>
            <a:spLocks noChangeArrowheads="1"/>
          </p:cNvSpPr>
          <p:nvPr/>
        </p:nvSpPr>
        <p:spPr bwMode="auto">
          <a:xfrm>
            <a:off x="611188"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39945" name="Text Box 9"/>
          <p:cNvSpPr txBox="1">
            <a:spLocks noChangeArrowheads="1"/>
          </p:cNvSpPr>
          <p:nvPr/>
        </p:nvSpPr>
        <p:spPr bwMode="auto">
          <a:xfrm>
            <a:off x="1042988" y="3644900"/>
            <a:ext cx="8101012"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informace, které jsou pro tuto činnost důležité přicházejí z proprioreceptorů uložených ve svalech a šlachách a exteroreceptorů uložených v kůži </a:t>
            </a:r>
          </a:p>
        </p:txBody>
      </p:sp>
      <p:sp>
        <p:nvSpPr>
          <p:cNvPr id="39946" name="Oval 10"/>
          <p:cNvSpPr>
            <a:spLocks noChangeArrowheads="1"/>
          </p:cNvSpPr>
          <p:nvPr/>
        </p:nvSpPr>
        <p:spPr bwMode="auto">
          <a:xfrm>
            <a:off x="611188" y="378936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Proprioreceptivní reflexy</a:t>
            </a:r>
          </a:p>
        </p:txBody>
      </p:sp>
      <p:sp>
        <p:nvSpPr>
          <p:cNvPr id="4403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403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4037" name="Text Box 5"/>
          <p:cNvSpPr txBox="1">
            <a:spLocks noChangeArrowheads="1"/>
          </p:cNvSpPr>
          <p:nvPr/>
        </p:nvSpPr>
        <p:spPr bwMode="auto">
          <a:xfrm>
            <a:off x="971550" y="1125538"/>
            <a:ext cx="7850188"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nejvýznamnějšími proprioreceptory jsou svalová vřeténka a šlachová tělíska</a:t>
            </a:r>
          </a:p>
        </p:txBody>
      </p:sp>
      <p:sp>
        <p:nvSpPr>
          <p:cNvPr id="44038" name="Oval 6"/>
          <p:cNvSpPr>
            <a:spLocks noChangeArrowheads="1"/>
          </p:cNvSpPr>
          <p:nvPr/>
        </p:nvSpPr>
        <p:spPr bwMode="auto">
          <a:xfrm>
            <a:off x="539750" y="1268413"/>
            <a:ext cx="142875" cy="144462"/>
          </a:xfrm>
          <a:prstGeom prst="ellipse">
            <a:avLst/>
          </a:prstGeom>
          <a:noFill/>
          <a:ln w="38100">
            <a:solidFill>
              <a:srgbClr val="00CCFF"/>
            </a:solidFill>
            <a:round/>
            <a:headEnd/>
            <a:tailEnd/>
          </a:ln>
          <a:effectLst/>
        </p:spPr>
        <p:txBody>
          <a:bodyPr wrap="none" anchor="ctr"/>
          <a:lstStyle/>
          <a:p>
            <a:endParaRPr lang="cs-CZ"/>
          </a:p>
        </p:txBody>
      </p:sp>
      <p:pic>
        <p:nvPicPr>
          <p:cNvPr id="44041" name="Picture 9"/>
          <p:cNvPicPr>
            <a:picLocks noChangeAspect="1" noChangeArrowheads="1"/>
          </p:cNvPicPr>
          <p:nvPr/>
        </p:nvPicPr>
        <p:blipFill>
          <a:blip r:embed="rId2" cstate="print"/>
          <a:srcRect b="1430"/>
          <a:stretch>
            <a:fillRect/>
          </a:stretch>
        </p:blipFill>
        <p:spPr bwMode="auto">
          <a:xfrm>
            <a:off x="2051050" y="1989138"/>
            <a:ext cx="5257800" cy="4846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500" fill="hold"/>
                                        <p:tgtEl>
                                          <p:spTgt spid="44041"/>
                                        </p:tgtEl>
                                        <p:attrNameLst>
                                          <p:attrName>ppt_w</p:attrName>
                                        </p:attrNameLst>
                                      </p:cBhvr>
                                      <p:tavLst>
                                        <p:tav tm="0">
                                          <p:val>
                                            <p:fltVal val="0"/>
                                          </p:val>
                                        </p:tav>
                                        <p:tav tm="100000">
                                          <p:val>
                                            <p:strVal val="#ppt_w"/>
                                          </p:val>
                                        </p:tav>
                                      </p:tavLst>
                                    </p:anim>
                                    <p:anim calcmode="lin" valueType="num">
                                      <p:cBhvr>
                                        <p:cTn id="8" dur="500" fill="hold"/>
                                        <p:tgtEl>
                                          <p:spTgt spid="44041"/>
                                        </p:tgtEl>
                                        <p:attrNameLst>
                                          <p:attrName>ppt_h</p:attrName>
                                        </p:attrNameLst>
                                      </p:cBhvr>
                                      <p:tavLst>
                                        <p:tav tm="0">
                                          <p:val>
                                            <p:fltVal val="0"/>
                                          </p:val>
                                        </p:tav>
                                        <p:tav tm="100000">
                                          <p:val>
                                            <p:strVal val="#ppt_h"/>
                                          </p:val>
                                        </p:tav>
                                      </p:tavLst>
                                    </p:anim>
                                    <p:anim calcmode="lin" valueType="num">
                                      <p:cBhvr>
                                        <p:cTn id="9" dur="500" fill="hold"/>
                                        <p:tgtEl>
                                          <p:spTgt spid="44041"/>
                                        </p:tgtEl>
                                        <p:attrNameLst>
                                          <p:attrName>ppt_x</p:attrName>
                                        </p:attrNameLst>
                                      </p:cBhvr>
                                      <p:tavLst>
                                        <p:tav tm="0">
                                          <p:val>
                                            <p:fltVal val="0.5"/>
                                          </p:val>
                                        </p:tav>
                                        <p:tav tm="100000">
                                          <p:val>
                                            <p:strVal val="#ppt_x"/>
                                          </p:val>
                                        </p:tav>
                                      </p:tavLst>
                                    </p:anim>
                                    <p:anim calcmode="lin" valueType="num">
                                      <p:cBhvr>
                                        <p:cTn id="10" dur="500" fill="hold"/>
                                        <p:tgtEl>
                                          <p:spTgt spid="440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Svalová vřeténka</a:t>
            </a:r>
          </a:p>
        </p:txBody>
      </p:sp>
      <p:sp>
        <p:nvSpPr>
          <p:cNvPr id="4505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506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5061" name="Text Box 5"/>
          <p:cNvSpPr txBox="1">
            <a:spLocks noChangeArrowheads="1"/>
          </p:cNvSpPr>
          <p:nvPr/>
        </p:nvSpPr>
        <p:spPr bwMode="auto">
          <a:xfrm>
            <a:off x="971550" y="1268413"/>
            <a:ext cx="7850188"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jsou uloženy v podélné ose svalu a reagují na protažení svalu</a:t>
            </a:r>
          </a:p>
        </p:txBody>
      </p:sp>
      <p:sp>
        <p:nvSpPr>
          <p:cNvPr id="45062"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5063" name="Text Box 7"/>
          <p:cNvSpPr txBox="1">
            <a:spLocks noChangeArrowheads="1"/>
          </p:cNvSpPr>
          <p:nvPr/>
        </p:nvSpPr>
        <p:spPr bwMode="auto">
          <a:xfrm>
            <a:off x="971550" y="2205038"/>
            <a:ext cx="7850188"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čím více je sval protažen, tím více svalových vřetének je drážděno</a:t>
            </a:r>
          </a:p>
        </p:txBody>
      </p:sp>
      <p:sp>
        <p:nvSpPr>
          <p:cNvPr id="45064" name="Oval 8"/>
          <p:cNvSpPr>
            <a:spLocks noChangeArrowheads="1"/>
          </p:cNvSpPr>
          <p:nvPr/>
        </p:nvSpPr>
        <p:spPr bwMode="auto">
          <a:xfrm>
            <a:off x="539750" y="23479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5065" name="Text Box 9"/>
          <p:cNvSpPr txBox="1">
            <a:spLocks noChangeArrowheads="1"/>
          </p:cNvSpPr>
          <p:nvPr/>
        </p:nvSpPr>
        <p:spPr bwMode="auto">
          <a:xfrm>
            <a:off x="971550" y="3141663"/>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svalová vřeténka informují CNS o rychlých (fázických) změnách délky svalu při pohybu a při udržování polohy o změnách dlouhodobých (tonických)</a:t>
            </a:r>
          </a:p>
        </p:txBody>
      </p:sp>
      <p:sp>
        <p:nvSpPr>
          <p:cNvPr id="45066" name="Oval 10"/>
          <p:cNvSpPr>
            <a:spLocks noChangeArrowheads="1"/>
          </p:cNvSpPr>
          <p:nvPr/>
        </p:nvSpPr>
        <p:spPr bwMode="auto">
          <a:xfrm>
            <a:off x="539750" y="328453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spindle_organ"/>
          <p:cNvPicPr>
            <a:picLocks noChangeAspect="1" noChangeArrowheads="1"/>
          </p:cNvPicPr>
          <p:nvPr/>
        </p:nvPicPr>
        <p:blipFill>
          <a:blip r:embed="rId2" cstate="print"/>
          <a:srcRect/>
          <a:stretch>
            <a:fillRect/>
          </a:stretch>
        </p:blipFill>
        <p:spPr bwMode="auto">
          <a:xfrm>
            <a:off x="250825" y="0"/>
            <a:ext cx="8893175" cy="6915150"/>
          </a:xfrm>
          <a:prstGeom prst="rect">
            <a:avLst/>
          </a:prstGeom>
          <a:noFill/>
        </p:spPr>
      </p:pic>
      <p:sp>
        <p:nvSpPr>
          <p:cNvPr id="92166" name="Line 6"/>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92167" name="Line 7"/>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2" name="Picture 12" descr="Golgi_tendn_orgn"/>
          <p:cNvPicPr>
            <a:picLocks noChangeAspect="1" noChangeArrowheads="1"/>
          </p:cNvPicPr>
          <p:nvPr/>
        </p:nvPicPr>
        <p:blipFill>
          <a:blip r:embed="rId2" cstate="print"/>
          <a:srcRect/>
          <a:stretch>
            <a:fillRect/>
          </a:stretch>
        </p:blipFill>
        <p:spPr bwMode="auto">
          <a:xfrm>
            <a:off x="4284663" y="3098800"/>
            <a:ext cx="5975350" cy="4308475"/>
          </a:xfrm>
          <a:prstGeom prst="rect">
            <a:avLst/>
          </a:prstGeom>
          <a:noFill/>
        </p:spPr>
      </p:pic>
      <p:sp>
        <p:nvSpPr>
          <p:cNvPr id="46082"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Šlachová tělíska</a:t>
            </a:r>
          </a:p>
        </p:txBody>
      </p:sp>
      <p:sp>
        <p:nvSpPr>
          <p:cNvPr id="46083"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6084"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6085" name="Text Box 5"/>
          <p:cNvSpPr txBox="1">
            <a:spLocks noChangeArrowheads="1"/>
          </p:cNvSpPr>
          <p:nvPr/>
        </p:nvSpPr>
        <p:spPr bwMode="auto">
          <a:xfrm>
            <a:off x="971550" y="1125538"/>
            <a:ext cx="7850188"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jsou zapojena se svalovými vlákny v sérii</a:t>
            </a:r>
          </a:p>
        </p:txBody>
      </p:sp>
      <p:sp>
        <p:nvSpPr>
          <p:cNvPr id="46086" name="Oval 6"/>
          <p:cNvSpPr>
            <a:spLocks noChangeArrowheads="1"/>
          </p:cNvSpPr>
          <p:nvPr/>
        </p:nvSpPr>
        <p:spPr bwMode="auto">
          <a:xfrm>
            <a:off x="539750" y="12684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6087" name="Text Box 7"/>
          <p:cNvSpPr txBox="1">
            <a:spLocks noChangeArrowheads="1"/>
          </p:cNvSpPr>
          <p:nvPr/>
        </p:nvSpPr>
        <p:spPr bwMode="auto">
          <a:xfrm>
            <a:off x="971550" y="17002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k jejich aktivaci dochází při napnutí šlachy při svalové kontrakci nebo při zvýšení svalového napětí</a:t>
            </a:r>
          </a:p>
        </p:txBody>
      </p:sp>
      <p:sp>
        <p:nvSpPr>
          <p:cNvPr id="46088" name="Oval 8"/>
          <p:cNvSpPr>
            <a:spLocks noChangeArrowheads="1"/>
          </p:cNvSpPr>
          <p:nvPr/>
        </p:nvSpPr>
        <p:spPr bwMode="auto">
          <a:xfrm>
            <a:off x="539750" y="18430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6089" name="Text Box 9"/>
          <p:cNvSpPr txBox="1">
            <a:spLocks noChangeArrowheads="1"/>
          </p:cNvSpPr>
          <p:nvPr/>
        </p:nvSpPr>
        <p:spPr bwMode="auto">
          <a:xfrm>
            <a:off x="971550" y="26368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informace ze šlachových tělísek působí útlum alfa-motoneuronů příslušného svalu, tím chrání sval i šlachu před přetížením</a:t>
            </a:r>
          </a:p>
        </p:txBody>
      </p:sp>
      <p:sp>
        <p:nvSpPr>
          <p:cNvPr id="46090" name="Oval 10"/>
          <p:cNvSpPr>
            <a:spLocks noChangeArrowheads="1"/>
          </p:cNvSpPr>
          <p:nvPr/>
        </p:nvSpPr>
        <p:spPr bwMode="auto">
          <a:xfrm>
            <a:off x="539750" y="277971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Exteroreceptivní reflexy</a:t>
            </a:r>
          </a:p>
        </p:txBody>
      </p:sp>
      <p:sp>
        <p:nvSpPr>
          <p:cNvPr id="4710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710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7109" name="Text Box 5"/>
          <p:cNvSpPr txBox="1">
            <a:spLocks noChangeArrowheads="1"/>
          </p:cNvSpPr>
          <p:nvPr/>
        </p:nvSpPr>
        <p:spPr bwMode="auto">
          <a:xfrm>
            <a:off x="971550" y="1268413"/>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exteroreceptory jsou uloženy v kůži a k jejich vybavení dochází při podráždění mechanoreceptorů (dotyk a tlak), termoreceptorů (teplo achlad) nebo algoreceptorů (bolest) v kůži</a:t>
            </a:r>
          </a:p>
        </p:txBody>
      </p:sp>
      <p:sp>
        <p:nvSpPr>
          <p:cNvPr id="47110"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7111" name="Text Box 7"/>
          <p:cNvSpPr txBox="1">
            <a:spLocks noChangeArrowheads="1"/>
          </p:cNvSpPr>
          <p:nvPr/>
        </p:nvSpPr>
        <p:spPr bwMode="auto">
          <a:xfrm>
            <a:off x="900113" y="4868863"/>
            <a:ext cx="8243887"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podněty bolestivé se naopak uplatňují při reflexní aktivizaci flexorů (ohybačů), způsobují odtažení a proto jsou flexorové reflexy označovány jako obranné</a:t>
            </a:r>
          </a:p>
        </p:txBody>
      </p:sp>
      <p:sp>
        <p:nvSpPr>
          <p:cNvPr id="47112" name="Oval 8"/>
          <p:cNvSpPr>
            <a:spLocks noChangeArrowheads="1"/>
          </p:cNvSpPr>
          <p:nvPr/>
        </p:nvSpPr>
        <p:spPr bwMode="auto">
          <a:xfrm>
            <a:off x="539750" y="50117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7113" name="Text Box 9"/>
          <p:cNvSpPr txBox="1">
            <a:spLocks noChangeArrowheads="1"/>
          </p:cNvSpPr>
          <p:nvPr/>
        </p:nvSpPr>
        <p:spPr bwMode="auto">
          <a:xfrm>
            <a:off x="971550" y="3141663"/>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taktilní podněty zvyšují reflexní napětí extenzorů (natahovačů), což je důležité pro udržení vzpřímené polohy těla</a:t>
            </a:r>
          </a:p>
        </p:txBody>
      </p:sp>
      <p:sp>
        <p:nvSpPr>
          <p:cNvPr id="47114" name="Oval 10"/>
          <p:cNvSpPr>
            <a:spLocks noChangeArrowheads="1"/>
          </p:cNvSpPr>
          <p:nvPr/>
        </p:nvSpPr>
        <p:spPr bwMode="auto">
          <a:xfrm>
            <a:off x="539750" y="328453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unkční složky pohybového systému"/>
          <p:cNvPicPr>
            <a:picLocks noChangeAspect="1" noChangeArrowheads="1"/>
          </p:cNvPicPr>
          <p:nvPr/>
        </p:nvPicPr>
        <p:blipFill>
          <a:blip r:embed="rId2" cstate="print"/>
          <a:srcRect/>
          <a:stretch>
            <a:fillRect/>
          </a:stretch>
        </p:blipFill>
        <p:spPr bwMode="auto">
          <a:xfrm>
            <a:off x="0" y="332655"/>
            <a:ext cx="9144000" cy="62007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0825" y="333375"/>
            <a:ext cx="8893175" cy="630238"/>
          </a:xfrm>
          <a:prstGeom prst="rect">
            <a:avLst/>
          </a:prstGeom>
          <a:solidFill>
            <a:srgbClr val="3366FF"/>
          </a:solidFill>
          <a:ln w="50800">
            <a:solidFill>
              <a:srgbClr val="3366FF"/>
            </a:solidFill>
            <a:miter lim="800000"/>
            <a:headEnd/>
            <a:tailEnd/>
          </a:ln>
          <a:effectLst/>
        </p:spPr>
        <p:txBody>
          <a:bodyPr>
            <a:spAutoFit/>
          </a:bodyPr>
          <a:lstStyle/>
          <a:p>
            <a:pPr algn="ctr"/>
            <a:r>
              <a:rPr lang="cs-CZ" sz="3200" b="1" i="1">
                <a:solidFill>
                  <a:srgbClr val="CCFFFF"/>
                </a:solidFill>
                <a:latin typeface="Verdana" pitchFamily="34" charset="0"/>
              </a:rPr>
              <a:t>MOTORICKÝ SYSTÉM POLOHY</a:t>
            </a:r>
          </a:p>
        </p:txBody>
      </p:sp>
      <p:sp>
        <p:nvSpPr>
          <p:cNvPr id="4813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4813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48133" name="Text Box 5"/>
          <p:cNvSpPr txBox="1">
            <a:spLocks noChangeArrowheads="1"/>
          </p:cNvSpPr>
          <p:nvPr/>
        </p:nvSpPr>
        <p:spPr bwMode="auto">
          <a:xfrm>
            <a:off x="1042988" y="1916113"/>
            <a:ext cx="7850187"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má reflexní charakter (opěrná, reflexní motorika)</a:t>
            </a:r>
          </a:p>
        </p:txBody>
      </p:sp>
      <p:sp>
        <p:nvSpPr>
          <p:cNvPr id="48134" name="Oval 6"/>
          <p:cNvSpPr>
            <a:spLocks noChangeArrowheads="1"/>
          </p:cNvSpPr>
          <p:nvPr/>
        </p:nvSpPr>
        <p:spPr bwMode="auto">
          <a:xfrm>
            <a:off x="611188"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48135" name="Text Box 7"/>
          <p:cNvSpPr txBox="1">
            <a:spLocks noChangeArrowheads="1"/>
          </p:cNvSpPr>
          <p:nvPr/>
        </p:nvSpPr>
        <p:spPr bwMode="auto">
          <a:xfrm>
            <a:off x="1042988" y="3284538"/>
            <a:ext cx="8101012"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prvotně je řízen hybnými centry mozkového kmene, zvláště retikulární formací a vestibulárními jádry prostřednictvím koordinace polohových, postojových a vzpřimovacích reflexů</a:t>
            </a:r>
          </a:p>
        </p:txBody>
      </p:sp>
      <p:sp>
        <p:nvSpPr>
          <p:cNvPr id="48136" name="Oval 8"/>
          <p:cNvSpPr>
            <a:spLocks noChangeArrowheads="1"/>
          </p:cNvSpPr>
          <p:nvPr/>
        </p:nvSpPr>
        <p:spPr bwMode="auto">
          <a:xfrm>
            <a:off x="611188" y="34290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48137" name="Text Box 9"/>
          <p:cNvSpPr txBox="1">
            <a:spLocks noChangeArrowheads="1"/>
          </p:cNvSpPr>
          <p:nvPr/>
        </p:nvSpPr>
        <p:spPr bwMode="auto">
          <a:xfrm>
            <a:off x="1042988" y="5445125"/>
            <a:ext cx="7850187"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podněty přicházejí hlavně z proprioreceptorů a statokinetického čidla</a:t>
            </a:r>
          </a:p>
        </p:txBody>
      </p:sp>
      <p:sp>
        <p:nvSpPr>
          <p:cNvPr id="48138" name="Oval 10"/>
          <p:cNvSpPr>
            <a:spLocks noChangeArrowheads="1"/>
          </p:cNvSpPr>
          <p:nvPr/>
        </p:nvSpPr>
        <p:spPr bwMode="auto">
          <a:xfrm>
            <a:off x="611188" y="5588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Postojové (posturální) reflexy</a:t>
            </a:r>
          </a:p>
        </p:txBody>
      </p:sp>
      <p:sp>
        <p:nvSpPr>
          <p:cNvPr id="51203"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1204"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1205"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základem posturálních reflexů je svalový tonus</a:t>
            </a:r>
          </a:p>
        </p:txBody>
      </p:sp>
      <p:sp>
        <p:nvSpPr>
          <p:cNvPr id="51206"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1209" name="Text Box 9"/>
          <p:cNvSpPr txBox="1">
            <a:spLocks noChangeArrowheads="1"/>
          </p:cNvSpPr>
          <p:nvPr/>
        </p:nvSpPr>
        <p:spPr bwMode="auto">
          <a:xfrm>
            <a:off x="971550" y="20605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svalový tonus je zajišťován proprioreceptivními míšními reflexy</a:t>
            </a:r>
          </a:p>
        </p:txBody>
      </p:sp>
      <p:sp>
        <p:nvSpPr>
          <p:cNvPr id="51210" name="Oval 10"/>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1211" name="Text Box 11"/>
          <p:cNvSpPr txBox="1">
            <a:spLocks noChangeArrowheads="1"/>
          </p:cNvSpPr>
          <p:nvPr/>
        </p:nvSpPr>
        <p:spPr bwMode="auto">
          <a:xfrm>
            <a:off x="971550" y="30686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postojové reflexy se týkají buď omezené části těla např. jedné končetiny, více končetin nebo svalstva více končetin, šíje a trupu</a:t>
            </a:r>
          </a:p>
        </p:txBody>
      </p:sp>
      <p:sp>
        <p:nvSpPr>
          <p:cNvPr id="51212" name="Oval 12"/>
          <p:cNvSpPr>
            <a:spLocks noChangeArrowheads="1"/>
          </p:cNvSpPr>
          <p:nvPr/>
        </p:nvSpPr>
        <p:spPr bwMode="auto">
          <a:xfrm>
            <a:off x="539750" y="321151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Vzpřimovací reflexy</a:t>
            </a:r>
          </a:p>
        </p:txBody>
      </p:sp>
      <p:sp>
        <p:nvSpPr>
          <p:cNvPr id="5222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222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2229"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jsou úzce spjaty s postojovými reflexy</a:t>
            </a:r>
          </a:p>
        </p:txBody>
      </p:sp>
      <p:sp>
        <p:nvSpPr>
          <p:cNvPr id="52230"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2231" name="Text Box 7"/>
          <p:cNvSpPr txBox="1">
            <a:spLocks noChangeArrowheads="1"/>
          </p:cNvSpPr>
          <p:nvPr/>
        </p:nvSpPr>
        <p:spPr bwMode="auto">
          <a:xfrm>
            <a:off x="971550" y="2060575"/>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představují vyšší koordinaci statických reakcí</a:t>
            </a:r>
          </a:p>
        </p:txBody>
      </p:sp>
      <p:sp>
        <p:nvSpPr>
          <p:cNvPr id="52232"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2233" name="Text Box 9"/>
          <p:cNvSpPr txBox="1">
            <a:spLocks noChangeArrowheads="1"/>
          </p:cNvSpPr>
          <p:nvPr/>
        </p:nvSpPr>
        <p:spPr bwMode="auto">
          <a:xfrm>
            <a:off x="971550" y="30686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svalový tonus je řízen tak, aby byla zachována vzpřímená poloha těla ve všech pro člověka potřebných činnostech</a:t>
            </a:r>
          </a:p>
        </p:txBody>
      </p:sp>
      <p:sp>
        <p:nvSpPr>
          <p:cNvPr id="52234" name="Oval 10"/>
          <p:cNvSpPr>
            <a:spLocks noChangeArrowheads="1"/>
          </p:cNvSpPr>
          <p:nvPr/>
        </p:nvSpPr>
        <p:spPr bwMode="auto">
          <a:xfrm>
            <a:off x="539750" y="32115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2235" name="Text Box 11"/>
          <p:cNvSpPr txBox="1">
            <a:spLocks noChangeArrowheads="1"/>
          </p:cNvSpPr>
          <p:nvPr/>
        </p:nvSpPr>
        <p:spPr bwMode="auto">
          <a:xfrm>
            <a:off x="971550" y="465296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regulujícím podnětem vzpřimovacích reflexů je směr gravitace</a:t>
            </a:r>
          </a:p>
        </p:txBody>
      </p:sp>
      <p:sp>
        <p:nvSpPr>
          <p:cNvPr id="52236" name="Oval 12"/>
          <p:cNvSpPr>
            <a:spLocks noChangeArrowheads="1"/>
          </p:cNvSpPr>
          <p:nvPr/>
        </p:nvSpPr>
        <p:spPr bwMode="auto">
          <a:xfrm>
            <a:off x="539750" y="47958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2237" name="Text Box 13"/>
          <p:cNvSpPr txBox="1">
            <a:spLocks noChangeArrowheads="1"/>
          </p:cNvSpPr>
          <p:nvPr/>
        </p:nvSpPr>
        <p:spPr bwMode="auto">
          <a:xfrm>
            <a:off x="971550" y="580548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smyslem vzpřimovacích reflexů je znovunavrácení těla do vzpřímené polohy</a:t>
            </a:r>
          </a:p>
        </p:txBody>
      </p:sp>
      <p:sp>
        <p:nvSpPr>
          <p:cNvPr id="52238" name="Oval 14"/>
          <p:cNvSpPr>
            <a:spLocks noChangeArrowheads="1"/>
          </p:cNvSpPr>
          <p:nvPr/>
        </p:nvSpPr>
        <p:spPr bwMode="auto">
          <a:xfrm>
            <a:off x="539750" y="5948363"/>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Funkce mozečku v řízení opěrné motoriky</a:t>
            </a:r>
          </a:p>
        </p:txBody>
      </p:sp>
      <p:sp>
        <p:nvSpPr>
          <p:cNvPr id="5325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325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3253"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zajišťuje optimalizaci hybných reflexů</a:t>
            </a:r>
          </a:p>
        </p:txBody>
      </p:sp>
      <p:sp>
        <p:nvSpPr>
          <p:cNvPr id="53254"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3255" name="Text Box 7"/>
          <p:cNvSpPr txBox="1">
            <a:spLocks noChangeArrowheads="1"/>
          </p:cNvSpPr>
          <p:nvPr/>
        </p:nvSpPr>
        <p:spPr bwMode="auto">
          <a:xfrm>
            <a:off x="971550" y="2060575"/>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jeho vestibulární část, jenž získává informace z vestibulárního aparátu (statokinetického čidla) se podílí na udržení vzpřímené polohy těla</a:t>
            </a:r>
          </a:p>
        </p:txBody>
      </p:sp>
      <p:sp>
        <p:nvSpPr>
          <p:cNvPr id="53256"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3259" name="Text Box 11"/>
          <p:cNvSpPr txBox="1">
            <a:spLocks noChangeArrowheads="1"/>
          </p:cNvSpPr>
          <p:nvPr/>
        </p:nvSpPr>
        <p:spPr bwMode="auto">
          <a:xfrm>
            <a:off x="971550" y="3644900"/>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spinální část mozečku získává informace převážně z proprioreceptorů a exteroreceptorů a má vztah k řízení svalového napětí</a:t>
            </a:r>
          </a:p>
        </p:txBody>
      </p:sp>
      <p:sp>
        <p:nvSpPr>
          <p:cNvPr id="53260" name="Oval 12"/>
          <p:cNvSpPr>
            <a:spLocks noChangeArrowheads="1"/>
          </p:cNvSpPr>
          <p:nvPr/>
        </p:nvSpPr>
        <p:spPr bwMode="auto">
          <a:xfrm>
            <a:off x="539750" y="378777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333375"/>
            <a:ext cx="8893175" cy="1117600"/>
          </a:xfrm>
          <a:prstGeom prst="rect">
            <a:avLst/>
          </a:prstGeom>
          <a:solidFill>
            <a:srgbClr val="3366FF"/>
          </a:solidFill>
          <a:ln w="50800">
            <a:solidFill>
              <a:srgbClr val="3366FF"/>
            </a:solidFill>
            <a:miter lim="800000"/>
            <a:headEnd/>
            <a:tailEnd/>
          </a:ln>
          <a:effectLst/>
        </p:spPr>
        <p:txBody>
          <a:bodyPr>
            <a:spAutoFit/>
          </a:bodyPr>
          <a:lstStyle/>
          <a:p>
            <a:pPr algn="ctr"/>
            <a:r>
              <a:rPr lang="cs-CZ" sz="3200" b="1" i="1">
                <a:solidFill>
                  <a:srgbClr val="CCFFFF"/>
                </a:solidFill>
                <a:latin typeface="Verdana" pitchFamily="34" charset="0"/>
              </a:rPr>
              <a:t>MOTORICKÝ SYSTÉM ÚMYSLNÉHO POHYBU</a:t>
            </a:r>
          </a:p>
        </p:txBody>
      </p:sp>
      <p:sp>
        <p:nvSpPr>
          <p:cNvPr id="5427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427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4277" name="Text Box 5"/>
          <p:cNvSpPr txBox="1">
            <a:spLocks noChangeArrowheads="1"/>
          </p:cNvSpPr>
          <p:nvPr/>
        </p:nvSpPr>
        <p:spPr bwMode="auto">
          <a:xfrm>
            <a:off x="1042988" y="1916113"/>
            <a:ext cx="7850187"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u člověka jsou nejdůležitější složkou somatických funkcí cílené úmyslné pohyby</a:t>
            </a:r>
          </a:p>
        </p:txBody>
      </p:sp>
      <p:sp>
        <p:nvSpPr>
          <p:cNvPr id="54278" name="Oval 6"/>
          <p:cNvSpPr>
            <a:spLocks noChangeArrowheads="1"/>
          </p:cNvSpPr>
          <p:nvPr/>
        </p:nvSpPr>
        <p:spPr bwMode="auto">
          <a:xfrm>
            <a:off x="611188"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4279" name="Text Box 7"/>
          <p:cNvSpPr txBox="1">
            <a:spLocks noChangeArrowheads="1"/>
          </p:cNvSpPr>
          <p:nvPr/>
        </p:nvSpPr>
        <p:spPr bwMode="auto">
          <a:xfrm>
            <a:off x="1042988" y="3284538"/>
            <a:ext cx="8101012"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cílené úmyslné pohyby jsou předpokladem vzájemného dorozumívání, aktivního zasahování do vnějšího prostředí a představují motorickou činnost</a:t>
            </a:r>
          </a:p>
        </p:txBody>
      </p:sp>
      <p:sp>
        <p:nvSpPr>
          <p:cNvPr id="54280" name="Oval 8"/>
          <p:cNvSpPr>
            <a:spLocks noChangeArrowheads="1"/>
          </p:cNvSpPr>
          <p:nvPr/>
        </p:nvSpPr>
        <p:spPr bwMode="auto">
          <a:xfrm>
            <a:off x="611188" y="34290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4281" name="Text Box 9"/>
          <p:cNvSpPr txBox="1">
            <a:spLocks noChangeArrowheads="1"/>
          </p:cNvSpPr>
          <p:nvPr/>
        </p:nvSpPr>
        <p:spPr bwMode="auto">
          <a:xfrm>
            <a:off x="1042988" y="5445125"/>
            <a:ext cx="7850187"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cílené úmyslné pohyby tvoří motorický systém pohybu, který je řízen činností mozkové kůry, bazálních ganglií a mozečku</a:t>
            </a:r>
          </a:p>
        </p:txBody>
      </p:sp>
      <p:sp>
        <p:nvSpPr>
          <p:cNvPr id="54282" name="Oval 10"/>
          <p:cNvSpPr>
            <a:spLocks noChangeArrowheads="1"/>
          </p:cNvSpPr>
          <p:nvPr/>
        </p:nvSpPr>
        <p:spPr bwMode="auto">
          <a:xfrm>
            <a:off x="611188" y="5588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Mozková kůra</a:t>
            </a:r>
          </a:p>
        </p:txBody>
      </p:sp>
      <p:sp>
        <p:nvSpPr>
          <p:cNvPr id="5529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530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5301" name="Text Box 5"/>
          <p:cNvSpPr txBox="1">
            <a:spLocks noChangeArrowheads="1"/>
          </p:cNvSpPr>
          <p:nvPr/>
        </p:nvSpPr>
        <p:spPr bwMode="auto">
          <a:xfrm>
            <a:off x="971550" y="12684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zaujímá dominantní postavení při řízení cílené hybnosti</a:t>
            </a:r>
          </a:p>
        </p:txBody>
      </p:sp>
      <p:sp>
        <p:nvSpPr>
          <p:cNvPr id="55302"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5303" name="Text Box 7"/>
          <p:cNvSpPr txBox="1">
            <a:spLocks noChangeArrowheads="1"/>
          </p:cNvSpPr>
          <p:nvPr/>
        </p:nvSpPr>
        <p:spPr bwMode="auto">
          <a:xfrm>
            <a:off x="971550" y="24209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Mozkovou kůru můžeme rozdělit do tří funkčních motorických oblastí:</a:t>
            </a:r>
          </a:p>
        </p:txBody>
      </p:sp>
      <p:sp>
        <p:nvSpPr>
          <p:cNvPr id="55304" name="Oval 8"/>
          <p:cNvSpPr>
            <a:spLocks noChangeArrowheads="1"/>
          </p:cNvSpPr>
          <p:nvPr/>
        </p:nvSpPr>
        <p:spPr bwMode="auto">
          <a:xfrm>
            <a:off x="539750" y="25638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5305" name="Text Box 9"/>
          <p:cNvSpPr txBox="1">
            <a:spLocks noChangeArrowheads="1"/>
          </p:cNvSpPr>
          <p:nvPr/>
        </p:nvSpPr>
        <p:spPr bwMode="auto">
          <a:xfrm>
            <a:off x="2339975" y="3357563"/>
            <a:ext cx="23050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premotorická</a:t>
            </a:r>
          </a:p>
        </p:txBody>
      </p:sp>
      <p:sp>
        <p:nvSpPr>
          <p:cNvPr id="55306" name="Oval 10"/>
          <p:cNvSpPr>
            <a:spLocks noChangeArrowheads="1"/>
          </p:cNvSpPr>
          <p:nvPr/>
        </p:nvSpPr>
        <p:spPr bwMode="auto">
          <a:xfrm>
            <a:off x="1908175" y="35004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5307" name="Text Box 11"/>
          <p:cNvSpPr txBox="1">
            <a:spLocks noChangeArrowheads="1"/>
          </p:cNvSpPr>
          <p:nvPr/>
        </p:nvSpPr>
        <p:spPr bwMode="auto">
          <a:xfrm>
            <a:off x="2339975" y="3933825"/>
            <a:ext cx="23050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motorická</a:t>
            </a:r>
          </a:p>
        </p:txBody>
      </p:sp>
      <p:sp>
        <p:nvSpPr>
          <p:cNvPr id="55308" name="Oval 12"/>
          <p:cNvSpPr>
            <a:spLocks noChangeArrowheads="1"/>
          </p:cNvSpPr>
          <p:nvPr/>
        </p:nvSpPr>
        <p:spPr bwMode="auto">
          <a:xfrm>
            <a:off x="1908175" y="40767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5309" name="Text Box 13"/>
          <p:cNvSpPr txBox="1">
            <a:spLocks noChangeArrowheads="1"/>
          </p:cNvSpPr>
          <p:nvPr/>
        </p:nvSpPr>
        <p:spPr bwMode="auto">
          <a:xfrm>
            <a:off x="2339975" y="4581525"/>
            <a:ext cx="3311525"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somatosenzorická</a:t>
            </a:r>
          </a:p>
        </p:txBody>
      </p:sp>
      <p:sp>
        <p:nvSpPr>
          <p:cNvPr id="55310" name="Oval 14"/>
          <p:cNvSpPr>
            <a:spLocks noChangeArrowheads="1"/>
          </p:cNvSpPr>
          <p:nvPr/>
        </p:nvSpPr>
        <p:spPr bwMode="auto">
          <a:xfrm>
            <a:off x="1908175" y="47244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152400" y="271463"/>
            <a:ext cx="8686800" cy="6508750"/>
          </a:xfrm>
          <a:prstGeom prst="rect">
            <a:avLst/>
          </a:prstGeom>
          <a:noFill/>
          <a:ln w="9525">
            <a:noFill/>
            <a:miter lim="800000"/>
            <a:headEnd/>
            <a:tailEnd/>
          </a:ln>
        </p:spPr>
      </p:pic>
      <p:sp>
        <p:nvSpPr>
          <p:cNvPr id="109571" name="Rectangle 3"/>
          <p:cNvSpPr>
            <a:spLocks noChangeArrowheads="1"/>
          </p:cNvSpPr>
          <p:nvPr/>
        </p:nvSpPr>
        <p:spPr bwMode="auto">
          <a:xfrm>
            <a:off x="8001000" y="3886200"/>
            <a:ext cx="1295400" cy="3810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Centrum </a:t>
            </a:r>
          </a:p>
          <a:p>
            <a:pPr algn="ctr" eaLnBrk="0" hangingPunct="0"/>
            <a:r>
              <a:rPr lang="cs-CZ">
                <a:latin typeface="Times New Roman" pitchFamily="18" charset="0"/>
              </a:rPr>
              <a:t>vidění</a:t>
            </a:r>
            <a:endParaRPr lang="cs-CZ" sz="1600">
              <a:latin typeface="Times New Roman" pitchFamily="18" charset="0"/>
            </a:endParaRPr>
          </a:p>
        </p:txBody>
      </p:sp>
      <p:sp>
        <p:nvSpPr>
          <p:cNvPr id="109572" name="Rectangle 4"/>
          <p:cNvSpPr>
            <a:spLocks noChangeArrowheads="1"/>
          </p:cNvSpPr>
          <p:nvPr/>
        </p:nvSpPr>
        <p:spPr bwMode="auto">
          <a:xfrm>
            <a:off x="3657600" y="228600"/>
            <a:ext cx="3200400" cy="5334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Senzomotorické centrum</a:t>
            </a:r>
            <a:endParaRPr lang="cs-CZ" sz="2400">
              <a:latin typeface="Times New Roman" pitchFamily="18" charset="0"/>
            </a:endParaRPr>
          </a:p>
        </p:txBody>
      </p:sp>
      <p:sp>
        <p:nvSpPr>
          <p:cNvPr id="109573" name="Rectangle 5"/>
          <p:cNvSpPr>
            <a:spLocks noChangeArrowheads="1"/>
          </p:cNvSpPr>
          <p:nvPr/>
        </p:nvSpPr>
        <p:spPr bwMode="auto">
          <a:xfrm>
            <a:off x="152400" y="4495800"/>
            <a:ext cx="2667000" cy="7620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Centrum řeči</a:t>
            </a:r>
          </a:p>
        </p:txBody>
      </p:sp>
      <p:sp>
        <p:nvSpPr>
          <p:cNvPr id="109574" name="Rectangle 6"/>
          <p:cNvSpPr>
            <a:spLocks noChangeArrowheads="1"/>
          </p:cNvSpPr>
          <p:nvPr/>
        </p:nvSpPr>
        <p:spPr bwMode="auto">
          <a:xfrm>
            <a:off x="3581400" y="5791200"/>
            <a:ext cx="1219200" cy="5334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latin typeface="Times New Roman" pitchFamily="18" charset="0"/>
              </a:rPr>
              <a:t>Sluchové centrum</a:t>
            </a:r>
            <a:endParaRPr lang="cs-CZ" sz="2400">
              <a:latin typeface="Times New Roman" pitchFamily="18" charset="0"/>
            </a:endParaRPr>
          </a:p>
        </p:txBody>
      </p:sp>
      <p:sp>
        <p:nvSpPr>
          <p:cNvPr id="109575" name="Rectangle 7"/>
          <p:cNvSpPr>
            <a:spLocks noChangeArrowheads="1"/>
          </p:cNvSpPr>
          <p:nvPr/>
        </p:nvSpPr>
        <p:spPr bwMode="auto">
          <a:xfrm>
            <a:off x="7086600" y="1219200"/>
            <a:ext cx="1981200" cy="6096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solidFill>
                  <a:srgbClr val="FF0000"/>
                </a:solidFill>
                <a:latin typeface="Times New Roman" pitchFamily="18" charset="0"/>
              </a:rPr>
              <a:t>Temenní</a:t>
            </a:r>
          </a:p>
          <a:p>
            <a:pPr algn="ctr" eaLnBrk="0" hangingPunct="0"/>
            <a:r>
              <a:rPr lang="cs-CZ">
                <a:solidFill>
                  <a:srgbClr val="FF0000"/>
                </a:solidFill>
                <a:latin typeface="Times New Roman" pitchFamily="18" charset="0"/>
              </a:rPr>
              <a:t>lalok</a:t>
            </a:r>
          </a:p>
        </p:txBody>
      </p:sp>
      <p:sp>
        <p:nvSpPr>
          <p:cNvPr id="109576" name="Rectangle 8"/>
          <p:cNvSpPr>
            <a:spLocks noChangeArrowheads="1"/>
          </p:cNvSpPr>
          <p:nvPr/>
        </p:nvSpPr>
        <p:spPr bwMode="auto">
          <a:xfrm>
            <a:off x="228600" y="1371600"/>
            <a:ext cx="1600200" cy="6858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solidFill>
                  <a:srgbClr val="FF0000"/>
                </a:solidFill>
                <a:latin typeface="Times New Roman" pitchFamily="18" charset="0"/>
              </a:rPr>
              <a:t>Čelní</a:t>
            </a:r>
          </a:p>
          <a:p>
            <a:pPr algn="ctr" eaLnBrk="0" hangingPunct="0"/>
            <a:r>
              <a:rPr lang="cs-CZ">
                <a:solidFill>
                  <a:srgbClr val="FF0000"/>
                </a:solidFill>
                <a:latin typeface="Times New Roman" pitchFamily="18" charset="0"/>
              </a:rPr>
              <a:t>lalok</a:t>
            </a:r>
          </a:p>
        </p:txBody>
      </p:sp>
      <p:sp>
        <p:nvSpPr>
          <p:cNvPr id="109577" name="Rectangle 9"/>
          <p:cNvSpPr>
            <a:spLocks noChangeArrowheads="1"/>
          </p:cNvSpPr>
          <p:nvPr/>
        </p:nvSpPr>
        <p:spPr bwMode="auto">
          <a:xfrm>
            <a:off x="152400" y="3886200"/>
            <a:ext cx="1371600" cy="6096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78" name="Rectangle 10"/>
          <p:cNvSpPr>
            <a:spLocks noChangeArrowheads="1"/>
          </p:cNvSpPr>
          <p:nvPr/>
        </p:nvSpPr>
        <p:spPr bwMode="auto">
          <a:xfrm>
            <a:off x="1676400" y="5257800"/>
            <a:ext cx="1905000" cy="533400"/>
          </a:xfrm>
          <a:prstGeom prst="rect">
            <a:avLst/>
          </a:prstGeom>
          <a:solidFill>
            <a:schemeClr val="bg1"/>
          </a:solidFill>
          <a:ln w="9525">
            <a:solidFill>
              <a:schemeClr val="bg1"/>
            </a:solidFill>
            <a:miter lim="800000"/>
            <a:headEnd/>
            <a:tailEnd/>
          </a:ln>
          <a:effectLst/>
        </p:spPr>
        <p:txBody>
          <a:bodyPr wrap="none" anchor="ctr"/>
          <a:lstStyle/>
          <a:p>
            <a:pPr algn="ctr" eaLnBrk="0" hangingPunct="0"/>
            <a:r>
              <a:rPr lang="cs-CZ">
                <a:solidFill>
                  <a:srgbClr val="FF0000"/>
                </a:solidFill>
                <a:latin typeface="Times New Roman" pitchFamily="18" charset="0"/>
              </a:rPr>
              <a:t>Spánkový</a:t>
            </a:r>
          </a:p>
          <a:p>
            <a:pPr algn="ctr" eaLnBrk="0" hangingPunct="0"/>
            <a:r>
              <a:rPr lang="cs-CZ">
                <a:solidFill>
                  <a:srgbClr val="FF0000"/>
                </a:solidFill>
                <a:latin typeface="Times New Roman" pitchFamily="18" charset="0"/>
              </a:rPr>
              <a:t>lalok</a:t>
            </a:r>
          </a:p>
        </p:txBody>
      </p:sp>
      <p:sp>
        <p:nvSpPr>
          <p:cNvPr id="109579" name="Rectangle 11"/>
          <p:cNvSpPr>
            <a:spLocks noChangeArrowheads="1"/>
          </p:cNvSpPr>
          <p:nvPr/>
        </p:nvSpPr>
        <p:spPr bwMode="auto">
          <a:xfrm>
            <a:off x="5791200" y="5867400"/>
            <a:ext cx="3200400" cy="9144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80" name="Rectangle 12"/>
          <p:cNvSpPr>
            <a:spLocks noChangeArrowheads="1"/>
          </p:cNvSpPr>
          <p:nvPr/>
        </p:nvSpPr>
        <p:spPr bwMode="auto">
          <a:xfrm>
            <a:off x="7239000" y="5029200"/>
            <a:ext cx="1524000" cy="6096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81" name="Rectangle 13"/>
          <p:cNvSpPr>
            <a:spLocks noChangeArrowheads="1"/>
          </p:cNvSpPr>
          <p:nvPr/>
        </p:nvSpPr>
        <p:spPr bwMode="auto">
          <a:xfrm>
            <a:off x="685800" y="609600"/>
            <a:ext cx="2362200" cy="533400"/>
          </a:xfrm>
          <a:prstGeom prst="rect">
            <a:avLst/>
          </a:prstGeom>
          <a:solidFill>
            <a:schemeClr val="bg1"/>
          </a:solidFill>
          <a:ln w="9525">
            <a:solidFill>
              <a:schemeClr val="bg1"/>
            </a:solidFill>
            <a:miter lim="800000"/>
            <a:headEnd/>
            <a:tailEnd/>
          </a:ln>
          <a:effectLst/>
        </p:spPr>
        <p:txBody>
          <a:bodyPr wrap="none" anchor="ctr"/>
          <a:lstStyle/>
          <a:p>
            <a:endParaRPr lang="cs-CZ"/>
          </a:p>
        </p:txBody>
      </p:sp>
      <p:sp>
        <p:nvSpPr>
          <p:cNvPr id="109582" name="Rectangle 14"/>
          <p:cNvSpPr>
            <a:spLocks noChangeArrowheads="1"/>
          </p:cNvSpPr>
          <p:nvPr/>
        </p:nvSpPr>
        <p:spPr bwMode="auto">
          <a:xfrm>
            <a:off x="1828800" y="914400"/>
            <a:ext cx="533400" cy="609600"/>
          </a:xfrm>
          <a:prstGeom prst="rect">
            <a:avLst/>
          </a:prstGeom>
          <a:solidFill>
            <a:schemeClr val="bg1"/>
          </a:solidFill>
          <a:ln w="9525">
            <a:noFill/>
            <a:miter lim="800000"/>
            <a:headEnd/>
            <a:tailEnd/>
          </a:ln>
          <a:effectLst/>
        </p:spPr>
        <p:txBody>
          <a:bodyPr wrap="none" anchor="ctr"/>
          <a:lstStyle/>
          <a:p>
            <a:endParaRPr lang="cs-CZ"/>
          </a:p>
        </p:txBody>
      </p:sp>
      <p:sp>
        <p:nvSpPr>
          <p:cNvPr id="109584" name="Line 16"/>
          <p:cNvSpPr>
            <a:spLocks noChangeShapeType="1"/>
          </p:cNvSpPr>
          <p:nvPr/>
        </p:nvSpPr>
        <p:spPr bwMode="auto">
          <a:xfrm flipV="1">
            <a:off x="323850" y="0"/>
            <a:ext cx="0" cy="6858000"/>
          </a:xfrm>
          <a:prstGeom prst="line">
            <a:avLst/>
          </a:prstGeom>
          <a:noFill/>
          <a:ln w="76200">
            <a:solidFill>
              <a:srgbClr val="3366FF"/>
            </a:solidFill>
            <a:round/>
            <a:headEnd/>
            <a:tailEnd/>
          </a:ln>
          <a:effectLst/>
        </p:spPr>
        <p:txBody>
          <a:bodyPr/>
          <a:lstStyle/>
          <a:p>
            <a:endParaRPr lang="cs-CZ"/>
          </a:p>
        </p:txBody>
      </p:sp>
      <p:sp>
        <p:nvSpPr>
          <p:cNvPr id="109585" name="Line 17"/>
          <p:cNvSpPr>
            <a:spLocks noChangeShapeType="1"/>
          </p:cNvSpPr>
          <p:nvPr/>
        </p:nvSpPr>
        <p:spPr bwMode="auto">
          <a:xfrm flipV="1">
            <a:off x="395288"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6" name="Text Box 10"/>
          <p:cNvSpPr txBox="1">
            <a:spLocks noChangeArrowheads="1"/>
          </p:cNvSpPr>
          <p:nvPr/>
        </p:nvSpPr>
        <p:spPr bwMode="auto">
          <a:xfrm>
            <a:off x="250825" y="404813"/>
            <a:ext cx="8893175" cy="569912"/>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Motorický systém pohybu a jeho řízení</a:t>
            </a:r>
          </a:p>
        </p:txBody>
      </p:sp>
      <p:pic>
        <p:nvPicPr>
          <p:cNvPr id="96263" name="Picture 7" descr="265b"/>
          <p:cNvPicPr>
            <a:picLocks noChangeAspect="1" noChangeArrowheads="1"/>
          </p:cNvPicPr>
          <p:nvPr/>
        </p:nvPicPr>
        <p:blipFill>
          <a:blip r:embed="rId2" cstate="print"/>
          <a:srcRect/>
          <a:stretch>
            <a:fillRect/>
          </a:stretch>
        </p:blipFill>
        <p:spPr bwMode="auto">
          <a:xfrm>
            <a:off x="1763713" y="1074738"/>
            <a:ext cx="6105525" cy="5783262"/>
          </a:xfrm>
          <a:prstGeom prst="rect">
            <a:avLst/>
          </a:prstGeom>
          <a:noFill/>
        </p:spPr>
      </p:pic>
      <p:sp>
        <p:nvSpPr>
          <p:cNvPr id="96264" name="Line 8"/>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96265" name="Line 9"/>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1187450" y="0"/>
            <a:ext cx="6580188" cy="6858000"/>
          </a:xfrm>
          <a:prstGeom prst="rect">
            <a:avLst/>
          </a:prstGeom>
          <a:noFill/>
        </p:spPr>
      </p:pic>
      <p:sp>
        <p:nvSpPr>
          <p:cNvPr id="10445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10445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1" name="Picture 11" descr="Image"/>
          <p:cNvPicPr>
            <a:picLocks noChangeAspect="1" noChangeArrowheads="1"/>
          </p:cNvPicPr>
          <p:nvPr/>
        </p:nvPicPr>
        <p:blipFill>
          <a:blip r:embed="rId2" cstate="print"/>
          <a:srcRect/>
          <a:stretch>
            <a:fillRect/>
          </a:stretch>
        </p:blipFill>
        <p:spPr bwMode="auto">
          <a:xfrm>
            <a:off x="1547813" y="765175"/>
            <a:ext cx="6327775" cy="6624638"/>
          </a:xfrm>
          <a:prstGeom prst="rect">
            <a:avLst/>
          </a:prstGeom>
          <a:noFill/>
          <a:ln w="9525">
            <a:noFill/>
            <a:miter lim="800000"/>
            <a:headEnd/>
            <a:tailEnd/>
          </a:ln>
        </p:spPr>
      </p:pic>
      <p:sp>
        <p:nvSpPr>
          <p:cNvPr id="56322"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Motorická funkce hlavových nervů</a:t>
            </a:r>
          </a:p>
        </p:txBody>
      </p:sp>
      <p:sp>
        <p:nvSpPr>
          <p:cNvPr id="56323"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6324"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flipH="1">
            <a:off x="576263" y="467381"/>
            <a:ext cx="8567737" cy="4524315"/>
          </a:xfrm>
          <a:prstGeom prst="rect">
            <a:avLst/>
          </a:prstGeom>
          <a:noFill/>
          <a:ln w="9525">
            <a:noFill/>
            <a:miter lim="800000"/>
            <a:headEnd/>
            <a:tailEnd/>
          </a:ln>
          <a:effectLst/>
        </p:spPr>
        <p:txBody>
          <a:bodyPr wrap="square" anchor="ctr">
            <a:spAutoFit/>
          </a:bodyPr>
          <a:lstStyle/>
          <a:p>
            <a:r>
              <a:rPr lang="cs-CZ" sz="2400" b="1" dirty="0" smtClean="0">
                <a:solidFill>
                  <a:srgbClr val="000099"/>
                </a:solidFill>
                <a:latin typeface="Verdana" pitchFamily="34" charset="0"/>
              </a:rPr>
              <a:t>Klouby</a:t>
            </a:r>
            <a:endParaRPr lang="cs-CZ" sz="2400" b="1" dirty="0">
              <a:solidFill>
                <a:srgbClr val="000099"/>
              </a:solidFill>
              <a:latin typeface="Verdana" pitchFamily="34" charset="0"/>
            </a:endParaRPr>
          </a:p>
          <a:p>
            <a:endParaRPr lang="cs-CZ" sz="2400" b="1" dirty="0">
              <a:solidFill>
                <a:srgbClr val="000099"/>
              </a:solidFill>
              <a:latin typeface="Verdana" pitchFamily="34" charset="0"/>
            </a:endParaRPr>
          </a:p>
          <a:p>
            <a:pPr>
              <a:buFont typeface="Arial" pitchFamily="34" charset="0"/>
              <a:buChar char="•"/>
            </a:pPr>
            <a:r>
              <a:rPr lang="cs-CZ" sz="2400" dirty="0" smtClean="0"/>
              <a:t> Tvoří </a:t>
            </a:r>
            <a:r>
              <a:rPr lang="cs-CZ" sz="2400" dirty="0"/>
              <a:t>pohyblivé spojení mezi </a:t>
            </a:r>
            <a:r>
              <a:rPr lang="cs-CZ" sz="2400" dirty="0" smtClean="0"/>
              <a:t>kostmi.</a:t>
            </a:r>
          </a:p>
          <a:p>
            <a:endParaRPr lang="cs-CZ" sz="2400" dirty="0" smtClean="0"/>
          </a:p>
          <a:p>
            <a:pPr>
              <a:buFont typeface="Arial" pitchFamily="34" charset="0"/>
              <a:buChar char="•"/>
            </a:pPr>
            <a:r>
              <a:rPr lang="cs-CZ" sz="2400" dirty="0" smtClean="0"/>
              <a:t> Pohyblivost </a:t>
            </a:r>
            <a:r>
              <a:rPr lang="cs-CZ" sz="2400" dirty="0"/>
              <a:t>závisí na tvaru kloubních </a:t>
            </a:r>
            <a:r>
              <a:rPr lang="cs-CZ" sz="2400" dirty="0" smtClean="0"/>
              <a:t>ploch.</a:t>
            </a:r>
          </a:p>
          <a:p>
            <a:endParaRPr lang="cs-CZ" sz="2400" dirty="0" smtClean="0"/>
          </a:p>
          <a:p>
            <a:pPr>
              <a:buFont typeface="Arial" pitchFamily="34" charset="0"/>
              <a:buChar char="•"/>
            </a:pPr>
            <a:r>
              <a:rPr lang="cs-CZ" sz="2400" dirty="0" smtClean="0"/>
              <a:t> Z </a:t>
            </a:r>
            <a:r>
              <a:rPr lang="cs-CZ" sz="2400" dirty="0"/>
              <a:t>mechanického hlediska patří klouby k sestavě pák a představují body </a:t>
            </a:r>
            <a:r>
              <a:rPr lang="cs-CZ" sz="2400" dirty="0" smtClean="0"/>
              <a:t>otáčení.</a:t>
            </a:r>
          </a:p>
          <a:p>
            <a:endParaRPr lang="cs-CZ" sz="2400" dirty="0"/>
          </a:p>
          <a:p>
            <a:r>
              <a:rPr lang="cs-CZ" sz="2400" dirty="0" smtClean="0"/>
              <a:t>V </a:t>
            </a:r>
            <a:r>
              <a:rPr lang="cs-CZ" sz="2400" dirty="0"/>
              <a:t>kineziologii představují klouby funkční jednotky, v nichž se uskutečňuje pohyb, dochází k změnám postavení pák a jejich os v různých rovinách a při různých pohybových situacích.</a:t>
            </a:r>
          </a:p>
        </p:txBody>
      </p:sp>
      <p:sp>
        <p:nvSpPr>
          <p:cNvPr id="23557"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23558"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Součinnost hemisfér a hybnost</a:t>
            </a:r>
          </a:p>
        </p:txBody>
      </p:sp>
      <p:sp>
        <p:nvSpPr>
          <p:cNvPr id="5734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734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7349"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dominance hemisfér = lateralita</a:t>
            </a:r>
          </a:p>
        </p:txBody>
      </p:sp>
      <p:sp>
        <p:nvSpPr>
          <p:cNvPr id="57350"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7351" name="Text Box 7"/>
          <p:cNvSpPr txBox="1">
            <a:spLocks noChangeArrowheads="1"/>
          </p:cNvSpPr>
          <p:nvPr/>
        </p:nvSpPr>
        <p:spPr bwMode="auto">
          <a:xfrm>
            <a:off x="971550" y="2060575"/>
            <a:ext cx="8172450" cy="1200329"/>
          </a:xfrm>
          <a:prstGeom prst="rect">
            <a:avLst/>
          </a:prstGeom>
          <a:solidFill>
            <a:schemeClr val="bg1"/>
          </a:solidFill>
          <a:ln w="38100">
            <a:noFill/>
            <a:miter lim="800000"/>
            <a:headEnd/>
            <a:tailEnd/>
          </a:ln>
          <a:effectLst/>
        </p:spPr>
        <p:txBody>
          <a:bodyPr>
            <a:spAutoFit/>
          </a:bodyPr>
          <a:lstStyle/>
          <a:p>
            <a:r>
              <a:rPr lang="cs-CZ" sz="2400" i="1" dirty="0">
                <a:solidFill>
                  <a:srgbClr val="3366FF"/>
                </a:solidFill>
                <a:latin typeface="Verdana" pitchFamily="34" charset="0"/>
              </a:rPr>
              <a:t>lateralita znamená funkční dominanci jedné z </a:t>
            </a:r>
            <a:r>
              <a:rPr lang="cs-CZ" sz="2400" i="1" dirty="0" smtClean="0">
                <a:solidFill>
                  <a:srgbClr val="3366FF"/>
                </a:solidFill>
                <a:latin typeface="Verdana" pitchFamily="34" charset="0"/>
              </a:rPr>
              <a:t>hemisfér </a:t>
            </a:r>
            <a:r>
              <a:rPr lang="cs-CZ" sz="2400" i="1" dirty="0">
                <a:solidFill>
                  <a:srgbClr val="3366FF"/>
                </a:solidFill>
                <a:latin typeface="Verdana" pitchFamily="34" charset="0"/>
              </a:rPr>
              <a:t>a tedy funkční dominanci jedné z párových končetin nebo smyslových orgánů</a:t>
            </a:r>
          </a:p>
        </p:txBody>
      </p:sp>
      <p:sp>
        <p:nvSpPr>
          <p:cNvPr id="57352"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7353" name="Text Box 9"/>
          <p:cNvSpPr txBox="1">
            <a:spLocks noChangeArrowheads="1"/>
          </p:cNvSpPr>
          <p:nvPr/>
        </p:nvSpPr>
        <p:spPr bwMode="auto">
          <a:xfrm>
            <a:off x="971550" y="3644900"/>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lateralita má význam v motorické činnosti člověka a můžeme ji zaznamenat už v jeho prvních měsících člověka</a:t>
            </a:r>
          </a:p>
        </p:txBody>
      </p:sp>
      <p:sp>
        <p:nvSpPr>
          <p:cNvPr id="57354" name="Oval 10"/>
          <p:cNvSpPr>
            <a:spLocks noChangeArrowheads="1"/>
          </p:cNvSpPr>
          <p:nvPr/>
        </p:nvSpPr>
        <p:spPr bwMode="auto">
          <a:xfrm>
            <a:off x="539750" y="378777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Úkol levé hemisféry</a:t>
            </a:r>
          </a:p>
        </p:txBody>
      </p:sp>
      <p:sp>
        <p:nvSpPr>
          <p:cNvPr id="5837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837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8373" name="Text Box 5"/>
          <p:cNvSpPr txBox="1">
            <a:spLocks noChangeArrowheads="1"/>
          </p:cNvSpPr>
          <p:nvPr/>
        </p:nvSpPr>
        <p:spPr bwMode="auto">
          <a:xfrm>
            <a:off x="971550" y="126841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je zde uloženo motorické a senzitivní centrum řeči</a:t>
            </a:r>
          </a:p>
        </p:txBody>
      </p:sp>
      <p:sp>
        <p:nvSpPr>
          <p:cNvPr id="58374"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8375" name="Text Box 7"/>
          <p:cNvSpPr txBox="1">
            <a:spLocks noChangeArrowheads="1"/>
          </p:cNvSpPr>
          <p:nvPr/>
        </p:nvSpPr>
        <p:spPr bwMode="auto">
          <a:xfrm>
            <a:off x="971550" y="20605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řídí pohyby pravé poloviny těla, zvláště pravé horní končetiny</a:t>
            </a:r>
          </a:p>
        </p:txBody>
      </p:sp>
      <p:sp>
        <p:nvSpPr>
          <p:cNvPr id="58376" name="Oval 8"/>
          <p:cNvSpPr>
            <a:spLocks noChangeArrowheads="1"/>
          </p:cNvSpPr>
          <p:nvPr/>
        </p:nvSpPr>
        <p:spPr bwMode="auto">
          <a:xfrm>
            <a:off x="539750" y="22034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58377" name="Text Box 9"/>
          <p:cNvSpPr txBox="1">
            <a:spLocks noChangeArrowheads="1"/>
          </p:cNvSpPr>
          <p:nvPr/>
        </p:nvSpPr>
        <p:spPr bwMode="auto">
          <a:xfrm>
            <a:off x="971550" y="3141663"/>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analytické zpracování smyslových podnětů</a:t>
            </a:r>
          </a:p>
        </p:txBody>
      </p:sp>
      <p:sp>
        <p:nvSpPr>
          <p:cNvPr id="58378" name="Oval 10"/>
          <p:cNvSpPr>
            <a:spLocks noChangeArrowheads="1"/>
          </p:cNvSpPr>
          <p:nvPr/>
        </p:nvSpPr>
        <p:spPr bwMode="auto">
          <a:xfrm>
            <a:off x="539750" y="32845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8379" name="Text Box 11"/>
          <p:cNvSpPr txBox="1">
            <a:spLocks noChangeArrowheads="1"/>
          </p:cNvSpPr>
          <p:nvPr/>
        </p:nvSpPr>
        <p:spPr bwMode="auto">
          <a:xfrm>
            <a:off x="971550" y="400526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umožňuje slovní označení jevů, matematické a logické myšlení</a:t>
            </a:r>
          </a:p>
        </p:txBody>
      </p:sp>
      <p:sp>
        <p:nvSpPr>
          <p:cNvPr id="58380" name="Oval 12"/>
          <p:cNvSpPr>
            <a:spLocks noChangeArrowheads="1"/>
          </p:cNvSpPr>
          <p:nvPr/>
        </p:nvSpPr>
        <p:spPr bwMode="auto">
          <a:xfrm>
            <a:off x="539750" y="414813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Úkol pravé hemisféry</a:t>
            </a:r>
          </a:p>
        </p:txBody>
      </p:sp>
      <p:sp>
        <p:nvSpPr>
          <p:cNvPr id="5939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5939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59397" name="Text Box 5"/>
          <p:cNvSpPr txBox="1">
            <a:spLocks noChangeArrowheads="1"/>
          </p:cNvSpPr>
          <p:nvPr/>
        </p:nvSpPr>
        <p:spPr bwMode="auto">
          <a:xfrm>
            <a:off x="971550" y="12684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podílejí se zde syntetické procesy ve zpracování smyslových podnětů</a:t>
            </a:r>
          </a:p>
        </p:txBody>
      </p:sp>
      <p:sp>
        <p:nvSpPr>
          <p:cNvPr id="59398" name="Oval 6"/>
          <p:cNvSpPr>
            <a:spLocks noChangeArrowheads="1"/>
          </p:cNvSpPr>
          <p:nvPr/>
        </p:nvSpPr>
        <p:spPr bwMode="auto">
          <a:xfrm>
            <a:off x="539750" y="14112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9399" name="Text Box 7"/>
          <p:cNvSpPr txBox="1">
            <a:spLocks noChangeArrowheads="1"/>
          </p:cNvSpPr>
          <p:nvPr/>
        </p:nvSpPr>
        <p:spPr bwMode="auto">
          <a:xfrm>
            <a:off x="971550" y="24209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řídí pohyby levé poloviny těla, zvláště pravé horní končetiny</a:t>
            </a:r>
          </a:p>
        </p:txBody>
      </p:sp>
      <p:sp>
        <p:nvSpPr>
          <p:cNvPr id="59400" name="Oval 8"/>
          <p:cNvSpPr>
            <a:spLocks noChangeArrowheads="1"/>
          </p:cNvSpPr>
          <p:nvPr/>
        </p:nvSpPr>
        <p:spPr bwMode="auto">
          <a:xfrm>
            <a:off x="539750" y="25638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59401" name="Text Box 9"/>
          <p:cNvSpPr txBox="1">
            <a:spLocks noChangeArrowheads="1"/>
          </p:cNvSpPr>
          <p:nvPr/>
        </p:nvSpPr>
        <p:spPr bwMode="auto">
          <a:xfrm>
            <a:off x="971550" y="3500438"/>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vnímání složitých zrakových a sluchových podnětů</a:t>
            </a:r>
          </a:p>
        </p:txBody>
      </p:sp>
      <p:sp>
        <p:nvSpPr>
          <p:cNvPr id="59402" name="Oval 10"/>
          <p:cNvSpPr>
            <a:spLocks noChangeArrowheads="1"/>
          </p:cNvSpPr>
          <p:nvPr/>
        </p:nvSpPr>
        <p:spPr bwMode="auto">
          <a:xfrm>
            <a:off x="539750" y="36449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50825" y="333375"/>
            <a:ext cx="8893175" cy="996950"/>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Řízení somatických funkcí bazálními ganglii</a:t>
            </a:r>
          </a:p>
        </p:txBody>
      </p:sp>
      <p:sp>
        <p:nvSpPr>
          <p:cNvPr id="60419"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0420"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0421" name="Text Box 5"/>
          <p:cNvSpPr txBox="1">
            <a:spLocks noChangeArrowheads="1"/>
          </p:cNvSpPr>
          <p:nvPr/>
        </p:nvSpPr>
        <p:spPr bwMode="auto">
          <a:xfrm>
            <a:off x="971550" y="1916113"/>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BG jsou důležitou strukturou k ovlivňování motorických funkcí</a:t>
            </a:r>
          </a:p>
        </p:txBody>
      </p:sp>
      <p:sp>
        <p:nvSpPr>
          <p:cNvPr id="60422" name="Oval 6"/>
          <p:cNvSpPr>
            <a:spLocks noChangeArrowheads="1"/>
          </p:cNvSpPr>
          <p:nvPr/>
        </p:nvSpPr>
        <p:spPr bwMode="auto">
          <a:xfrm>
            <a:off x="539750" y="205898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0423" name="Text Box 7"/>
          <p:cNvSpPr txBox="1">
            <a:spLocks noChangeArrowheads="1"/>
          </p:cNvSpPr>
          <p:nvPr/>
        </p:nvSpPr>
        <p:spPr bwMode="auto">
          <a:xfrm>
            <a:off x="971550" y="30686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řídí složitý vztah mezi podrážděním a útlumem při úmyslných pohybech</a:t>
            </a:r>
          </a:p>
        </p:txBody>
      </p:sp>
      <p:sp>
        <p:nvSpPr>
          <p:cNvPr id="60424" name="Oval 8"/>
          <p:cNvSpPr>
            <a:spLocks noChangeArrowheads="1"/>
          </p:cNvSpPr>
          <p:nvPr/>
        </p:nvSpPr>
        <p:spPr bwMode="auto">
          <a:xfrm>
            <a:off x="539750" y="3211513"/>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0425" name="Text Box 9"/>
          <p:cNvSpPr txBox="1">
            <a:spLocks noChangeArrowheads="1"/>
          </p:cNvSpPr>
          <p:nvPr/>
        </p:nvSpPr>
        <p:spPr bwMode="auto">
          <a:xfrm>
            <a:off x="971550" y="4148138"/>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vytvářejí tzv. „návod na pohyb“</a:t>
            </a:r>
          </a:p>
        </p:txBody>
      </p:sp>
      <p:sp>
        <p:nvSpPr>
          <p:cNvPr id="60426" name="Oval 10"/>
          <p:cNvSpPr>
            <a:spLocks noChangeArrowheads="1"/>
          </p:cNvSpPr>
          <p:nvPr/>
        </p:nvSpPr>
        <p:spPr bwMode="auto">
          <a:xfrm>
            <a:off x="539750" y="42926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0427" name="Text Box 11"/>
          <p:cNvSpPr txBox="1">
            <a:spLocks noChangeArrowheads="1"/>
          </p:cNvSpPr>
          <p:nvPr/>
        </p:nvSpPr>
        <p:spPr bwMode="auto">
          <a:xfrm>
            <a:off x="971550" y="522922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programují pomalé pohyby a celkově mají na motoriku tlumivý efekt</a:t>
            </a:r>
          </a:p>
        </p:txBody>
      </p:sp>
      <p:sp>
        <p:nvSpPr>
          <p:cNvPr id="60428" name="Oval 12"/>
          <p:cNvSpPr>
            <a:spLocks noChangeArrowheads="1"/>
          </p:cNvSpPr>
          <p:nvPr/>
        </p:nvSpPr>
        <p:spPr bwMode="auto">
          <a:xfrm>
            <a:off x="539750" y="5373688"/>
            <a:ext cx="142875" cy="144462"/>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Funkce mozečku v řízení cílené motoriky</a:t>
            </a:r>
          </a:p>
        </p:txBody>
      </p:sp>
      <p:sp>
        <p:nvSpPr>
          <p:cNvPr id="62467"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2468"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2471" name="Text Box 7"/>
          <p:cNvSpPr txBox="1">
            <a:spLocks noChangeArrowheads="1"/>
          </p:cNvSpPr>
          <p:nvPr/>
        </p:nvSpPr>
        <p:spPr bwMode="auto">
          <a:xfrm>
            <a:off x="971550" y="24923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to umožňuje mozečku uplatnit se při iniciaci pohybu, při jeho kontrole a při ukončení</a:t>
            </a:r>
          </a:p>
        </p:txBody>
      </p:sp>
      <p:sp>
        <p:nvSpPr>
          <p:cNvPr id="62472" name="Oval 8"/>
          <p:cNvSpPr>
            <a:spLocks noChangeArrowheads="1"/>
          </p:cNvSpPr>
          <p:nvPr/>
        </p:nvSpPr>
        <p:spPr bwMode="auto">
          <a:xfrm>
            <a:off x="539750" y="263525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2473" name="Text Box 9"/>
          <p:cNvSpPr txBox="1">
            <a:spLocks noChangeArrowheads="1"/>
          </p:cNvSpPr>
          <p:nvPr/>
        </p:nvSpPr>
        <p:spPr bwMode="auto">
          <a:xfrm>
            <a:off x="971550" y="35718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je významný pro plynulé, cílené a přiměřené vykonání každého úmyslného pohybu</a:t>
            </a:r>
          </a:p>
        </p:txBody>
      </p:sp>
      <p:sp>
        <p:nvSpPr>
          <p:cNvPr id="62474" name="Oval 10"/>
          <p:cNvSpPr>
            <a:spLocks noChangeArrowheads="1"/>
          </p:cNvSpPr>
          <p:nvPr/>
        </p:nvSpPr>
        <p:spPr bwMode="auto">
          <a:xfrm>
            <a:off x="539750" y="37163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2475" name="Text Box 11"/>
          <p:cNvSpPr txBox="1">
            <a:spLocks noChangeArrowheads="1"/>
          </p:cNvSpPr>
          <p:nvPr/>
        </p:nvSpPr>
        <p:spPr bwMode="auto">
          <a:xfrm>
            <a:off x="971550" y="4652963"/>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se účastní řízení svalového tonusu, má vztah k reflexům postojovým a vzpřimovacím i k úmyslným pohybům, čímž se podílí na všech třech základních somatických funkcí</a:t>
            </a:r>
          </a:p>
        </p:txBody>
      </p:sp>
      <p:sp>
        <p:nvSpPr>
          <p:cNvPr id="62476" name="Oval 12"/>
          <p:cNvSpPr>
            <a:spLocks noChangeArrowheads="1"/>
          </p:cNvSpPr>
          <p:nvPr/>
        </p:nvSpPr>
        <p:spPr bwMode="auto">
          <a:xfrm>
            <a:off x="539750" y="4797425"/>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2477" name="Text Box 13"/>
          <p:cNvSpPr txBox="1">
            <a:spLocks noChangeArrowheads="1"/>
          </p:cNvSpPr>
          <p:nvPr/>
        </p:nvSpPr>
        <p:spPr bwMode="auto">
          <a:xfrm>
            <a:off x="971550" y="1125538"/>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je propojen s mozkovou kůrou, jádry mozkového kmene a jejich prostřednictvím i s míchou</a:t>
            </a:r>
          </a:p>
        </p:txBody>
      </p:sp>
      <p:sp>
        <p:nvSpPr>
          <p:cNvPr id="62478" name="Oval 14"/>
          <p:cNvSpPr>
            <a:spLocks noChangeArrowheads="1"/>
          </p:cNvSpPr>
          <p:nvPr/>
        </p:nvSpPr>
        <p:spPr bwMode="auto">
          <a:xfrm>
            <a:off x="539750" y="1270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Úmyslné pohyby</a:t>
            </a:r>
          </a:p>
        </p:txBody>
      </p:sp>
      <p:sp>
        <p:nvSpPr>
          <p:cNvPr id="63491"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3492"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3495" name="Text Box 7"/>
          <p:cNvSpPr txBox="1">
            <a:spLocks noChangeArrowheads="1"/>
          </p:cNvSpPr>
          <p:nvPr/>
        </p:nvSpPr>
        <p:spPr bwMode="auto">
          <a:xfrm>
            <a:off x="971550" y="35718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konečná podoba pohybu jako výstupní motorické informace je výsledkem spolupráce hybné soustavy</a:t>
            </a:r>
          </a:p>
        </p:txBody>
      </p:sp>
      <p:sp>
        <p:nvSpPr>
          <p:cNvPr id="63496" name="Oval 8"/>
          <p:cNvSpPr>
            <a:spLocks noChangeArrowheads="1"/>
          </p:cNvSpPr>
          <p:nvPr/>
        </p:nvSpPr>
        <p:spPr bwMode="auto">
          <a:xfrm>
            <a:off x="539750" y="37163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3499" name="Text Box 11"/>
          <p:cNvSpPr txBox="1">
            <a:spLocks noChangeArrowheads="1"/>
          </p:cNvSpPr>
          <p:nvPr/>
        </p:nvSpPr>
        <p:spPr bwMode="auto">
          <a:xfrm>
            <a:off x="971550" y="1125538"/>
            <a:ext cx="8172450" cy="155257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úmyslné pohyby nebo-li cílená motorika se u člověka začíná objevovat od konce pátého postnatálního měsíce, kdy dítě začíná sahat po předmětech, dává si palečky do úst</a:t>
            </a:r>
          </a:p>
        </p:txBody>
      </p:sp>
      <p:sp>
        <p:nvSpPr>
          <p:cNvPr id="63500" name="Oval 12"/>
          <p:cNvSpPr>
            <a:spLocks noChangeArrowheads="1"/>
          </p:cNvSpPr>
          <p:nvPr/>
        </p:nvSpPr>
        <p:spPr bwMode="auto">
          <a:xfrm>
            <a:off x="539750" y="1270000"/>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0825" y="333375"/>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Provedení úmyslného pohybu – sled kroků:</a:t>
            </a:r>
          </a:p>
        </p:txBody>
      </p:sp>
      <p:sp>
        <p:nvSpPr>
          <p:cNvPr id="64515" name="Line 3"/>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4516" name="Line 4"/>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
        <p:nvSpPr>
          <p:cNvPr id="64517" name="Text Box 5"/>
          <p:cNvSpPr txBox="1">
            <a:spLocks noChangeArrowheads="1"/>
          </p:cNvSpPr>
          <p:nvPr/>
        </p:nvSpPr>
        <p:spPr bwMode="auto">
          <a:xfrm>
            <a:off x="971550" y="3644900"/>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mozeček kontroluje provedení pohybu</a:t>
            </a:r>
          </a:p>
        </p:txBody>
      </p:sp>
      <p:sp>
        <p:nvSpPr>
          <p:cNvPr id="64518" name="Oval 6"/>
          <p:cNvSpPr>
            <a:spLocks noChangeArrowheads="1"/>
          </p:cNvSpPr>
          <p:nvPr/>
        </p:nvSpPr>
        <p:spPr bwMode="auto">
          <a:xfrm>
            <a:off x="539750" y="38608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4519" name="Text Box 7"/>
          <p:cNvSpPr txBox="1">
            <a:spLocks noChangeArrowheads="1"/>
          </p:cNvSpPr>
          <p:nvPr/>
        </p:nvSpPr>
        <p:spPr bwMode="auto">
          <a:xfrm>
            <a:off x="971550" y="1125538"/>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představa pohybu, vůle pohyb vykonat vzniká v částech mozkové kůry</a:t>
            </a:r>
          </a:p>
        </p:txBody>
      </p:sp>
      <p:sp>
        <p:nvSpPr>
          <p:cNvPr id="64520" name="Oval 8"/>
          <p:cNvSpPr>
            <a:spLocks noChangeArrowheads="1"/>
          </p:cNvSpPr>
          <p:nvPr/>
        </p:nvSpPr>
        <p:spPr bwMode="auto">
          <a:xfrm>
            <a:off x="539750" y="1270000"/>
            <a:ext cx="142875" cy="144463"/>
          </a:xfrm>
          <a:prstGeom prst="ellipse">
            <a:avLst/>
          </a:prstGeom>
          <a:noFill/>
          <a:ln w="38100">
            <a:solidFill>
              <a:srgbClr val="00CCFF"/>
            </a:solidFill>
            <a:round/>
            <a:headEnd/>
            <a:tailEnd/>
          </a:ln>
          <a:effectLst/>
        </p:spPr>
        <p:txBody>
          <a:bodyPr wrap="none" anchor="ctr"/>
          <a:lstStyle/>
          <a:p>
            <a:endParaRPr lang="cs-CZ"/>
          </a:p>
        </p:txBody>
      </p:sp>
      <p:sp>
        <p:nvSpPr>
          <p:cNvPr id="64521" name="Text Box 9"/>
          <p:cNvSpPr txBox="1">
            <a:spLocks noChangeArrowheads="1"/>
          </p:cNvSpPr>
          <p:nvPr/>
        </p:nvSpPr>
        <p:spPr bwMode="auto">
          <a:xfrm>
            <a:off x="971550" y="2060575"/>
            <a:ext cx="8172450" cy="822325"/>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plán (taktika) provedení pohybu pochází z mozkové kůry, dostává se do bazálních ganglií a mozečku</a:t>
            </a:r>
          </a:p>
        </p:txBody>
      </p:sp>
      <p:sp>
        <p:nvSpPr>
          <p:cNvPr id="64522" name="Oval 10"/>
          <p:cNvSpPr>
            <a:spLocks noChangeArrowheads="1"/>
          </p:cNvSpPr>
          <p:nvPr/>
        </p:nvSpPr>
        <p:spPr bwMode="auto">
          <a:xfrm>
            <a:off x="539750" y="22050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4523" name="Text Box 11"/>
          <p:cNvSpPr txBox="1">
            <a:spLocks noChangeArrowheads="1"/>
          </p:cNvSpPr>
          <p:nvPr/>
        </p:nvSpPr>
        <p:spPr bwMode="auto">
          <a:xfrm>
            <a:off x="971550" y="2924175"/>
            <a:ext cx="8172450" cy="45720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BG iniciují pohyb a realizují pomalé pohyby</a:t>
            </a:r>
          </a:p>
        </p:txBody>
      </p:sp>
      <p:sp>
        <p:nvSpPr>
          <p:cNvPr id="64524" name="Oval 12"/>
          <p:cNvSpPr>
            <a:spLocks noChangeArrowheads="1"/>
          </p:cNvSpPr>
          <p:nvPr/>
        </p:nvSpPr>
        <p:spPr bwMode="auto">
          <a:xfrm>
            <a:off x="539750" y="3068638"/>
            <a:ext cx="142875" cy="144462"/>
          </a:xfrm>
          <a:prstGeom prst="ellipse">
            <a:avLst/>
          </a:prstGeom>
          <a:noFill/>
          <a:ln w="38100">
            <a:solidFill>
              <a:srgbClr val="00CCFF"/>
            </a:solidFill>
            <a:round/>
            <a:headEnd/>
            <a:tailEnd/>
          </a:ln>
          <a:effectLst/>
        </p:spPr>
        <p:txBody>
          <a:bodyPr wrap="none" anchor="ctr"/>
          <a:lstStyle/>
          <a:p>
            <a:endParaRPr lang="cs-CZ"/>
          </a:p>
        </p:txBody>
      </p:sp>
      <p:sp>
        <p:nvSpPr>
          <p:cNvPr id="64525" name="Text Box 13"/>
          <p:cNvSpPr txBox="1">
            <a:spLocks noChangeArrowheads="1"/>
          </p:cNvSpPr>
          <p:nvPr/>
        </p:nvSpPr>
        <p:spPr bwMode="auto">
          <a:xfrm>
            <a:off x="971550" y="4365625"/>
            <a:ext cx="8172450" cy="1187450"/>
          </a:xfrm>
          <a:prstGeom prst="rect">
            <a:avLst/>
          </a:prstGeom>
          <a:solidFill>
            <a:schemeClr val="bg1"/>
          </a:solidFill>
          <a:ln w="38100">
            <a:noFill/>
            <a:miter lim="800000"/>
            <a:headEnd/>
            <a:tailEnd/>
          </a:ln>
          <a:effectLst/>
        </p:spPr>
        <p:txBody>
          <a:bodyPr>
            <a:spAutoFit/>
          </a:bodyPr>
          <a:lstStyle/>
          <a:p>
            <a:r>
              <a:rPr lang="cs-CZ" sz="2400" i="1">
                <a:solidFill>
                  <a:srgbClr val="3366FF"/>
                </a:solidFill>
                <a:latin typeface="Verdana" pitchFamily="34" charset="0"/>
              </a:rPr>
              <a:t>začátek (start) pohybu pochází z motorické kůry, který přijal programy cestou talamu a nadále pohyb řídí</a:t>
            </a:r>
          </a:p>
        </p:txBody>
      </p:sp>
      <p:sp>
        <p:nvSpPr>
          <p:cNvPr id="64526" name="Oval 14"/>
          <p:cNvSpPr>
            <a:spLocks noChangeArrowheads="1"/>
          </p:cNvSpPr>
          <p:nvPr/>
        </p:nvSpPr>
        <p:spPr bwMode="auto">
          <a:xfrm>
            <a:off x="539750" y="4581525"/>
            <a:ext cx="142875" cy="144463"/>
          </a:xfrm>
          <a:prstGeom prst="ellipse">
            <a:avLst/>
          </a:prstGeom>
          <a:noFill/>
          <a:ln w="38100">
            <a:solidFill>
              <a:srgbClr val="00CCFF"/>
            </a:solidFill>
            <a:round/>
            <a:headEnd/>
            <a:tailEnd/>
          </a:ln>
          <a:effectLst/>
        </p:spPr>
        <p:txBody>
          <a:bodyPr wrap="none" anchor="ctr"/>
          <a:lstStyle/>
          <a:p>
            <a:endParaRPr lang="cs-CZ"/>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269a"/>
          <p:cNvPicPr>
            <a:picLocks noChangeAspect="1" noChangeArrowheads="1"/>
          </p:cNvPicPr>
          <p:nvPr/>
        </p:nvPicPr>
        <p:blipFill>
          <a:blip r:embed="rId2" cstate="print"/>
          <a:srcRect/>
          <a:stretch>
            <a:fillRect/>
          </a:stretch>
        </p:blipFill>
        <p:spPr bwMode="auto">
          <a:xfrm>
            <a:off x="611188" y="0"/>
            <a:ext cx="8208962" cy="6867525"/>
          </a:xfrm>
          <a:prstGeom prst="rect">
            <a:avLst/>
          </a:prstGeom>
          <a:noFill/>
        </p:spPr>
      </p:pic>
      <p:sp>
        <p:nvSpPr>
          <p:cNvPr id="66565" name="Line 5"/>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66566" name="Line 6"/>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0" name="Text Box 10"/>
          <p:cNvSpPr txBox="1">
            <a:spLocks noChangeArrowheads="1"/>
          </p:cNvSpPr>
          <p:nvPr/>
        </p:nvSpPr>
        <p:spPr bwMode="auto">
          <a:xfrm>
            <a:off x="250825" y="260350"/>
            <a:ext cx="8893175" cy="569913"/>
          </a:xfrm>
          <a:prstGeom prst="rect">
            <a:avLst/>
          </a:prstGeom>
          <a:solidFill>
            <a:srgbClr val="3366FF"/>
          </a:solidFill>
          <a:ln w="50800">
            <a:solidFill>
              <a:srgbClr val="3366FF"/>
            </a:solidFill>
            <a:miter lim="800000"/>
            <a:headEnd/>
            <a:tailEnd/>
          </a:ln>
          <a:effectLst/>
        </p:spPr>
        <p:txBody>
          <a:bodyPr>
            <a:spAutoFit/>
          </a:bodyPr>
          <a:lstStyle/>
          <a:p>
            <a:pPr algn="ctr"/>
            <a:r>
              <a:rPr lang="cs-CZ" sz="2800" b="1" i="1">
                <a:solidFill>
                  <a:srgbClr val="CCFFFF"/>
                </a:solidFill>
                <a:latin typeface="Verdana" pitchFamily="34" charset="0"/>
              </a:rPr>
              <a:t>Příklad funkce mozečku</a:t>
            </a:r>
          </a:p>
        </p:txBody>
      </p:sp>
      <p:pic>
        <p:nvPicPr>
          <p:cNvPr id="97286" name="Picture 6" descr="267b"/>
          <p:cNvPicPr>
            <a:picLocks noChangeAspect="1" noChangeArrowheads="1"/>
          </p:cNvPicPr>
          <p:nvPr/>
        </p:nvPicPr>
        <p:blipFill>
          <a:blip r:embed="rId2" cstate="print"/>
          <a:srcRect/>
          <a:stretch>
            <a:fillRect/>
          </a:stretch>
        </p:blipFill>
        <p:spPr bwMode="auto">
          <a:xfrm>
            <a:off x="1763713" y="1052513"/>
            <a:ext cx="5616575" cy="1581150"/>
          </a:xfrm>
          <a:prstGeom prst="rect">
            <a:avLst/>
          </a:prstGeom>
          <a:noFill/>
        </p:spPr>
      </p:pic>
      <p:sp>
        <p:nvSpPr>
          <p:cNvPr id="97287" name="Text Box 7"/>
          <p:cNvSpPr txBox="1">
            <a:spLocks noChangeArrowheads="1"/>
          </p:cNvSpPr>
          <p:nvPr/>
        </p:nvSpPr>
        <p:spPr bwMode="auto">
          <a:xfrm>
            <a:off x="900113" y="2708275"/>
            <a:ext cx="7273925" cy="3667125"/>
          </a:xfrm>
          <a:prstGeom prst="rect">
            <a:avLst/>
          </a:prstGeom>
          <a:noFill/>
          <a:ln w="9525" algn="ctr">
            <a:noFill/>
            <a:miter lim="800000"/>
            <a:headEnd/>
            <a:tailEnd/>
          </a:ln>
          <a:effectLst/>
        </p:spPr>
        <p:txBody>
          <a:bodyPr anchorCtr="1">
            <a:spAutoFit/>
          </a:bodyPr>
          <a:lstStyle/>
          <a:p>
            <a:pPr>
              <a:spcBef>
                <a:spcPct val="50000"/>
              </a:spcBef>
            </a:pPr>
            <a:r>
              <a:rPr lang="cs-CZ" b="1"/>
              <a:t>Příklad integrační a koordinační úloha mozečku a jeho spolupráce s jinými motorickými centry:</a:t>
            </a:r>
          </a:p>
          <a:p>
            <a:pPr>
              <a:spcBef>
                <a:spcPct val="50000"/>
              </a:spcBef>
            </a:pPr>
            <a:r>
              <a:rPr lang="cs-CZ"/>
              <a:t>1) Pohyb těla ve směru pohybu míčku (motorika pohybu)</a:t>
            </a:r>
          </a:p>
          <a:p>
            <a:pPr>
              <a:spcBef>
                <a:spcPct val="50000"/>
              </a:spcBef>
            </a:pPr>
            <a:r>
              <a:rPr lang="cs-CZ"/>
              <a:t>2) jemu adekvátní opora těla a její vyvážení (motorika udržení polohy)</a:t>
            </a:r>
          </a:p>
          <a:p>
            <a:pPr>
              <a:spcBef>
                <a:spcPct val="50000"/>
              </a:spcBef>
            </a:pPr>
            <a:r>
              <a:rPr lang="cs-CZ"/>
              <a:t>3) Pohyb očí udržuje míček v zorném poli, analýza dráhy letu a rychlosti ve zrakové kůře</a:t>
            </a:r>
          </a:p>
          <a:p>
            <a:pPr>
              <a:spcBef>
                <a:spcPct val="50000"/>
              </a:spcBef>
            </a:pPr>
            <a:r>
              <a:rPr lang="cs-CZ"/>
              <a:t>4) Asociační mozková kůra plánuje pohyb zpětného úderu</a:t>
            </a:r>
          </a:p>
          <a:p>
            <a:pPr>
              <a:spcBef>
                <a:spcPct val="50000"/>
              </a:spcBef>
            </a:pPr>
            <a:r>
              <a:rPr lang="cs-CZ"/>
              <a:t>5) Vyrovnání zpětného nárazu opět opěrným pohybem</a:t>
            </a:r>
          </a:p>
          <a:p>
            <a:pPr>
              <a:spcBef>
                <a:spcPct val="50000"/>
              </a:spcBef>
            </a:pPr>
            <a:r>
              <a:rPr lang="cs-CZ"/>
              <a:t>6) pomocí pohybových programů mozečku a bazálních ganglií zahájí motosenzorická kůra cílený úder</a:t>
            </a:r>
          </a:p>
        </p:txBody>
      </p:sp>
      <p:sp>
        <p:nvSpPr>
          <p:cNvPr id="97288" name="Line 8"/>
          <p:cNvSpPr>
            <a:spLocks noChangeShapeType="1"/>
          </p:cNvSpPr>
          <p:nvPr/>
        </p:nvSpPr>
        <p:spPr bwMode="auto">
          <a:xfrm flipV="1">
            <a:off x="179388" y="0"/>
            <a:ext cx="0" cy="6858000"/>
          </a:xfrm>
          <a:prstGeom prst="line">
            <a:avLst/>
          </a:prstGeom>
          <a:noFill/>
          <a:ln w="76200">
            <a:solidFill>
              <a:srgbClr val="3366FF"/>
            </a:solidFill>
            <a:round/>
            <a:headEnd/>
            <a:tailEnd/>
          </a:ln>
          <a:effectLst/>
        </p:spPr>
        <p:txBody>
          <a:bodyPr/>
          <a:lstStyle/>
          <a:p>
            <a:endParaRPr lang="cs-CZ"/>
          </a:p>
        </p:txBody>
      </p:sp>
      <p:sp>
        <p:nvSpPr>
          <p:cNvPr id="97289" name="Line 9"/>
          <p:cNvSpPr>
            <a:spLocks noChangeShapeType="1"/>
          </p:cNvSpPr>
          <p:nvPr/>
        </p:nvSpPr>
        <p:spPr bwMode="auto">
          <a:xfrm flipV="1">
            <a:off x="250825" y="0"/>
            <a:ext cx="0" cy="6858000"/>
          </a:xfrm>
          <a:prstGeom prst="line">
            <a:avLst/>
          </a:prstGeom>
          <a:noFill/>
          <a:ln w="76200">
            <a:solidFill>
              <a:srgbClr val="00CCFF"/>
            </a:solidFill>
            <a:round/>
            <a:headEnd/>
            <a:tailEnd/>
          </a:ln>
          <a:effectLst/>
        </p:spPr>
        <p:txBody>
          <a:bodyPr/>
          <a:lstStyle/>
          <a:p>
            <a:endParaRPr lang="cs-CZ"/>
          </a:p>
        </p:txBody>
      </p:sp>
    </p:spTree>
    <p:extLst>
      <p:ext uri="{BB962C8B-B14F-4D97-AF65-F5344CB8AC3E}">
        <p14:creationId xmlns:p14="http://schemas.microsoft.com/office/powerpoint/2010/main" val="2858028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kosternisystem.ic.cz/typykloubu.jpeg"/>
          <p:cNvPicPr>
            <a:picLocks noChangeAspect="1" noChangeArrowheads="1"/>
          </p:cNvPicPr>
          <p:nvPr/>
        </p:nvPicPr>
        <p:blipFill>
          <a:blip r:embed="rId2" cstate="print"/>
          <a:srcRect/>
          <a:stretch>
            <a:fillRect/>
          </a:stretch>
        </p:blipFill>
        <p:spPr bwMode="auto">
          <a:xfrm>
            <a:off x="179512" y="692696"/>
            <a:ext cx="8630172" cy="5760640"/>
          </a:xfrm>
          <a:prstGeom prst="rect">
            <a:avLst/>
          </a:prstGeom>
          <a:noFill/>
        </p:spPr>
      </p:pic>
      <p:sp>
        <p:nvSpPr>
          <p:cNvPr id="3" name="TextovéPole 2"/>
          <p:cNvSpPr txBox="1"/>
          <p:nvPr/>
        </p:nvSpPr>
        <p:spPr>
          <a:xfrm>
            <a:off x="0" y="323364"/>
            <a:ext cx="1351652" cy="369332"/>
          </a:xfrm>
          <a:prstGeom prst="rect">
            <a:avLst/>
          </a:prstGeom>
          <a:noFill/>
        </p:spPr>
        <p:txBody>
          <a:bodyPr wrap="none" rtlCol="0">
            <a:spAutoFit/>
          </a:bodyPr>
          <a:lstStyle/>
          <a:p>
            <a:r>
              <a:rPr lang="cs-CZ" b="1" dirty="0" smtClean="0">
                <a:solidFill>
                  <a:srgbClr val="FF0000"/>
                </a:solidFill>
              </a:rPr>
              <a:t>KULOVITÝ</a:t>
            </a:r>
            <a:endParaRPr lang="cs-CZ" b="1" dirty="0">
              <a:solidFill>
                <a:srgbClr val="FF0000"/>
              </a:solidFill>
            </a:endParaRPr>
          </a:p>
        </p:txBody>
      </p:sp>
      <p:sp>
        <p:nvSpPr>
          <p:cNvPr id="5" name="TextovéPole 4"/>
          <p:cNvSpPr txBox="1"/>
          <p:nvPr/>
        </p:nvSpPr>
        <p:spPr>
          <a:xfrm>
            <a:off x="7452320" y="5579948"/>
            <a:ext cx="1146468" cy="369332"/>
          </a:xfrm>
          <a:prstGeom prst="rect">
            <a:avLst/>
          </a:prstGeom>
          <a:noFill/>
        </p:spPr>
        <p:txBody>
          <a:bodyPr wrap="none" rtlCol="0">
            <a:spAutoFit/>
          </a:bodyPr>
          <a:lstStyle/>
          <a:p>
            <a:r>
              <a:rPr lang="cs-CZ" b="1" dirty="0" smtClean="0">
                <a:solidFill>
                  <a:srgbClr val="FF0000"/>
                </a:solidFill>
              </a:rPr>
              <a:t>ČEPOVÝ</a:t>
            </a:r>
            <a:endParaRPr lang="cs-CZ" b="1" dirty="0">
              <a:solidFill>
                <a:srgbClr val="FF0000"/>
              </a:solidFill>
            </a:endParaRPr>
          </a:p>
        </p:txBody>
      </p:sp>
      <p:sp>
        <p:nvSpPr>
          <p:cNvPr id="13" name="TextovéPole 12"/>
          <p:cNvSpPr txBox="1"/>
          <p:nvPr/>
        </p:nvSpPr>
        <p:spPr>
          <a:xfrm>
            <a:off x="6012160" y="62716"/>
            <a:ext cx="1492716" cy="369332"/>
          </a:xfrm>
          <a:prstGeom prst="rect">
            <a:avLst/>
          </a:prstGeom>
          <a:noFill/>
        </p:spPr>
        <p:txBody>
          <a:bodyPr wrap="none" rtlCol="0">
            <a:spAutoFit/>
          </a:bodyPr>
          <a:lstStyle/>
          <a:p>
            <a:r>
              <a:rPr lang="cs-CZ" b="1" dirty="0" smtClean="0">
                <a:solidFill>
                  <a:srgbClr val="FF0000"/>
                </a:solidFill>
              </a:rPr>
              <a:t>SEDLOVITÝ</a:t>
            </a:r>
            <a:endParaRPr lang="cs-CZ" b="1" dirty="0">
              <a:solidFill>
                <a:srgbClr val="FF0000"/>
              </a:solidFill>
            </a:endParaRPr>
          </a:p>
        </p:txBody>
      </p:sp>
      <p:sp>
        <p:nvSpPr>
          <p:cNvPr id="15" name="TextovéPole 14"/>
          <p:cNvSpPr txBox="1"/>
          <p:nvPr/>
        </p:nvSpPr>
        <p:spPr>
          <a:xfrm>
            <a:off x="3059832" y="251356"/>
            <a:ext cx="1146468" cy="369332"/>
          </a:xfrm>
          <a:prstGeom prst="rect">
            <a:avLst/>
          </a:prstGeom>
          <a:noFill/>
        </p:spPr>
        <p:txBody>
          <a:bodyPr wrap="none" rtlCol="0">
            <a:spAutoFit/>
          </a:bodyPr>
          <a:lstStyle/>
          <a:p>
            <a:r>
              <a:rPr lang="cs-CZ" b="1" dirty="0" smtClean="0">
                <a:solidFill>
                  <a:srgbClr val="FF0000"/>
                </a:solidFill>
              </a:rPr>
              <a:t>VEJČITÝ</a:t>
            </a:r>
            <a:endParaRPr lang="cs-CZ" b="1" dirty="0">
              <a:solidFill>
                <a:srgbClr val="FF0000"/>
              </a:solidFill>
            </a:endParaRPr>
          </a:p>
        </p:txBody>
      </p:sp>
      <p:sp>
        <p:nvSpPr>
          <p:cNvPr id="17" name="TextovéPole 16"/>
          <p:cNvSpPr txBox="1"/>
          <p:nvPr/>
        </p:nvSpPr>
        <p:spPr>
          <a:xfrm>
            <a:off x="395536" y="4931876"/>
            <a:ext cx="1479892" cy="369332"/>
          </a:xfrm>
          <a:prstGeom prst="rect">
            <a:avLst/>
          </a:prstGeom>
          <a:noFill/>
        </p:spPr>
        <p:txBody>
          <a:bodyPr wrap="none" rtlCol="0">
            <a:spAutoFit/>
          </a:bodyPr>
          <a:lstStyle/>
          <a:p>
            <a:r>
              <a:rPr lang="cs-CZ" b="1" dirty="0" smtClean="0">
                <a:solidFill>
                  <a:srgbClr val="FF0000"/>
                </a:solidFill>
              </a:rPr>
              <a:t>KLADKOVÝ</a:t>
            </a:r>
            <a:endParaRPr lang="cs-CZ" b="1" dirty="0">
              <a:solidFill>
                <a:srgbClr val="FF0000"/>
              </a:solidFill>
            </a:endParaRPr>
          </a:p>
        </p:txBody>
      </p:sp>
      <p:sp>
        <p:nvSpPr>
          <p:cNvPr id="19" name="TextovéPole 18"/>
          <p:cNvSpPr txBox="1"/>
          <p:nvPr/>
        </p:nvSpPr>
        <p:spPr>
          <a:xfrm>
            <a:off x="4018560" y="6396335"/>
            <a:ext cx="5139612" cy="461665"/>
          </a:xfrm>
          <a:prstGeom prst="rect">
            <a:avLst/>
          </a:prstGeom>
          <a:noFill/>
        </p:spPr>
        <p:txBody>
          <a:bodyPr wrap="none" rtlCol="0">
            <a:spAutoFit/>
          </a:bodyPr>
          <a:lstStyle/>
          <a:p>
            <a:r>
              <a:rPr lang="cs-CZ" sz="2400" b="1" dirty="0" smtClean="0">
                <a:solidFill>
                  <a:srgbClr val="FF0000"/>
                </a:solidFill>
              </a:rPr>
              <a:t>ÚKOL </a:t>
            </a:r>
            <a:r>
              <a:rPr lang="cs-CZ" sz="2400" b="1" dirty="0" smtClean="0">
                <a:solidFill>
                  <a:srgbClr val="FF0000"/>
                </a:solidFill>
              </a:rPr>
              <a:t>1: TYPY KLOUBŮ + POHYB</a:t>
            </a:r>
            <a:endParaRPr lang="cs-CZ" sz="2400" b="1" dirty="0">
              <a:solidFill>
                <a:srgbClr val="FF0000"/>
              </a:solidFill>
            </a:endParaRPr>
          </a:p>
        </p:txBody>
      </p:sp>
    </p:spTree>
    <p:extLst>
      <p:ext uri="{BB962C8B-B14F-4D97-AF65-F5344CB8AC3E}">
        <p14:creationId xmlns:p14="http://schemas.microsoft.com/office/powerpoint/2010/main" val="1134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2000"/>
                                        <p:tgtEl>
                                          <p:spTgt spid="1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2000"/>
                                        <p:tgtEl>
                                          <p:spTgt spid="1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13" grpId="0" build="allAtOnce"/>
      <p:bldP spid="15" grpId="0" build="allAtOnce"/>
      <p:bldP spid="1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kosternisystem.ic.cz/typykloubu.jpeg"/>
          <p:cNvPicPr>
            <a:picLocks noChangeAspect="1" noChangeArrowheads="1"/>
          </p:cNvPicPr>
          <p:nvPr/>
        </p:nvPicPr>
        <p:blipFill>
          <a:blip r:embed="rId2" cstate="print"/>
          <a:srcRect/>
          <a:stretch>
            <a:fillRect/>
          </a:stretch>
        </p:blipFill>
        <p:spPr bwMode="auto">
          <a:xfrm>
            <a:off x="179512" y="692696"/>
            <a:ext cx="8630172" cy="5760640"/>
          </a:xfrm>
          <a:prstGeom prst="rect">
            <a:avLst/>
          </a:prstGeom>
          <a:noFill/>
        </p:spPr>
      </p:pic>
      <p:sp>
        <p:nvSpPr>
          <p:cNvPr id="3" name="TextovéPole 2"/>
          <p:cNvSpPr txBox="1"/>
          <p:nvPr/>
        </p:nvSpPr>
        <p:spPr>
          <a:xfrm>
            <a:off x="0" y="323364"/>
            <a:ext cx="1351652" cy="369332"/>
          </a:xfrm>
          <a:prstGeom prst="rect">
            <a:avLst/>
          </a:prstGeom>
          <a:noFill/>
        </p:spPr>
        <p:txBody>
          <a:bodyPr wrap="none" rtlCol="0">
            <a:spAutoFit/>
          </a:bodyPr>
          <a:lstStyle/>
          <a:p>
            <a:r>
              <a:rPr lang="cs-CZ" b="1" dirty="0" smtClean="0">
                <a:solidFill>
                  <a:srgbClr val="FF0000"/>
                </a:solidFill>
              </a:rPr>
              <a:t>KULOVITÝ</a:t>
            </a:r>
            <a:endParaRPr lang="cs-CZ" b="1" dirty="0">
              <a:solidFill>
                <a:srgbClr val="FF0000"/>
              </a:solidFill>
            </a:endParaRPr>
          </a:p>
        </p:txBody>
      </p:sp>
      <p:sp>
        <p:nvSpPr>
          <p:cNvPr id="4" name="TextovéPole 3"/>
          <p:cNvSpPr txBox="1"/>
          <p:nvPr/>
        </p:nvSpPr>
        <p:spPr>
          <a:xfrm>
            <a:off x="0" y="611396"/>
            <a:ext cx="966931" cy="646331"/>
          </a:xfrm>
          <a:prstGeom prst="rect">
            <a:avLst/>
          </a:prstGeom>
          <a:noFill/>
        </p:spPr>
        <p:txBody>
          <a:bodyPr wrap="none" rtlCol="0">
            <a:spAutoFit/>
          </a:bodyPr>
          <a:lstStyle/>
          <a:p>
            <a:r>
              <a:rPr lang="cs-CZ" dirty="0" smtClean="0"/>
              <a:t>rameno</a:t>
            </a:r>
          </a:p>
          <a:p>
            <a:r>
              <a:rPr lang="cs-CZ" dirty="0" smtClean="0"/>
              <a:t>kyčel</a:t>
            </a:r>
            <a:endParaRPr lang="cs-CZ" dirty="0"/>
          </a:p>
        </p:txBody>
      </p:sp>
      <p:sp>
        <p:nvSpPr>
          <p:cNvPr id="5" name="TextovéPole 4"/>
          <p:cNvSpPr txBox="1"/>
          <p:nvPr/>
        </p:nvSpPr>
        <p:spPr>
          <a:xfrm>
            <a:off x="7452320" y="5579948"/>
            <a:ext cx="1146468" cy="369332"/>
          </a:xfrm>
          <a:prstGeom prst="rect">
            <a:avLst/>
          </a:prstGeom>
          <a:noFill/>
        </p:spPr>
        <p:txBody>
          <a:bodyPr wrap="none" rtlCol="0">
            <a:spAutoFit/>
          </a:bodyPr>
          <a:lstStyle/>
          <a:p>
            <a:r>
              <a:rPr lang="cs-CZ" b="1" dirty="0" smtClean="0">
                <a:solidFill>
                  <a:srgbClr val="FF0000"/>
                </a:solidFill>
              </a:rPr>
              <a:t>ČEPOVÝ</a:t>
            </a:r>
            <a:endParaRPr lang="cs-CZ" b="1" dirty="0">
              <a:solidFill>
                <a:srgbClr val="FF0000"/>
              </a:solidFill>
            </a:endParaRPr>
          </a:p>
        </p:txBody>
      </p:sp>
      <p:sp>
        <p:nvSpPr>
          <p:cNvPr id="6" name="TextovéPole 5"/>
          <p:cNvSpPr txBox="1"/>
          <p:nvPr/>
        </p:nvSpPr>
        <p:spPr>
          <a:xfrm>
            <a:off x="7452320" y="5805264"/>
            <a:ext cx="1159292" cy="369332"/>
          </a:xfrm>
          <a:prstGeom prst="rect">
            <a:avLst/>
          </a:prstGeom>
          <a:noFill/>
        </p:spPr>
        <p:txBody>
          <a:bodyPr wrap="none" rtlCol="0">
            <a:spAutoFit/>
          </a:bodyPr>
          <a:lstStyle/>
          <a:p>
            <a:r>
              <a:rPr lang="cs-CZ" dirty="0" smtClean="0"/>
              <a:t>hlava-krk</a:t>
            </a:r>
            <a:endParaRPr lang="cs-CZ" dirty="0"/>
          </a:p>
        </p:txBody>
      </p:sp>
      <p:sp>
        <p:nvSpPr>
          <p:cNvPr id="13" name="TextovéPole 12"/>
          <p:cNvSpPr txBox="1"/>
          <p:nvPr/>
        </p:nvSpPr>
        <p:spPr>
          <a:xfrm>
            <a:off x="6012160" y="62716"/>
            <a:ext cx="1492716" cy="369332"/>
          </a:xfrm>
          <a:prstGeom prst="rect">
            <a:avLst/>
          </a:prstGeom>
          <a:noFill/>
        </p:spPr>
        <p:txBody>
          <a:bodyPr wrap="none" rtlCol="0">
            <a:spAutoFit/>
          </a:bodyPr>
          <a:lstStyle/>
          <a:p>
            <a:r>
              <a:rPr lang="cs-CZ" b="1" dirty="0" smtClean="0">
                <a:solidFill>
                  <a:srgbClr val="FF0000"/>
                </a:solidFill>
              </a:rPr>
              <a:t>SEDLOVITÝ</a:t>
            </a:r>
            <a:endParaRPr lang="cs-CZ" b="1" dirty="0">
              <a:solidFill>
                <a:srgbClr val="FF0000"/>
              </a:solidFill>
            </a:endParaRPr>
          </a:p>
        </p:txBody>
      </p:sp>
      <p:sp>
        <p:nvSpPr>
          <p:cNvPr id="14" name="TextovéPole 13"/>
          <p:cNvSpPr txBox="1"/>
          <p:nvPr/>
        </p:nvSpPr>
        <p:spPr>
          <a:xfrm>
            <a:off x="6012160" y="350748"/>
            <a:ext cx="1261884" cy="369332"/>
          </a:xfrm>
          <a:prstGeom prst="rect">
            <a:avLst/>
          </a:prstGeom>
          <a:noFill/>
        </p:spPr>
        <p:txBody>
          <a:bodyPr wrap="none" rtlCol="0">
            <a:spAutoFit/>
          </a:bodyPr>
          <a:lstStyle/>
          <a:p>
            <a:r>
              <a:rPr lang="cs-CZ" dirty="0" smtClean="0"/>
              <a:t>palce ruky</a:t>
            </a:r>
            <a:endParaRPr lang="cs-CZ" dirty="0"/>
          </a:p>
        </p:txBody>
      </p:sp>
      <p:sp>
        <p:nvSpPr>
          <p:cNvPr id="15" name="TextovéPole 14"/>
          <p:cNvSpPr txBox="1"/>
          <p:nvPr/>
        </p:nvSpPr>
        <p:spPr>
          <a:xfrm>
            <a:off x="3059832" y="251356"/>
            <a:ext cx="1146468" cy="369332"/>
          </a:xfrm>
          <a:prstGeom prst="rect">
            <a:avLst/>
          </a:prstGeom>
          <a:noFill/>
        </p:spPr>
        <p:txBody>
          <a:bodyPr wrap="none" rtlCol="0">
            <a:spAutoFit/>
          </a:bodyPr>
          <a:lstStyle/>
          <a:p>
            <a:r>
              <a:rPr lang="cs-CZ" b="1" dirty="0" smtClean="0">
                <a:solidFill>
                  <a:srgbClr val="FF0000"/>
                </a:solidFill>
              </a:rPr>
              <a:t>VEJČITÝ</a:t>
            </a:r>
            <a:endParaRPr lang="cs-CZ" b="1" dirty="0">
              <a:solidFill>
                <a:srgbClr val="FF0000"/>
              </a:solidFill>
            </a:endParaRPr>
          </a:p>
        </p:txBody>
      </p:sp>
      <p:sp>
        <p:nvSpPr>
          <p:cNvPr id="16" name="TextovéPole 15"/>
          <p:cNvSpPr txBox="1"/>
          <p:nvPr/>
        </p:nvSpPr>
        <p:spPr>
          <a:xfrm>
            <a:off x="3059832" y="539388"/>
            <a:ext cx="928459" cy="369332"/>
          </a:xfrm>
          <a:prstGeom prst="rect">
            <a:avLst/>
          </a:prstGeom>
          <a:noFill/>
        </p:spPr>
        <p:txBody>
          <a:bodyPr wrap="none" rtlCol="0">
            <a:spAutoFit/>
          </a:bodyPr>
          <a:lstStyle/>
          <a:p>
            <a:r>
              <a:rPr lang="cs-CZ" dirty="0" smtClean="0"/>
              <a:t>zápěstí</a:t>
            </a:r>
            <a:endParaRPr lang="cs-CZ" dirty="0"/>
          </a:p>
        </p:txBody>
      </p:sp>
      <p:sp>
        <p:nvSpPr>
          <p:cNvPr id="17" name="TextovéPole 16"/>
          <p:cNvSpPr txBox="1"/>
          <p:nvPr/>
        </p:nvSpPr>
        <p:spPr>
          <a:xfrm>
            <a:off x="395536" y="4931876"/>
            <a:ext cx="1479892" cy="369332"/>
          </a:xfrm>
          <a:prstGeom prst="rect">
            <a:avLst/>
          </a:prstGeom>
          <a:noFill/>
        </p:spPr>
        <p:txBody>
          <a:bodyPr wrap="none" rtlCol="0">
            <a:spAutoFit/>
          </a:bodyPr>
          <a:lstStyle/>
          <a:p>
            <a:r>
              <a:rPr lang="cs-CZ" b="1" dirty="0" smtClean="0">
                <a:solidFill>
                  <a:srgbClr val="FF0000"/>
                </a:solidFill>
              </a:rPr>
              <a:t>KLADKOVÝ</a:t>
            </a:r>
            <a:endParaRPr lang="cs-CZ" b="1" dirty="0">
              <a:solidFill>
                <a:srgbClr val="FF0000"/>
              </a:solidFill>
            </a:endParaRPr>
          </a:p>
        </p:txBody>
      </p:sp>
      <p:sp>
        <p:nvSpPr>
          <p:cNvPr id="18" name="TextovéPole 17"/>
          <p:cNvSpPr txBox="1"/>
          <p:nvPr/>
        </p:nvSpPr>
        <p:spPr>
          <a:xfrm>
            <a:off x="395536" y="5219908"/>
            <a:ext cx="864339" cy="646331"/>
          </a:xfrm>
          <a:prstGeom prst="rect">
            <a:avLst/>
          </a:prstGeom>
          <a:noFill/>
        </p:spPr>
        <p:txBody>
          <a:bodyPr wrap="none" rtlCol="0">
            <a:spAutoFit/>
          </a:bodyPr>
          <a:lstStyle/>
          <a:p>
            <a:r>
              <a:rPr lang="cs-CZ" dirty="0" smtClean="0"/>
              <a:t>loket</a:t>
            </a:r>
          </a:p>
          <a:p>
            <a:r>
              <a:rPr lang="cs-CZ" dirty="0" smtClean="0"/>
              <a:t>koleno</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2000"/>
                                        <p:tgtEl>
                                          <p:spTgt spid="1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20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2000"/>
                                        <p:tgtEl>
                                          <p:spTgt spid="1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2000"/>
                                        <p:tgtEl>
                                          <p:spTgt spid="1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2000"/>
                                        <p:tgtEl>
                                          <p:spTgt spid="1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P spid="13" grpId="0" build="allAtOnce"/>
      <p:bldP spid="14" grpId="0" build="allAtOnce"/>
      <p:bldP spid="15" grpId="0" build="allAtOnce"/>
      <p:bldP spid="16" grpId="0" build="allAtOnce"/>
      <p:bldP spid="17" grpId="0" build="allAtOnce"/>
      <p:bldP spid="1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gb3c.wz.cz/vyuka/biologie/klouby.gif"/>
          <p:cNvPicPr>
            <a:picLocks noChangeAspect="1" noChangeArrowheads="1"/>
          </p:cNvPicPr>
          <p:nvPr/>
        </p:nvPicPr>
        <p:blipFill>
          <a:blip r:embed="rId2" cstate="print"/>
          <a:srcRect/>
          <a:stretch>
            <a:fillRect/>
          </a:stretch>
        </p:blipFill>
        <p:spPr bwMode="auto">
          <a:xfrm>
            <a:off x="0" y="0"/>
            <a:ext cx="9165590" cy="64807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251521" y="620688"/>
          <a:ext cx="8712966" cy="5616624"/>
        </p:xfrm>
        <a:graphic>
          <a:graphicData uri="http://schemas.openxmlformats.org/drawingml/2006/table">
            <a:tbl>
              <a:tblPr/>
              <a:tblGrid>
                <a:gridCol w="2904322"/>
                <a:gridCol w="2904322"/>
                <a:gridCol w="2904322"/>
              </a:tblGrid>
              <a:tr h="351040">
                <a:tc>
                  <a:txBody>
                    <a:bodyPr/>
                    <a:lstStyle/>
                    <a:p>
                      <a:pPr algn="ctr"/>
                      <a:r>
                        <a:rPr lang="cs-CZ" sz="1200" dirty="0">
                          <a:solidFill>
                            <a:srgbClr val="FAFAFA"/>
                          </a:solidFill>
                        </a:rPr>
                        <a:t>Druh kloubu</a:t>
                      </a:r>
                    </a:p>
                  </a:txBody>
                  <a:tcPr marL="63500" marR="63500" marT="31750" marB="31750"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tc>
                  <a:txBody>
                    <a:bodyPr/>
                    <a:lstStyle/>
                    <a:p>
                      <a:pPr algn="ctr"/>
                      <a:r>
                        <a:rPr lang="cs-CZ" sz="1200" dirty="0">
                          <a:solidFill>
                            <a:srgbClr val="FAFAFA"/>
                          </a:solidFill>
                        </a:rPr>
                        <a:t>Popis</a:t>
                      </a:r>
                    </a:p>
                  </a:txBody>
                  <a:tcPr marL="63500" marR="63500" marT="31750" marB="31750" anchor="ctr">
                    <a:lnL>
                      <a:noFill/>
                    </a:lnL>
                    <a:lnR>
                      <a:noFill/>
                    </a:lnR>
                    <a:lnT>
                      <a:noFill/>
                    </a:lnT>
                    <a:lnB w="9525" cap="flat" cmpd="sng" algn="ctr">
                      <a:solidFill>
                        <a:srgbClr val="DDDDDD"/>
                      </a:solidFill>
                      <a:prstDash val="solid"/>
                      <a:round/>
                      <a:headEnd type="none" w="med" len="med"/>
                      <a:tailEnd type="none" w="med" len="med"/>
                    </a:lnB>
                    <a:solidFill>
                      <a:srgbClr val="CB1000"/>
                    </a:solidFill>
                  </a:tcPr>
                </a:tc>
                <a:tc>
                  <a:txBody>
                    <a:bodyPr/>
                    <a:lstStyle/>
                    <a:p>
                      <a:pPr algn="ctr"/>
                      <a:r>
                        <a:rPr lang="cs-CZ" sz="1200" dirty="0">
                          <a:solidFill>
                            <a:srgbClr val="FAFAFA"/>
                          </a:solidFill>
                        </a:rPr>
                        <a:t>Příklad</a:t>
                      </a:r>
                    </a:p>
                  </a:txBody>
                  <a:tcPr marL="63500" marR="63500" marT="31750" marB="31750" anchor="ctr">
                    <a:lnL>
                      <a:noFill/>
                    </a:lnL>
                    <a:lnR>
                      <a:noFill/>
                    </a:lnR>
                    <a:lnT>
                      <a:noFill/>
                    </a:lnT>
                    <a:lnB w="9525" cap="flat" cmpd="sng" algn="ctr">
                      <a:solidFill>
                        <a:srgbClr val="DDDDDD"/>
                      </a:solidFill>
                      <a:prstDash val="solid"/>
                      <a:round/>
                      <a:headEnd type="none" w="med" len="med"/>
                      <a:tailEnd type="none" w="med" len="med"/>
                    </a:lnB>
                    <a:solidFill>
                      <a:srgbClr val="009B00"/>
                    </a:solidFill>
                  </a:tcPr>
                </a:tc>
              </a:tr>
              <a:tr h="614318">
                <a:tc>
                  <a:txBody>
                    <a:bodyPr/>
                    <a:lstStyle/>
                    <a:p>
                      <a:r>
                        <a:rPr lang="cs-CZ" sz="1200" dirty="0"/>
                        <a:t>Kloub kulovitý</a:t>
                      </a:r>
                    </a:p>
                  </a:txBody>
                  <a:tcPr marL="63500" marR="63500" marT="31750" marB="31750"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dovoluje pohyb všemi směry</a:t>
                      </a:r>
                    </a:p>
                  </a:txBody>
                  <a:tcPr marL="63500" marR="63500" marT="31750" marB="31750"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ramenní kloub, kyčelní kloub</a:t>
                      </a:r>
                    </a:p>
                  </a:txBody>
                  <a:tcPr marL="63500" marR="63500" marT="31750" marB="31750" anchor="ctr">
                    <a:lnL>
                      <a:noFill/>
                    </a:lnL>
                    <a:lnR>
                      <a:noFill/>
                    </a:lnR>
                    <a:lnT w="9525" cap="flat" cmpd="sng" algn="ctr">
                      <a:solidFill>
                        <a:srgbClr val="DDDDDD"/>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r h="614318">
                <a:tc>
                  <a:txBody>
                    <a:bodyPr/>
                    <a:lstStyle/>
                    <a:p>
                      <a:r>
                        <a:rPr lang="cs-CZ" sz="1200" dirty="0"/>
                        <a:t>Kloub kladkový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umožňuje pohyb jen v jedné rovině</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kolenní kloub, loketní kloub</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r>
              <a:tr h="877598">
                <a:tc>
                  <a:txBody>
                    <a:bodyPr/>
                    <a:lstStyle/>
                    <a:p>
                      <a:r>
                        <a:rPr lang="cs-CZ" sz="1200" dirty="0"/>
                        <a:t>Kloub sedlovitý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u tohoto kloubu se kosti stýkají v pravém úhlu</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kloub palce ruky</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r h="877598">
                <a:tc>
                  <a:txBody>
                    <a:bodyPr/>
                    <a:lstStyle/>
                    <a:p>
                      <a:r>
                        <a:rPr lang="cs-CZ" sz="1200" dirty="0"/>
                        <a:t>Kloub vejčitý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pohyb lze provádět ve většině směrů</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zápěstní kloub</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r>
              <a:tr h="1140876">
                <a:tc>
                  <a:txBody>
                    <a:bodyPr/>
                    <a:lstStyle/>
                    <a:p>
                      <a:r>
                        <a:rPr lang="cs-CZ" sz="1200" dirty="0"/>
                        <a:t>Kloub čepový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jedna kost se otáčí v pevné objímce tvořené druhou kostí</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c>
                  <a:txBody>
                    <a:bodyPr/>
                    <a:lstStyle/>
                    <a:p>
                      <a:r>
                        <a:rPr lang="cs-CZ" sz="1200" dirty="0"/>
                        <a:t>spojení hlavy a krku</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AFA"/>
                    </a:solidFill>
                  </a:tcPr>
                </a:tc>
              </a:tr>
              <a:tr h="1140876">
                <a:tc>
                  <a:txBody>
                    <a:bodyPr/>
                    <a:lstStyle/>
                    <a:p>
                      <a:r>
                        <a:rPr lang="cs-CZ" sz="1200" dirty="0"/>
                        <a:t>Kloub plochý</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a:t>styčné plochy jsou téměř ploché a kloužou po sobě navzájem</a:t>
                      </a:r>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c>
                  <a:txBody>
                    <a:bodyPr/>
                    <a:lstStyle/>
                    <a:p>
                      <a:r>
                        <a:rPr lang="cs-CZ" sz="1200" dirty="0" smtClean="0"/>
                        <a:t>zápěstí, ….</a:t>
                      </a:r>
                      <a:endParaRPr lang="cs-CZ" sz="1200" dirty="0"/>
                    </a:p>
                  </a:txBody>
                  <a:tcPr marL="63500" marR="63500" marT="31750" marB="3175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5F5"/>
                    </a:solidFill>
                  </a:tcPr>
                </a:tc>
              </a:tr>
            </a:tbl>
          </a:graphicData>
        </a:graphic>
      </p:graphicFrame>
      <p:sp>
        <p:nvSpPr>
          <p:cNvPr id="130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1613" algn="just" defTabSz="914400" rtl="0" eaLnBrk="1" fontAlgn="base" latinLnBrk="0" hangingPunct="1">
              <a:lnSpc>
                <a:spcPct val="100000"/>
              </a:lnSpc>
              <a:spcBef>
                <a:spcPct val="0"/>
              </a:spcBef>
              <a:spcAft>
                <a:spcPct val="0"/>
              </a:spcAft>
              <a:buClrTx/>
              <a:buSzTx/>
              <a:buFontTx/>
              <a:buNone/>
              <a:tabLst/>
            </a:pPr>
            <a:r>
              <a:rPr kumimoji="0" lang="cs-CZ" sz="900" b="0" i="0" u="none" strike="noStrike" cap="none" normalizeH="0" baseline="0" dirty="0" smtClean="0">
                <a:ln>
                  <a:noFill/>
                </a:ln>
                <a:solidFill>
                  <a:srgbClr val="333333"/>
                </a:solidFill>
                <a:effectLst/>
                <a:latin typeface="Verdana" pitchFamily="34" charset="0"/>
              </a:rPr>
              <a:t>Druhy kloubů a jejich popis:</a:t>
            </a:r>
            <a:endParaRPr kumimoji="0" lang="cs-CZ"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179513" y="188638"/>
          <a:ext cx="8784975" cy="5851994"/>
        </p:xfrm>
        <a:graphic>
          <a:graphicData uri="http://schemas.openxmlformats.org/drawingml/2006/table">
            <a:tbl>
              <a:tblPr firstRow="1" bandRow="1">
                <a:tableStyleId>{93296810-A885-4BE3-A3E7-6D5BEEA58F35}</a:tableStyleId>
              </a:tblPr>
              <a:tblGrid>
                <a:gridCol w="1944217"/>
                <a:gridCol w="1404665"/>
                <a:gridCol w="1728191"/>
                <a:gridCol w="1835694"/>
                <a:gridCol w="1872208"/>
              </a:tblGrid>
              <a:tr h="704534">
                <a:tc>
                  <a:txBody>
                    <a:bodyPr/>
                    <a:lstStyle/>
                    <a:p>
                      <a:pPr algn="ctr"/>
                      <a:r>
                        <a:rPr lang="cs-CZ" sz="1600" b="1" dirty="0" smtClean="0"/>
                        <a:t>KLOUB</a:t>
                      </a:r>
                      <a:endParaRPr lang="cs-CZ" sz="1600" b="1" dirty="0"/>
                    </a:p>
                  </a:txBody>
                  <a:tcPr anchor="ctr"/>
                </a:tc>
                <a:tc>
                  <a:txBody>
                    <a:bodyPr/>
                    <a:lstStyle/>
                    <a:p>
                      <a:pPr algn="ctr"/>
                      <a:r>
                        <a:rPr lang="cs-CZ" sz="1600" b="1" dirty="0" smtClean="0"/>
                        <a:t>TYP KLOUBU</a:t>
                      </a:r>
                      <a:endParaRPr lang="cs-CZ" sz="1600" b="1" dirty="0"/>
                    </a:p>
                  </a:txBody>
                  <a:tcPr anchor="ctr"/>
                </a:tc>
                <a:tc>
                  <a:txBody>
                    <a:bodyPr/>
                    <a:lstStyle/>
                    <a:p>
                      <a:pPr algn="ctr"/>
                      <a:r>
                        <a:rPr lang="cs-CZ" sz="1600" b="1" dirty="0" smtClean="0"/>
                        <a:t>SAGITÁLNÍ</a:t>
                      </a:r>
                    </a:p>
                    <a:p>
                      <a:pPr algn="ctr"/>
                      <a:r>
                        <a:rPr lang="cs-CZ" sz="1600" b="1" dirty="0" smtClean="0"/>
                        <a:t>ROVINA</a:t>
                      </a:r>
                      <a:endParaRPr lang="cs-CZ" sz="1600" b="1" dirty="0"/>
                    </a:p>
                  </a:txBody>
                  <a:tcPr anchor="ctr"/>
                </a:tc>
                <a:tc>
                  <a:txBody>
                    <a:bodyPr/>
                    <a:lstStyle/>
                    <a:p>
                      <a:pPr algn="ctr"/>
                      <a:r>
                        <a:rPr lang="cs-CZ" sz="1600" b="1" dirty="0" smtClean="0"/>
                        <a:t>FRONTÁLNÍ ROVINA</a:t>
                      </a:r>
                      <a:endParaRPr lang="cs-CZ" sz="1600" b="1" dirty="0"/>
                    </a:p>
                  </a:txBody>
                  <a:tcPr anchor="ctr"/>
                </a:tc>
                <a:tc>
                  <a:txBody>
                    <a:bodyPr/>
                    <a:lstStyle/>
                    <a:p>
                      <a:pPr algn="ctr"/>
                      <a:r>
                        <a:rPr lang="cs-CZ" sz="1600" b="1" dirty="0" smtClean="0"/>
                        <a:t>HORIZONTÁLNÍ ROVINA</a:t>
                      </a:r>
                      <a:endParaRPr lang="cs-CZ" sz="1600" b="1" dirty="0"/>
                    </a:p>
                  </a:txBody>
                  <a:tcPr anchor="ctr"/>
                </a:tc>
              </a:tr>
              <a:tr h="602772">
                <a:tc>
                  <a:txBody>
                    <a:bodyPr/>
                    <a:lstStyle/>
                    <a:p>
                      <a:pPr algn="ctr"/>
                      <a:r>
                        <a:rPr lang="cs-CZ" sz="1600" dirty="0" smtClean="0">
                          <a:solidFill>
                            <a:srgbClr val="FF0000"/>
                          </a:solidFill>
                        </a:rPr>
                        <a:t>ART. HUMERI</a:t>
                      </a:r>
                      <a:endParaRPr lang="cs-CZ" sz="1600" dirty="0">
                        <a:solidFill>
                          <a:srgbClr val="FF0000"/>
                        </a:solidFill>
                      </a:endParaRPr>
                    </a:p>
                  </a:txBody>
                  <a:tcPr anchor="ctr"/>
                </a:tc>
                <a:tc>
                  <a:txBody>
                    <a:bodyPr/>
                    <a:lstStyle/>
                    <a:p>
                      <a:pPr algn="ct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tr>
              <a:tr h="602772">
                <a:tc>
                  <a:txBody>
                    <a:bodyPr/>
                    <a:lstStyle/>
                    <a:p>
                      <a:pPr algn="ctr"/>
                      <a:r>
                        <a:rPr lang="cs-CZ" sz="1600" dirty="0" smtClean="0">
                          <a:solidFill>
                            <a:srgbClr val="FF0000"/>
                          </a:solidFill>
                        </a:rPr>
                        <a:t>ART. CUBITI</a:t>
                      </a:r>
                      <a:endParaRPr lang="cs-CZ" sz="1600" dirty="0">
                        <a:solidFill>
                          <a:srgbClr val="FF0000"/>
                        </a:solidFill>
                      </a:endParaRPr>
                    </a:p>
                  </a:txBody>
                  <a:tcPr anchor="ctr"/>
                </a:tc>
                <a:tc>
                  <a:txBody>
                    <a:bodyPr/>
                    <a:lstStyle/>
                    <a:p>
                      <a:pPr algn="ct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sz="1600" dirty="0" smtClean="0"/>
                    </a:p>
                  </a:txBody>
                  <a:tcPr anchor="ctr"/>
                </a:tc>
                <a:tc>
                  <a:txBody>
                    <a:bodyPr/>
                    <a:lstStyle/>
                    <a:p>
                      <a:pPr algn="ctr"/>
                      <a:endParaRPr lang="cs-CZ" sz="1600" dirty="0"/>
                    </a:p>
                  </a:txBody>
                  <a:tcPr anchor="ctr"/>
                </a:tc>
                <a:tc>
                  <a:txBody>
                    <a:bodyPr/>
                    <a:lstStyle/>
                    <a:p>
                      <a:pPr algn="ctr"/>
                      <a:endParaRPr lang="cs-CZ" sz="1600" dirty="0"/>
                    </a:p>
                  </a:txBody>
                  <a:tcPr anchor="ctr"/>
                </a:tc>
              </a:tr>
              <a:tr h="1043775">
                <a:tc>
                  <a:txBody>
                    <a:bodyPr/>
                    <a:lstStyle/>
                    <a:p>
                      <a:pPr algn="ctr"/>
                      <a:r>
                        <a:rPr lang="cs-CZ" sz="1600" dirty="0" smtClean="0">
                          <a:solidFill>
                            <a:srgbClr val="FF0000"/>
                          </a:solidFill>
                        </a:rPr>
                        <a:t>ART. RADIOCARPEA</a:t>
                      </a:r>
                    </a:p>
                    <a:p>
                      <a:pPr algn="ctr"/>
                      <a:r>
                        <a:rPr lang="cs-CZ" sz="1600" dirty="0" smtClean="0">
                          <a:solidFill>
                            <a:srgbClr val="FF0000"/>
                          </a:solidFill>
                        </a:rPr>
                        <a:t>ART. MEDIOCARPERA</a:t>
                      </a:r>
                      <a:endParaRPr lang="cs-CZ" sz="1600" dirty="0">
                        <a:solidFill>
                          <a:srgbClr val="FF0000"/>
                        </a:solidFill>
                      </a:endParaRPr>
                    </a:p>
                  </a:txBody>
                  <a:tcPr anchor="ctr"/>
                </a:tc>
                <a:tc>
                  <a:txBody>
                    <a:bodyPr/>
                    <a:lstStyle/>
                    <a:p>
                      <a:pPr algn="ct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tr>
              <a:tr h="602772">
                <a:tc>
                  <a:txBody>
                    <a:bodyPr/>
                    <a:lstStyle/>
                    <a:p>
                      <a:pPr algn="ctr"/>
                      <a:r>
                        <a:rPr lang="cs-CZ" sz="1600" dirty="0" smtClean="0">
                          <a:solidFill>
                            <a:srgbClr val="FF0000"/>
                          </a:solidFill>
                        </a:rPr>
                        <a:t>ART. COXAE</a:t>
                      </a:r>
                      <a:endParaRPr lang="cs-CZ" sz="16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dirty="0" smtClean="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tr>
              <a:tr h="602772">
                <a:tc>
                  <a:txBody>
                    <a:bodyPr/>
                    <a:lstStyle/>
                    <a:p>
                      <a:pPr algn="ctr"/>
                      <a:r>
                        <a:rPr lang="cs-CZ" sz="1600" dirty="0" smtClean="0">
                          <a:solidFill>
                            <a:srgbClr val="FF0000"/>
                          </a:solidFill>
                        </a:rPr>
                        <a:t>ART. GENUS</a:t>
                      </a:r>
                      <a:endParaRPr lang="cs-CZ" sz="1600" dirty="0">
                        <a:solidFill>
                          <a:srgbClr val="FF0000"/>
                        </a:solidFill>
                      </a:endParaRPr>
                    </a:p>
                  </a:txBody>
                  <a:tcPr anchor="ctr"/>
                </a:tc>
                <a:tc>
                  <a:txBody>
                    <a:bodyPr/>
                    <a:lstStyle/>
                    <a:p>
                      <a:pPr algn="ct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sz="1600" dirty="0" smtClean="0"/>
                    </a:p>
                  </a:txBody>
                  <a:tcPr anchor="ctr"/>
                </a:tc>
                <a:tc>
                  <a:txBody>
                    <a:bodyPr/>
                    <a:lstStyle/>
                    <a:p>
                      <a:pPr algn="ctr"/>
                      <a:endParaRPr lang="cs-CZ" sz="1600" dirty="0"/>
                    </a:p>
                  </a:txBody>
                  <a:tcPr anchor="ctr"/>
                </a:tc>
                <a:tc>
                  <a:txBody>
                    <a:bodyPr/>
                    <a:lstStyle/>
                    <a:p>
                      <a:pPr algn="ctr"/>
                      <a:endParaRPr lang="cs-CZ" sz="1600" dirty="0"/>
                    </a:p>
                  </a:txBody>
                  <a:tcPr anchor="ctr"/>
                </a:tc>
              </a:tr>
              <a:tr h="602772">
                <a:tc>
                  <a:txBody>
                    <a:bodyPr/>
                    <a:lstStyle/>
                    <a:p>
                      <a:pPr algn="ctr"/>
                      <a:r>
                        <a:rPr lang="cs-CZ" sz="1600" dirty="0" smtClean="0">
                          <a:solidFill>
                            <a:srgbClr val="FF0000"/>
                          </a:solidFill>
                        </a:rPr>
                        <a:t>ART. TALOCRURALIS</a:t>
                      </a:r>
                      <a:endParaRPr lang="cs-CZ" sz="1600" dirty="0">
                        <a:solidFill>
                          <a:srgbClr val="FF0000"/>
                        </a:solidFill>
                      </a:endParaRPr>
                    </a:p>
                  </a:txBody>
                  <a:tcPr anchor="ctr"/>
                </a:tc>
                <a:tc>
                  <a:txBody>
                    <a:bodyPr/>
                    <a:lstStyle/>
                    <a:p>
                      <a:pPr algn="ctr"/>
                      <a:endParaRPr lang="cs-CZ" dirty="0"/>
                    </a:p>
                  </a:txBody>
                  <a:tcPr anchor="ctr"/>
                </a:tc>
                <a:tc>
                  <a:txBody>
                    <a:bodyPr/>
                    <a:lstStyle/>
                    <a:p>
                      <a:pPr algn="ctr"/>
                      <a:endParaRPr lang="cs-CZ" sz="1600" dirty="0"/>
                    </a:p>
                  </a:txBody>
                  <a:tcPr anchor="ctr"/>
                </a:tc>
                <a:tc>
                  <a:txBody>
                    <a:bodyPr/>
                    <a:lstStyle/>
                    <a:p>
                      <a:pPr algn="ctr"/>
                      <a:endParaRPr lang="cs-CZ" sz="1600" dirty="0"/>
                    </a:p>
                  </a:txBody>
                  <a:tcPr anchor="ctr"/>
                </a:tc>
                <a:tc>
                  <a:txBody>
                    <a:bodyPr/>
                    <a:lstStyle/>
                    <a:p>
                      <a:pPr algn="ctr"/>
                      <a:endParaRPr lang="cs-CZ" sz="1600" dirty="0"/>
                    </a:p>
                  </a:txBody>
                  <a:tcPr anchor="ctr"/>
                </a:tc>
              </a:tr>
              <a:tr h="1043775">
                <a:tc>
                  <a:txBody>
                    <a:bodyPr/>
                    <a:lstStyle/>
                    <a:p>
                      <a:pPr algn="ctr"/>
                      <a:r>
                        <a:rPr lang="cs-CZ" sz="1600" dirty="0" smtClean="0">
                          <a:solidFill>
                            <a:srgbClr val="FF0000"/>
                          </a:solidFill>
                        </a:rPr>
                        <a:t>ART. SUBTALARIS</a:t>
                      </a:r>
                    </a:p>
                    <a:p>
                      <a:pPr algn="ctr"/>
                      <a:r>
                        <a:rPr lang="cs-CZ" sz="1600" dirty="0" smtClean="0">
                          <a:solidFill>
                            <a:srgbClr val="FF0000"/>
                          </a:solidFill>
                        </a:rPr>
                        <a:t>ART. TALOCALLANEO-NAVICULARIS</a:t>
                      </a:r>
                      <a:endParaRPr lang="cs-CZ" sz="1600" dirty="0">
                        <a:solidFill>
                          <a:srgbClr val="FF0000"/>
                        </a:solidFill>
                      </a:endParaRPr>
                    </a:p>
                  </a:txBody>
                  <a:tcPr anchor="ctr"/>
                </a:tc>
                <a:tc>
                  <a:txBody>
                    <a:bodyPr/>
                    <a:lstStyle/>
                    <a:p>
                      <a:pPr algn="ctr"/>
                      <a:endParaRPr lang="cs-CZ" dirty="0"/>
                    </a:p>
                  </a:txBody>
                  <a:tcPr anchor="ctr"/>
                </a:tc>
                <a:tc gridSpan="3">
                  <a:txBody>
                    <a:bodyPr/>
                    <a:lstStyle/>
                    <a:p>
                      <a:pPr algn="ctr"/>
                      <a:endParaRPr lang="cs-CZ" sz="1600" dirty="0"/>
                    </a:p>
                  </a:txBody>
                  <a:tcPr anchor="ctr"/>
                </a:tc>
                <a:tc hMerge="1">
                  <a:txBody>
                    <a:bodyPr/>
                    <a:lstStyle/>
                    <a:p>
                      <a:pPr algn="ctr"/>
                      <a:endParaRPr lang="cs-CZ" sz="1400" dirty="0"/>
                    </a:p>
                  </a:txBody>
                  <a:tcPr anchor="ctr"/>
                </a:tc>
                <a:tc hMerge="1">
                  <a:txBody>
                    <a:bodyPr/>
                    <a:lstStyle/>
                    <a:p>
                      <a:pPr algn="ctr"/>
                      <a:endParaRPr lang="cs-CZ" sz="1400" dirty="0"/>
                    </a:p>
                  </a:txBody>
                  <a:tcPr anchor="ctr"/>
                </a:tc>
              </a:tr>
            </a:tbl>
          </a:graphicData>
        </a:graphic>
      </p:graphicFrame>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1736</Words>
  <Application>Microsoft Office PowerPoint</Application>
  <PresentationFormat>Předvádění na obrazovce (4:3)</PresentationFormat>
  <Paragraphs>318</Paragraphs>
  <Slides>48</Slides>
  <Notes>0</Notes>
  <HiddenSlides>0</HiddenSlides>
  <MMClips>0</MMClips>
  <ScaleCrop>false</ScaleCrop>
  <HeadingPairs>
    <vt:vector size="4" baseType="variant">
      <vt:variant>
        <vt:lpstr>Motiv</vt:lpstr>
      </vt:variant>
      <vt:variant>
        <vt:i4>1</vt:i4>
      </vt:variant>
      <vt:variant>
        <vt:lpstr>Nadpisy snímků</vt:lpstr>
      </vt:variant>
      <vt:variant>
        <vt:i4>48</vt:i4>
      </vt:variant>
    </vt:vector>
  </HeadingPairs>
  <TitlesOfParts>
    <vt:vector size="49" baseType="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FSpS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novotna</dc:creator>
  <cp:lastModifiedBy>Martina Bernaciková</cp:lastModifiedBy>
  <cp:revision>43</cp:revision>
  <dcterms:created xsi:type="dcterms:W3CDTF">2009-03-12T14:14:48Z</dcterms:created>
  <dcterms:modified xsi:type="dcterms:W3CDTF">2014-09-23T14:01:03Z</dcterms:modified>
</cp:coreProperties>
</file>