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73" r:id="rId15"/>
    <p:sldId id="281" r:id="rId16"/>
    <p:sldId id="272" r:id="rId17"/>
    <p:sldId id="271" r:id="rId18"/>
    <p:sldId id="269" r:id="rId19"/>
    <p:sldId id="270" r:id="rId20"/>
    <p:sldId id="282" r:id="rId21"/>
    <p:sldId id="274" r:id="rId22"/>
    <p:sldId id="276" r:id="rId23"/>
    <p:sldId id="277" r:id="rId24"/>
    <p:sldId id="278" r:id="rId25"/>
    <p:sldId id="279" r:id="rId26"/>
    <p:sldId id="275" r:id="rId27"/>
    <p:sldId id="290" r:id="rId28"/>
    <p:sldId id="280" r:id="rId29"/>
    <p:sldId id="283" r:id="rId30"/>
    <p:sldId id="284" r:id="rId31"/>
    <p:sldId id="286" r:id="rId32"/>
    <p:sldId id="289" r:id="rId33"/>
    <p:sldId id="287" r:id="rId34"/>
    <p:sldId id="288" r:id="rId35"/>
    <p:sldId id="292" r:id="rId36"/>
    <p:sldId id="293" r:id="rId37"/>
    <p:sldId id="291" r:id="rId38"/>
    <p:sldId id="294" r:id="rId39"/>
    <p:sldId id="28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A158-33A4-48BB-B889-D46332C4FC63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C850-79AD-4F57-B878-3CEACEB55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0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FDECB-73E2-436A-9223-7CB0C94313BA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3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82A46F5-311E-4ACB-A180-CC42F83058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0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archive/scigen/" TargetMode="External"/><Relationship Id="rId2" Type="http://schemas.openxmlformats.org/officeDocument/2006/relationships/hyperlink" Target="http://allfakejournals.blogspo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x.com/2015/5/13/8591837/how-science-is-broke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kinesiology.org/american-kinesiology-associ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ftk.upol.cz/skupiny/zajemcum-o-studium/doktorske-studium-phd/prijimaci-rizeni/ekonomicka-kinantropologie/" TargetMode="External"/><Relationship Id="rId13" Type="http://schemas.openxmlformats.org/officeDocument/2006/relationships/hyperlink" Target="http://ftk.upol.cz/skupiny/zajemcum-o-studium/doktorske-studium-phd/prijimaci-rizeni/pohybova-aktivita-a-zivotni-styl/" TargetMode="External"/><Relationship Id="rId3" Type="http://schemas.openxmlformats.org/officeDocument/2006/relationships/hyperlink" Target="http://ftk.upol.cz/skupiny/zajemcum-o-studium/doktorske-studium-phd/prijimaci-rizeni/didaktika-sportusportovni-trenink/" TargetMode="External"/><Relationship Id="rId7" Type="http://schemas.openxmlformats.org/officeDocument/2006/relationships/hyperlink" Target="http://ftk.upol.cz/skupiny/zajemcum-o-studium/doktorske-studium-phd/prijimaci-rizeni/motorika-clovekapohybove-uceni-rizeni-pohybu/" TargetMode="External"/><Relationship Id="rId12" Type="http://schemas.openxmlformats.org/officeDocument/2006/relationships/hyperlink" Target="http://ftk.upol.cz/skupiny/zajemcum-o-studium/doktorske-studium-phd/prijimaci-rizeni/pohybova-a-sportovni-edukace/" TargetMode="External"/><Relationship Id="rId2" Type="http://schemas.openxmlformats.org/officeDocument/2006/relationships/hyperlink" Target="http://ftk.upol.cz/skupiny/zajemcum-o-studium/doktorske-studium-phd/prijimaci-rizeni/biomechanika-pohybu-clove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tk.upol.cz/skupiny/zajemcum-o-studium/doktorske-studium-phd/prijimaci-rizeni/fyzioterapie-v-kinantropologii/" TargetMode="External"/><Relationship Id="rId11" Type="http://schemas.openxmlformats.org/officeDocument/2006/relationships/hyperlink" Target="http://ftk.upol.cz/skupiny/zajemcum-o-studium/doktorske-studium-phd/prijimaci-rizeni/pohybova-aktivita-se-zamerenim-na-specificke-skupiny-populace/" TargetMode="External"/><Relationship Id="rId5" Type="http://schemas.openxmlformats.org/officeDocument/2006/relationships/hyperlink" Target="http://ftk.upol.cz/skupiny/zajemcum-o-studium/doktorske-studium-phd/prijimaci-rizeni/fyziologie-pohybu-cloveka/" TargetMode="External"/><Relationship Id="rId10" Type="http://schemas.openxmlformats.org/officeDocument/2006/relationships/hyperlink" Target="http://ftk.upol.cz/skupiny/zajemcum-o-studium/doktorske-studium-phd/prijimaci-rizeni/filosoficka-a-sociokulturni-kinantropologie/" TargetMode="External"/><Relationship Id="rId4" Type="http://schemas.openxmlformats.org/officeDocument/2006/relationships/hyperlink" Target="http://ftk.upol.cz/skupiny/zajemcum-o-studium/doktorske-studium-phd/prijimaci-rizeni/funkcni-antropologie/" TargetMode="External"/><Relationship Id="rId9" Type="http://schemas.openxmlformats.org/officeDocument/2006/relationships/hyperlink" Target="http://ftk.upol.cz/skupiny/zajemcum-o-studium/doktorske-studium-phd/prijimaci-rizeni/enviromentalni-kinantropologie/" TargetMode="External"/><Relationship Id="rId14" Type="http://schemas.openxmlformats.org/officeDocument/2006/relationships/hyperlink" Target="http://ftk.upol.cz/skupiny/zajemcum-o-studium/doktorske-studium-phd/prijimaci-rizeni/psychologicka-kinantropologie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port/evropska-charta-sport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(K. R. </a:t>
            </a:r>
            <a:r>
              <a:rPr lang="cs-CZ" dirty="0" err="1" smtClean="0"/>
              <a:t>Popper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Kritický racionalismus</a:t>
            </a:r>
          </a:p>
          <a:p>
            <a:r>
              <a:rPr lang="cs-CZ" dirty="0"/>
              <a:t>Pravdivost vědecké teorie </a:t>
            </a:r>
            <a:r>
              <a:rPr lang="cs-CZ" dirty="0" smtClean="0"/>
              <a:t>nelze </a:t>
            </a:r>
            <a:r>
              <a:rPr lang="cs-CZ" dirty="0"/>
              <a:t>dokazovat, ale jen empiricky </a:t>
            </a:r>
            <a:r>
              <a:rPr lang="cs-CZ" dirty="0" smtClean="0"/>
              <a:t>testovat:</a:t>
            </a:r>
          </a:p>
          <a:p>
            <a:pPr lvl="1"/>
            <a:r>
              <a:rPr lang="cs-CZ" dirty="0" smtClean="0"/>
              <a:t>Odmítání verifikace</a:t>
            </a:r>
          </a:p>
          <a:p>
            <a:pPr lvl="1"/>
            <a:r>
              <a:rPr lang="cs-CZ" dirty="0" smtClean="0"/>
              <a:t>Nutnost falzifikace</a:t>
            </a:r>
          </a:p>
          <a:p>
            <a:pPr lvl="1"/>
            <a:endParaRPr lang="cs-CZ" dirty="0"/>
          </a:p>
          <a:p>
            <a:r>
              <a:rPr lang="cs-CZ" dirty="0" smtClean="0"/>
              <a:t>Definitivní pravdu nezjistíme, můžeme se pouze </a:t>
            </a:r>
            <a:r>
              <a:rPr lang="cs-CZ" dirty="0"/>
              <a:t>přibližovat neustálým vylučováním falsifikovaných </a:t>
            </a:r>
            <a:r>
              <a:rPr lang="cs-CZ" dirty="0" smtClean="0"/>
              <a:t>teorií</a:t>
            </a:r>
          </a:p>
          <a:p>
            <a:r>
              <a:rPr lang="cs-CZ" dirty="0" smtClean="0"/>
              <a:t>K evoluci </a:t>
            </a:r>
            <a:r>
              <a:rPr lang="cs-CZ" dirty="0"/>
              <a:t>vědy dochází </a:t>
            </a:r>
            <a:r>
              <a:rPr lang="cs-CZ" dirty="0" smtClean="0"/>
              <a:t>díky </a:t>
            </a:r>
            <a:r>
              <a:rPr lang="cs-CZ" dirty="0"/>
              <a:t>falzifikaci: tím, že něco popřeme, získáváme nový prostor pro otevření dalších, nových otázek</a:t>
            </a:r>
          </a:p>
        </p:txBody>
      </p:sp>
    </p:spTree>
    <p:extLst>
      <p:ext uri="{BB962C8B-B14F-4D97-AF65-F5344CB8AC3E}">
        <p14:creationId xmlns:p14="http://schemas.microsoft.com/office/powerpoint/2010/main" val="2110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(P. K. </a:t>
            </a:r>
            <a:r>
              <a:rPr lang="cs-CZ" dirty="0" err="1" smtClean="0"/>
              <a:t>Feyerabend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Vymezená vědecká pravidla omezují vědce a brzdí poznání</a:t>
            </a:r>
          </a:p>
          <a:p>
            <a:r>
              <a:rPr lang="cs-CZ" dirty="0" smtClean="0"/>
              <a:t>Pokud musí být nová teorie v souladu se starou, dává ji nesmyslnou výhodu</a:t>
            </a:r>
          </a:p>
          <a:p>
            <a:r>
              <a:rPr lang="cs-CZ" dirty="0" smtClean="0"/>
              <a:t>Kritika falzifikace – některá fakta mohou odporovat teorii pouze proto, že je v současnosti dostatečně neznáme</a:t>
            </a:r>
          </a:p>
          <a:p>
            <a:r>
              <a:rPr lang="cs-CZ" dirty="0" smtClean="0"/>
              <a:t>Neexistuje univerzální vědecká metoda</a:t>
            </a:r>
          </a:p>
          <a:p>
            <a:r>
              <a:rPr lang="cs-CZ" dirty="0" smtClean="0"/>
              <a:t>Věda je ideologie, má být oddělena od státu (podobně jako náboženství)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vědy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Falzifikace dat</a:t>
            </a:r>
          </a:p>
          <a:p>
            <a:r>
              <a:rPr lang="cs-CZ" dirty="0" smtClean="0"/>
              <a:t>Falzifikace výsledků</a:t>
            </a:r>
          </a:p>
          <a:p>
            <a:r>
              <a:rPr lang="cs-CZ" dirty="0" smtClean="0"/>
              <a:t>Falzifikace peer </a:t>
            </a:r>
            <a:r>
              <a:rPr lang="cs-CZ" dirty="0" err="1" smtClean="0"/>
              <a:t>review</a:t>
            </a:r>
            <a:endParaRPr lang="cs-CZ" dirty="0" smtClean="0"/>
          </a:p>
          <a:p>
            <a:r>
              <a:rPr lang="cs-CZ" dirty="0" smtClean="0"/>
              <a:t>Falzifikace časopisů (</a:t>
            </a:r>
            <a:r>
              <a:rPr lang="cs-CZ" dirty="0" smtClean="0">
                <a:hlinkClick r:id="rId2"/>
              </a:rPr>
              <a:t>seznam</a:t>
            </a:r>
            <a:r>
              <a:rPr lang="cs-CZ" dirty="0" smtClean="0"/>
              <a:t>)</a:t>
            </a:r>
          </a:p>
          <a:p>
            <a:r>
              <a:rPr lang="cs-CZ" dirty="0" smtClean="0"/>
              <a:t>Ovlivnění donorem výzkumu</a:t>
            </a:r>
          </a:p>
          <a:p>
            <a:r>
              <a:rPr lang="cs-CZ" dirty="0" smtClean="0"/>
              <a:t>Články psané </a:t>
            </a:r>
            <a:r>
              <a:rPr lang="cs-CZ" dirty="0" smtClean="0">
                <a:hlinkClick r:id="rId3"/>
              </a:rPr>
              <a:t>softwarem</a:t>
            </a:r>
            <a:endParaRPr lang="cs-CZ" dirty="0" smtClean="0"/>
          </a:p>
          <a:p>
            <a:r>
              <a:rPr lang="cs-CZ" dirty="0" err="1" smtClean="0"/>
              <a:t>Plagiarismus</a:t>
            </a:r>
            <a:endParaRPr lang="cs-CZ" dirty="0"/>
          </a:p>
          <a:p>
            <a:r>
              <a:rPr lang="cs-CZ" dirty="0" err="1" smtClean="0"/>
              <a:t>Autoplagiarismus</a:t>
            </a:r>
            <a:endParaRPr lang="cs-CZ" dirty="0" smtClean="0"/>
          </a:p>
          <a:p>
            <a:r>
              <a:rPr lang="cs-CZ" dirty="0" smtClean="0"/>
              <a:t>Aktuálnost výsledků</a:t>
            </a:r>
          </a:p>
          <a:p>
            <a:r>
              <a:rPr lang="cs-CZ" dirty="0" smtClean="0"/>
              <a:t>Nesmyslné nastavení hodnocení vědy a vědců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Science </a:t>
            </a:r>
            <a:r>
              <a:rPr lang="cs-CZ" dirty="0" err="1">
                <a:hlinkClick r:id="rId4"/>
              </a:rPr>
              <a:t>is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often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flawed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věd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 a sociální</a:t>
            </a:r>
          </a:p>
          <a:p>
            <a:r>
              <a:rPr lang="cs-CZ" dirty="0" smtClean="0"/>
              <a:t>Základní (fundamentální) a aplikované</a:t>
            </a:r>
          </a:p>
          <a:p>
            <a:r>
              <a:rPr lang="cs-CZ" dirty="0" smtClean="0"/>
              <a:t>Formální a empirické (reální)</a:t>
            </a:r>
          </a:p>
          <a:p>
            <a:r>
              <a:rPr lang="cs-CZ" dirty="0" smtClean="0"/>
              <a:t>O neživé přírodě, o živé přírodě, humanitní a společenské</a:t>
            </a:r>
          </a:p>
          <a:p>
            <a:r>
              <a:rPr lang="cs-CZ" dirty="0" smtClean="0"/>
              <a:t>Věda a pseudověda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7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Pohybem člověka se mohou zabývat různé vědy</a:t>
            </a:r>
          </a:p>
          <a:p>
            <a:pPr lvl="1"/>
            <a:r>
              <a:rPr lang="cs-CZ" dirty="0" smtClean="0"/>
              <a:t>Je možné pochopit člověka ve vztahu k pohybu jednostranným pohledem jedné vědy: medicíny, biomechaniky, biochemie, psychologie…?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Pohybem člověka se může zabývat jedna </a:t>
            </a:r>
            <a:r>
              <a:rPr lang="cs-CZ" dirty="0" err="1" smtClean="0"/>
              <a:t>integrativní</a:t>
            </a:r>
            <a:r>
              <a:rPr lang="cs-CZ" dirty="0" smtClean="0"/>
              <a:t> věda</a:t>
            </a:r>
          </a:p>
          <a:p>
            <a:pPr lvl="1"/>
            <a:r>
              <a:rPr lang="cs-CZ" dirty="0" smtClean="0"/>
              <a:t>Je možné, aby jeden výzkumník porozuměl a dostatečně pochopil všechny vědy vztahující se k pohybu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42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, kineziologie... jako</a:t>
            </a:r>
          </a:p>
          <a:p>
            <a:r>
              <a:rPr lang="cs-CZ" dirty="0" smtClean="0"/>
              <a:t>Věda</a:t>
            </a:r>
          </a:p>
          <a:p>
            <a:pPr lvl="1"/>
            <a:r>
              <a:rPr lang="cs-CZ" dirty="0" smtClean="0"/>
              <a:t>Zkoumání pohybu</a:t>
            </a:r>
          </a:p>
          <a:p>
            <a:r>
              <a:rPr lang="cs-CZ" dirty="0" smtClean="0"/>
              <a:t>Profese</a:t>
            </a:r>
          </a:p>
          <a:p>
            <a:pPr lvl="1"/>
            <a:r>
              <a:rPr lang="cs-CZ" dirty="0" smtClean="0"/>
              <a:t>Učitel tělesné výchovy, trenér, instruktor, …</a:t>
            </a:r>
          </a:p>
        </p:txBody>
      </p:sp>
    </p:spTree>
    <p:extLst>
      <p:ext uri="{BB962C8B-B14F-4D97-AF65-F5344CB8AC3E}">
        <p14:creationId xmlns:p14="http://schemas.microsoft.com/office/powerpoint/2010/main" val="363260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Kineziologie</a:t>
            </a:r>
          </a:p>
          <a:p>
            <a:pPr lvl="1"/>
            <a:r>
              <a:rPr lang="cs-CZ" dirty="0" smtClean="0"/>
              <a:t>Věda o pohybu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Aplikovaná kineziologie</a:t>
            </a:r>
          </a:p>
          <a:p>
            <a:pPr lvl="1"/>
            <a:r>
              <a:rPr lang="cs-CZ" dirty="0" smtClean="0"/>
              <a:t>Pseudovědecká diagnostická a léčebná metoda</a:t>
            </a:r>
          </a:p>
          <a:p>
            <a:pPr lvl="1"/>
            <a:r>
              <a:rPr lang="cs-CZ" dirty="0" smtClean="0"/>
              <a:t>1964 - George J. </a:t>
            </a:r>
            <a:r>
              <a:rPr lang="cs-CZ" dirty="0" err="1" smtClean="0"/>
              <a:t>Goodheart</a:t>
            </a:r>
            <a:endParaRPr lang="cs-CZ" dirty="0" smtClean="0"/>
          </a:p>
          <a:p>
            <a:pPr lvl="1"/>
            <a:r>
              <a:rPr lang="cs-CZ" dirty="0" smtClean="0"/>
              <a:t>Manuální svalový test</a:t>
            </a:r>
          </a:p>
          <a:p>
            <a:pPr lvl="1"/>
            <a:r>
              <a:rPr lang="cs-CZ" dirty="0" smtClean="0"/>
              <a:t>Kloubní manipulace a mobilizace, výživové poradenství, </a:t>
            </a:r>
            <a:r>
              <a:rPr lang="cs-CZ" dirty="0" err="1" smtClean="0"/>
              <a:t>myofasciální</a:t>
            </a:r>
            <a:r>
              <a:rPr lang="cs-CZ" dirty="0" smtClean="0"/>
              <a:t> a meridiánová terapie</a:t>
            </a:r>
            <a:endParaRPr lang="cs-CZ" dirty="0"/>
          </a:p>
        </p:txBody>
      </p:sp>
      <p:pic>
        <p:nvPicPr>
          <p:cNvPr id="1026" name="Picture 2" descr="http://drhealme.com/assets/istoria_met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1665194"/>
            <a:ext cx="3791884" cy="2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9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1847 </a:t>
            </a:r>
            <a:r>
              <a:rPr lang="cs-CZ" dirty="0" err="1" smtClean="0"/>
              <a:t>Kinesitherapie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C.A.Georgii</a:t>
            </a:r>
            <a:r>
              <a:rPr lang="cs-CZ" dirty="0"/>
              <a:t> (Švédsko/Francie)</a:t>
            </a:r>
            <a:endParaRPr lang="cs-CZ" dirty="0" smtClean="0"/>
          </a:p>
          <a:p>
            <a:r>
              <a:rPr lang="cs-CZ" dirty="0" smtClean="0"/>
              <a:t>1854 Kinesiologie – </a:t>
            </a:r>
            <a:r>
              <a:rPr lang="cs-CZ" dirty="0" err="1" smtClean="0"/>
              <a:t>C.A.Georgii</a:t>
            </a:r>
            <a:r>
              <a:rPr lang="cs-CZ" dirty="0" smtClean="0"/>
              <a:t> (Švédsko/Francie)</a:t>
            </a:r>
          </a:p>
          <a:p>
            <a:r>
              <a:rPr lang="cs-CZ" dirty="0" smtClean="0"/>
              <a:t>1857 </a:t>
            </a:r>
            <a:r>
              <a:rPr lang="cs-CZ" dirty="0" err="1" smtClean="0"/>
              <a:t>Cinésiology</a:t>
            </a:r>
            <a:r>
              <a:rPr lang="cs-CZ" dirty="0" smtClean="0"/>
              <a:t> – N. </a:t>
            </a:r>
            <a:r>
              <a:rPr lang="cs-CZ" dirty="0" err="1" smtClean="0"/>
              <a:t>Dally</a:t>
            </a:r>
            <a:r>
              <a:rPr lang="cs-CZ" dirty="0" smtClean="0"/>
              <a:t> (Francie)</a:t>
            </a:r>
          </a:p>
          <a:p>
            <a:pPr lvl="1"/>
            <a:r>
              <a:rPr lang="cs-CZ" dirty="0" smtClean="0"/>
              <a:t>Věda o pohybu ve vztahu edukace, hygieny a terapie</a:t>
            </a:r>
            <a:endParaRPr lang="cs-CZ" dirty="0"/>
          </a:p>
          <a:p>
            <a:r>
              <a:rPr lang="cs-CZ" dirty="0" smtClean="0"/>
              <a:t>1886 Kinesiologie – N. </a:t>
            </a:r>
            <a:r>
              <a:rPr lang="cs-CZ" dirty="0" err="1" smtClean="0"/>
              <a:t>Posse</a:t>
            </a:r>
            <a:r>
              <a:rPr lang="cs-CZ" dirty="0" smtClean="0"/>
              <a:t> (Švédsko/USA, Boston)</a:t>
            </a:r>
          </a:p>
          <a:p>
            <a:pPr lvl="1"/>
            <a:r>
              <a:rPr lang="cs-CZ" dirty="0" smtClean="0"/>
              <a:t>„</a:t>
            </a:r>
            <a:r>
              <a:rPr lang="en-US" dirty="0"/>
              <a:t>The Special Kinesiology of </a:t>
            </a:r>
            <a:r>
              <a:rPr lang="en-US" dirty="0" smtClean="0"/>
              <a:t>Education</a:t>
            </a:r>
            <a:r>
              <a:rPr lang="cs-CZ" dirty="0"/>
              <a:t> </a:t>
            </a:r>
            <a:r>
              <a:rPr lang="en-US" dirty="0" smtClean="0"/>
              <a:t>Gymnastics</a:t>
            </a:r>
            <a:r>
              <a:rPr lang="cs-CZ" dirty="0" smtClean="0"/>
              <a:t>“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150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1909 – kinesiologie chápána jako analýza pohybu (biomechanika, funkční anatomie)</a:t>
            </a:r>
          </a:p>
          <a:p>
            <a:r>
              <a:rPr lang="cs-CZ" dirty="0" smtClean="0"/>
              <a:t>1970- biomechanika / kineziologie</a:t>
            </a:r>
          </a:p>
          <a:p>
            <a:r>
              <a:rPr lang="cs-CZ" dirty="0" smtClean="0"/>
              <a:t>1970- v USA nahrazení pojmu tělesná výchova kineziologií</a:t>
            </a:r>
          </a:p>
          <a:p>
            <a:r>
              <a:rPr lang="cs-CZ" dirty="0" smtClean="0"/>
              <a:t>1993 American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- </a:t>
            </a:r>
            <a:r>
              <a:rPr lang="cs-CZ" dirty="0"/>
              <a:t>American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Kinesiology</a:t>
            </a:r>
            <a:r>
              <a:rPr lang="cs-CZ" dirty="0" smtClean="0"/>
              <a:t> and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2007 </a:t>
            </a:r>
            <a:r>
              <a:rPr lang="cs-CZ" dirty="0" smtClean="0">
                <a:hlinkClick r:id="rId2"/>
              </a:rPr>
              <a:t>American </a:t>
            </a:r>
            <a:r>
              <a:rPr lang="cs-CZ" dirty="0" err="1" smtClean="0">
                <a:hlinkClick r:id="rId2"/>
              </a:rPr>
              <a:t>Kinesiology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Association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en-US" dirty="0"/>
              <a:t>The purpose of AKA is to promote and enhance kinesiology as a unified field of study and advance its many professional applications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Přelom milénia v Evropě – přijímání pojmu kineziologie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929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1966 – </a:t>
            </a:r>
            <a:r>
              <a:rPr lang="cs-CZ" dirty="0" err="1" smtClean="0"/>
              <a:t>Kinantropologie</a:t>
            </a:r>
            <a:r>
              <a:rPr lang="cs-CZ" dirty="0" smtClean="0"/>
              <a:t>, </a:t>
            </a:r>
            <a:r>
              <a:rPr lang="cs-CZ" dirty="0" err="1" smtClean="0"/>
              <a:t>Roch</a:t>
            </a:r>
            <a:r>
              <a:rPr lang="cs-CZ" dirty="0" smtClean="0"/>
              <a:t> </a:t>
            </a:r>
            <a:r>
              <a:rPr lang="cs-CZ" dirty="0" err="1" smtClean="0"/>
              <a:t>Meynard</a:t>
            </a:r>
            <a:r>
              <a:rPr lang="cs-CZ" dirty="0" smtClean="0"/>
              <a:t> (Kanada)</a:t>
            </a:r>
          </a:p>
          <a:p>
            <a:r>
              <a:rPr lang="cs-CZ" dirty="0" smtClean="0"/>
              <a:t>1969 – Časopis </a:t>
            </a:r>
            <a:r>
              <a:rPr lang="cs-CZ" dirty="0" err="1" smtClean="0"/>
              <a:t>Kinanthropologie</a:t>
            </a:r>
            <a:r>
              <a:rPr lang="cs-CZ" dirty="0" smtClean="0"/>
              <a:t> (Belgie)</a:t>
            </a:r>
          </a:p>
          <a:p>
            <a:pPr lvl="1"/>
            <a:r>
              <a:rPr lang="cs-CZ" sz="1600" dirty="0" smtClean="0"/>
              <a:t>„</a:t>
            </a:r>
            <a:r>
              <a:rPr lang="en-US" sz="1600" dirty="0" smtClean="0"/>
              <a:t>Situated </a:t>
            </a:r>
            <a:r>
              <a:rPr lang="en-US" sz="1600" dirty="0"/>
              <a:t>at the cross-road of numerous and diverse disciplines ranging </a:t>
            </a:r>
            <a:r>
              <a:rPr lang="en-US" sz="1600" dirty="0" smtClean="0"/>
              <a:t>from</a:t>
            </a:r>
            <a:r>
              <a:rPr lang="cs-CZ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biological sciences to the human sciences, </a:t>
            </a:r>
            <a:r>
              <a:rPr lang="en-US" sz="1600" dirty="0" err="1"/>
              <a:t>kinanthropology</a:t>
            </a:r>
            <a:r>
              <a:rPr lang="en-US" sz="1600" dirty="0"/>
              <a:t> has </a:t>
            </a:r>
            <a:r>
              <a:rPr lang="en-US" sz="1600" dirty="0" smtClean="0"/>
              <a:t>largely</a:t>
            </a:r>
            <a:r>
              <a:rPr lang="cs-CZ" sz="1600" dirty="0" smtClean="0"/>
              <a:t> </a:t>
            </a:r>
            <a:r>
              <a:rPr lang="en-US" sz="1600" dirty="0" smtClean="0"/>
              <a:t>profited </a:t>
            </a:r>
            <a:r>
              <a:rPr lang="en-US" sz="1600" dirty="0"/>
              <a:t>from their contributions. However, having come of age, the </a:t>
            </a:r>
            <a:r>
              <a:rPr lang="en-US" sz="1600" dirty="0" smtClean="0"/>
              <a:t>discipline</a:t>
            </a:r>
            <a:r>
              <a:rPr lang="cs-CZ" sz="1600" dirty="0" smtClean="0"/>
              <a:t> </a:t>
            </a:r>
            <a:r>
              <a:rPr lang="en-US" sz="1600" dirty="0" smtClean="0"/>
              <a:t>must </a:t>
            </a:r>
            <a:r>
              <a:rPr lang="en-US" sz="1600" dirty="0"/>
              <a:t>prevent itself being invaded and should fight against </a:t>
            </a:r>
            <a:r>
              <a:rPr lang="en-US" sz="1600" dirty="0" err="1" smtClean="0"/>
              <a:t>annexational</a:t>
            </a:r>
            <a:r>
              <a:rPr lang="cs-CZ" sz="1600" dirty="0" smtClean="0"/>
              <a:t> </a:t>
            </a:r>
            <a:r>
              <a:rPr lang="en-US" sz="1600" dirty="0" smtClean="0"/>
              <a:t>tendencies</a:t>
            </a:r>
            <a:r>
              <a:rPr lang="en-US" sz="1600" dirty="0"/>
              <a:t>. The specificity of </a:t>
            </a:r>
            <a:r>
              <a:rPr lang="en-US" sz="1600" dirty="0" err="1"/>
              <a:t>Kinanthropology</a:t>
            </a:r>
            <a:r>
              <a:rPr lang="en-US" sz="1600" dirty="0"/>
              <a:t>—as a science—resides in </a:t>
            </a:r>
            <a:r>
              <a:rPr lang="en-US" sz="1600" dirty="0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consideration </a:t>
            </a:r>
            <a:r>
              <a:rPr lang="en-US" sz="1600" dirty="0"/>
              <a:t>of its proper center of interest: man in the situation of movement</a:t>
            </a:r>
            <a:r>
              <a:rPr lang="en-US" sz="1600" dirty="0" smtClean="0"/>
              <a:t>,</a:t>
            </a:r>
            <a:r>
              <a:rPr lang="cs-CZ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nature of the problems posed and in a particular approach </a:t>
            </a:r>
            <a:r>
              <a:rPr lang="en-US" sz="1600" dirty="0" smtClean="0"/>
              <a:t>to</a:t>
            </a:r>
            <a:r>
              <a:rPr lang="cs-CZ" sz="1600" dirty="0" smtClean="0"/>
              <a:t> these </a:t>
            </a:r>
            <a:r>
              <a:rPr lang="cs-CZ" sz="1600" dirty="0" err="1"/>
              <a:t>problems</a:t>
            </a:r>
            <a:r>
              <a:rPr lang="cs-CZ" sz="1600" dirty="0" smtClean="0"/>
              <a:t>.“</a:t>
            </a:r>
            <a:endParaRPr lang="cs-CZ" dirty="0" smtClean="0"/>
          </a:p>
          <a:p>
            <a:r>
              <a:rPr lang="cs-CZ" dirty="0" smtClean="0"/>
              <a:t>1972 – </a:t>
            </a:r>
            <a:r>
              <a:rPr lang="cs-CZ" dirty="0" err="1" smtClean="0"/>
              <a:t>Kinantropometrie</a:t>
            </a:r>
            <a:r>
              <a:rPr lang="cs-CZ" dirty="0" smtClean="0"/>
              <a:t> – antropometrie ve vztahu k chápání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– vývoj, teorie, perspektiva</a:t>
            </a:r>
          </a:p>
          <a:p>
            <a:r>
              <a:rPr lang="cs-CZ" dirty="0" err="1" smtClean="0"/>
              <a:t>Kinantropologie</a:t>
            </a:r>
            <a:r>
              <a:rPr lang="cs-CZ" dirty="0" smtClean="0"/>
              <a:t>, kineziologie a podobné disciplíny</a:t>
            </a:r>
          </a:p>
          <a:p>
            <a:r>
              <a:rPr lang="cs-CZ" dirty="0" err="1" smtClean="0"/>
              <a:t>Kinantropologické</a:t>
            </a:r>
            <a:r>
              <a:rPr lang="cs-CZ" dirty="0" smtClean="0"/>
              <a:t> výzkumy</a:t>
            </a:r>
          </a:p>
          <a:p>
            <a:r>
              <a:rPr lang="cs-CZ" dirty="0" smtClean="0"/>
              <a:t>Současné trendy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2" y="1151913"/>
            <a:ext cx="11863037" cy="4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Kinanthropology</a:t>
            </a:r>
            <a:r>
              <a:rPr lang="cs-CZ" dirty="0" smtClean="0"/>
              <a:t>, </a:t>
            </a:r>
            <a:r>
              <a:rPr lang="cs-CZ" dirty="0" err="1" smtClean="0"/>
              <a:t>Kinesiology</a:t>
            </a:r>
            <a:r>
              <a:rPr lang="cs-CZ" dirty="0" smtClean="0"/>
              <a:t>, </a:t>
            </a:r>
            <a:r>
              <a:rPr lang="en-US" dirty="0" smtClean="0"/>
              <a:t>Sport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en-US" dirty="0" smtClean="0"/>
              <a:t>, </a:t>
            </a:r>
            <a:r>
              <a:rPr lang="en-US" dirty="0"/>
              <a:t>Sport Science,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en-US" dirty="0" smtClean="0"/>
              <a:t>Exercise </a:t>
            </a:r>
            <a:r>
              <a:rPr lang="en-US" dirty="0"/>
              <a:t>Science, Human Performance, Movement Science, Human </a:t>
            </a:r>
            <a:r>
              <a:rPr lang="en-US" dirty="0" smtClean="0"/>
              <a:t>Kinetics, </a:t>
            </a:r>
            <a:r>
              <a:rPr lang="en-US" dirty="0" err="1"/>
              <a:t>Anthropomotorics</a:t>
            </a:r>
            <a:r>
              <a:rPr lang="en-US" dirty="0"/>
              <a:t>, </a:t>
            </a:r>
            <a:r>
              <a:rPr lang="en-US" dirty="0" err="1"/>
              <a:t>Anthropokinetics</a:t>
            </a:r>
            <a:r>
              <a:rPr lang="en-US" dirty="0"/>
              <a:t>, </a:t>
            </a:r>
            <a:r>
              <a:rPr lang="en-US" dirty="0" err="1"/>
              <a:t>Anthropokinesiology</a:t>
            </a:r>
            <a:r>
              <a:rPr lang="en-US" dirty="0"/>
              <a:t>, Health, Physical Education, </a:t>
            </a:r>
            <a:r>
              <a:rPr lang="en-US" dirty="0" smtClean="0"/>
              <a:t>Physical</a:t>
            </a:r>
            <a:r>
              <a:rPr lang="cs-CZ" dirty="0" smtClean="0"/>
              <a:t> </a:t>
            </a:r>
            <a:r>
              <a:rPr lang="en-US" dirty="0" smtClean="0"/>
              <a:t>Culture</a:t>
            </a:r>
            <a:r>
              <a:rPr lang="en-US" dirty="0"/>
              <a:t>, Recreation, Leisure studies, </a:t>
            </a:r>
            <a:r>
              <a:rPr lang="en-US" dirty="0" smtClean="0"/>
              <a:t>Coaching</a:t>
            </a:r>
            <a:r>
              <a:rPr lang="cs-CZ" dirty="0" smtClean="0"/>
              <a:t>, </a:t>
            </a:r>
            <a:r>
              <a:rPr lang="cs-CZ" dirty="0" err="1" smtClean="0"/>
              <a:t>Anthropocinetique</a:t>
            </a:r>
            <a:r>
              <a:rPr lang="cs-CZ" dirty="0"/>
              <a:t>, </a:t>
            </a:r>
            <a:r>
              <a:rPr lang="cs-CZ" dirty="0" err="1"/>
              <a:t>Homokinetics</a:t>
            </a:r>
            <a:r>
              <a:rPr lang="cs-CZ" dirty="0"/>
              <a:t>, </a:t>
            </a:r>
            <a:r>
              <a:rPr lang="cs-CZ" dirty="0" err="1"/>
              <a:t>Anthropokineticology</a:t>
            </a:r>
            <a:r>
              <a:rPr lang="cs-CZ" dirty="0" smtClean="0"/>
              <a:t>,  </a:t>
            </a:r>
            <a:r>
              <a:rPr lang="cs-CZ" dirty="0" err="1"/>
              <a:t>Gymnologie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8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152983"/>
            <a:ext cx="11421035" cy="5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" y="1152983"/>
            <a:ext cx="12062237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1" y="403419"/>
            <a:ext cx="8789769" cy="6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Vědy o sportu – 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Vědy o sportu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kinantropologie</a:t>
            </a:r>
            <a:endParaRPr lang="cs-CZ" dirty="0" smtClean="0"/>
          </a:p>
          <a:p>
            <a:pPr lvl="1"/>
            <a:r>
              <a:rPr lang="cs-CZ" dirty="0" smtClean="0"/>
              <a:t>Sportovní humanistika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edukologie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7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654516"/>
          </a:xfrm>
        </p:spPr>
        <p:txBody>
          <a:bodyPr/>
          <a:lstStyle/>
          <a:p>
            <a:r>
              <a:rPr lang="cs-CZ" altLang="cs-CZ" sz="2400" dirty="0" smtClean="0"/>
              <a:t>Vědy o sportu - sportovní </a:t>
            </a:r>
            <a:r>
              <a:rPr lang="cs-CZ" altLang="cs-CZ" sz="2400" dirty="0" err="1" smtClean="0"/>
              <a:t>kinantropologie</a:t>
            </a:r>
            <a:endParaRPr lang="cs-CZ" altLang="cs-CZ" sz="2400" dirty="0"/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72975"/>
              </p:ext>
            </p:extLst>
          </p:nvPr>
        </p:nvGraphicFramePr>
        <p:xfrm>
          <a:off x="1344706" y="932330"/>
          <a:ext cx="8999444" cy="5218600"/>
        </p:xfrm>
        <a:graphic>
          <a:graphicData uri="http://schemas.openxmlformats.org/drawingml/2006/table">
            <a:tbl>
              <a:tblPr/>
              <a:tblGrid>
                <a:gridCol w="2113196"/>
                <a:gridCol w="1908196"/>
                <a:gridCol w="2588109"/>
                <a:gridCol w="2389943"/>
              </a:tblGrid>
              <a:tr h="601487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Základní vědy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Aplikované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Speciální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1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Přírodní vědy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Lékařské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Biochemie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 tělesných cvičení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Tělovýchovné lékařství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Vědy o pohybu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Kinetika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Biomechanika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Antropomotorika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2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Společenské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 a sport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Sport a 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rekreační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zdravotní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školní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79" name="Rectangle 107"/>
          <p:cNvSpPr>
            <a:spLocks noChangeArrowheads="1"/>
          </p:cNvSpPr>
          <p:nvPr/>
        </p:nvSpPr>
        <p:spPr bwMode="auto">
          <a:xfrm>
            <a:off x="7391400" y="6322011"/>
            <a:ext cx="2178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cs-CZ" altLang="cs-CZ" sz="1600" dirty="0" err="1" smtClean="0"/>
              <a:t>Junger</a:t>
            </a:r>
            <a:r>
              <a:rPr lang="cs-CZ" altLang="cs-CZ" sz="1600" dirty="0" smtClean="0"/>
              <a:t>, Kasa </a:t>
            </a:r>
            <a:r>
              <a:rPr lang="cs-CZ" altLang="cs-CZ" sz="1600" dirty="0"/>
              <a:t>(1996) </a:t>
            </a:r>
          </a:p>
        </p:txBody>
      </p:sp>
    </p:spTree>
    <p:extLst>
      <p:ext uri="{BB962C8B-B14F-4D97-AF65-F5344CB8AC3E}">
        <p14:creationId xmlns:p14="http://schemas.microsoft.com/office/powerpoint/2010/main" val="3983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Teorie tělesné výchovy</a:t>
            </a:r>
          </a:p>
          <a:p>
            <a:r>
              <a:rPr lang="cs-CZ" dirty="0" smtClean="0"/>
              <a:t>1991 – </a:t>
            </a:r>
            <a:r>
              <a:rPr lang="cs-CZ" dirty="0" err="1" smtClean="0"/>
              <a:t>Kinantropologie</a:t>
            </a:r>
            <a:r>
              <a:rPr lang="cs-CZ" dirty="0" smtClean="0"/>
              <a:t> (FTVS UK pro PhD., doc., prof.)</a:t>
            </a:r>
          </a:p>
          <a:p>
            <a:r>
              <a:rPr lang="cs-CZ" dirty="0" smtClean="0"/>
              <a:t>FTVS UK – </a:t>
            </a:r>
            <a:r>
              <a:rPr lang="cs-CZ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err="1" smtClean="0"/>
              <a:t>antropomotorika</a:t>
            </a:r>
            <a:r>
              <a:rPr lang="cs-CZ" dirty="0" smtClean="0"/>
              <a:t>, pedagogika sportu, psychologie sportu, zátěžová fyziologie), biomechanika</a:t>
            </a:r>
          </a:p>
          <a:p>
            <a:r>
              <a:rPr lang="cs-CZ" dirty="0" smtClean="0"/>
              <a:t>FTK UP – </a:t>
            </a:r>
            <a:r>
              <a:rPr lang="cs-CZ" dirty="0" err="1" smtClean="0"/>
              <a:t>kinantropologie</a:t>
            </a:r>
            <a:endParaRPr lang="cs-CZ" dirty="0"/>
          </a:p>
          <a:p>
            <a:pPr lvl="1"/>
            <a:r>
              <a:rPr lang="cs-CZ" b="1" dirty="0"/>
              <a:t>Přírodovědné a biomedicínské/zdravovědné zaměření </a:t>
            </a:r>
            <a:r>
              <a:rPr lang="cs-CZ" b="1" dirty="0" err="1"/>
              <a:t>kinantropologie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2" tooltip="Opens internal link in current window"/>
              </a:rPr>
              <a:t>Biomechanika </a:t>
            </a:r>
            <a:r>
              <a:rPr lang="cs-CZ" dirty="0">
                <a:hlinkClick r:id="rId2" tooltip="Opens internal link in current window"/>
              </a:rPr>
              <a:t>pohybu </a:t>
            </a:r>
            <a:r>
              <a:rPr lang="cs-CZ" dirty="0" smtClean="0">
                <a:hlinkClick r:id="rId2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3" tooltip="Opens internal link in current window"/>
              </a:rPr>
              <a:t>Didaktika </a:t>
            </a:r>
            <a:r>
              <a:rPr lang="cs-CZ" dirty="0" err="1">
                <a:hlinkClick r:id="rId3" tooltip="Opens internal link in current window"/>
              </a:rPr>
              <a:t>sportu|sportovní</a:t>
            </a:r>
            <a:r>
              <a:rPr lang="cs-CZ" dirty="0">
                <a:hlinkClick r:id="rId3" tooltip="Opens internal link in current window"/>
              </a:rPr>
              <a:t> </a:t>
            </a:r>
            <a:r>
              <a:rPr lang="cs-CZ" dirty="0" smtClean="0">
                <a:hlinkClick r:id="rId3" tooltip="Opens internal link in current window"/>
              </a:rPr>
              <a:t>trénink</a:t>
            </a:r>
            <a:r>
              <a:rPr lang="cs-CZ" dirty="0" smtClean="0"/>
              <a:t>, </a:t>
            </a:r>
            <a:r>
              <a:rPr lang="cs-CZ" dirty="0" smtClean="0">
                <a:hlinkClick r:id="rId4" tooltip="Opens internal link in current window"/>
              </a:rPr>
              <a:t>Funkční antropologie</a:t>
            </a:r>
            <a:r>
              <a:rPr lang="cs-CZ" dirty="0" smtClean="0"/>
              <a:t>, </a:t>
            </a:r>
            <a:r>
              <a:rPr lang="cs-CZ" dirty="0" smtClean="0">
                <a:hlinkClick r:id="rId5" tooltip="Opens internal link in current window"/>
              </a:rPr>
              <a:t>Fyziologie </a:t>
            </a:r>
            <a:r>
              <a:rPr lang="cs-CZ" dirty="0">
                <a:hlinkClick r:id="rId5" tooltip="Opens internal link in current window"/>
              </a:rPr>
              <a:t>pohybu </a:t>
            </a:r>
            <a:r>
              <a:rPr lang="cs-CZ" dirty="0" smtClean="0">
                <a:hlinkClick r:id="rId5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6" tooltip="Opens internal link in current window"/>
              </a:rPr>
              <a:t>Fyzioterapie </a:t>
            </a:r>
            <a:r>
              <a:rPr lang="cs-CZ" dirty="0">
                <a:hlinkClick r:id="rId6" tooltip="Opens internal link in current window"/>
              </a:rPr>
              <a:t>v </a:t>
            </a:r>
            <a:r>
              <a:rPr lang="cs-CZ" dirty="0" err="1" smtClean="0">
                <a:hlinkClick r:id="rId6" tooltip="Opens internal link in current window"/>
              </a:rPr>
              <a:t>kinantropologii</a:t>
            </a:r>
            <a:r>
              <a:rPr lang="cs-CZ" dirty="0" smtClean="0">
                <a:hlinkClick r:id="rId6" tooltip="Opens internal link in current window"/>
              </a:rPr>
              <a:t>, </a:t>
            </a:r>
            <a:r>
              <a:rPr lang="cs-CZ" dirty="0" smtClean="0"/>
              <a:t> </a:t>
            </a:r>
            <a:r>
              <a:rPr lang="cs-CZ" dirty="0" smtClean="0">
                <a:hlinkClick r:id="rId7" tooltip="Opens internal link in current window"/>
              </a:rPr>
              <a:t>Motorika </a:t>
            </a:r>
            <a:r>
              <a:rPr lang="cs-CZ" dirty="0" err="1" smtClean="0">
                <a:hlinkClick r:id="rId7" tooltip="Opens internal link in current window"/>
              </a:rPr>
              <a:t>člověka|pohybové</a:t>
            </a:r>
            <a:r>
              <a:rPr lang="cs-CZ" dirty="0" smtClean="0">
                <a:hlinkClick r:id="rId7" tooltip="Opens internal link in current window"/>
              </a:rPr>
              <a:t> učení, řízení pohybu 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b="1" dirty="0" smtClean="0"/>
              <a:t>Společensko-vědní a humanitní zaměření </a:t>
            </a:r>
            <a:r>
              <a:rPr lang="cs-CZ" b="1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smtClean="0">
                <a:hlinkClick r:id="rId8" tooltip="Opens internal link in current window"/>
              </a:rPr>
              <a:t>Ekonomická </a:t>
            </a:r>
            <a:r>
              <a:rPr lang="cs-CZ" dirty="0" err="1" smtClean="0">
                <a:hlinkClick r:id="rId8" tooltip="Opens internal link in current window"/>
              </a:rPr>
              <a:t>kinantropologie</a:t>
            </a:r>
            <a:r>
              <a:rPr lang="cs-CZ" dirty="0" smtClean="0"/>
              <a:t>, </a:t>
            </a:r>
            <a:r>
              <a:rPr lang="cs-CZ" dirty="0" smtClean="0">
                <a:hlinkClick r:id="rId9" tooltip="Opens internal link in current window"/>
              </a:rPr>
              <a:t>Environmentální </a:t>
            </a:r>
            <a:r>
              <a:rPr lang="cs-CZ" dirty="0" err="1" smtClean="0">
                <a:hlinkClick r:id="rId9" tooltip="Opens internal link in current window"/>
              </a:rPr>
              <a:t>kinantropologie</a:t>
            </a:r>
            <a:r>
              <a:rPr lang="cs-CZ" dirty="0" smtClean="0">
                <a:hlinkClick r:id="rId9" tooltip="Opens internal link in current window"/>
              </a:rPr>
              <a:t>, </a:t>
            </a:r>
            <a:r>
              <a:rPr lang="cs-CZ" dirty="0" smtClean="0">
                <a:hlinkClick r:id="rId10" tooltip="Opens internal link in current window"/>
              </a:rPr>
              <a:t>Filosofická </a:t>
            </a:r>
            <a:r>
              <a:rPr lang="cs-CZ" dirty="0">
                <a:hlinkClick r:id="rId10" tooltip="Opens internal link in current window"/>
              </a:rPr>
              <a:t>a sociokulturní </a:t>
            </a:r>
            <a:r>
              <a:rPr lang="cs-CZ" dirty="0" err="1">
                <a:hlinkClick r:id="rId10" tooltip="Opens internal link in current window"/>
              </a:rPr>
              <a:t>kinantropologie</a:t>
            </a:r>
            <a:r>
              <a:rPr lang="cs-CZ" dirty="0">
                <a:hlinkClick r:id="rId10" tooltip="Opens internal link in current window"/>
              </a:rPr>
              <a:t> </a:t>
            </a:r>
            <a:r>
              <a:rPr lang="cs-CZ" dirty="0" smtClean="0"/>
              <a:t>, </a:t>
            </a:r>
            <a:r>
              <a:rPr lang="cs-CZ" dirty="0" smtClean="0">
                <a:hlinkClick r:id="rId11" tooltip="Opens internal link in current window"/>
              </a:rPr>
              <a:t>Pohybová </a:t>
            </a:r>
            <a:r>
              <a:rPr lang="cs-CZ" dirty="0">
                <a:hlinkClick r:id="rId11" tooltip="Opens internal link in current window"/>
              </a:rPr>
              <a:t>aktivita se zaměřením na specifické skupiny populace </a:t>
            </a:r>
            <a:r>
              <a:rPr lang="cs-CZ" dirty="0" smtClean="0"/>
              <a:t>, </a:t>
            </a:r>
            <a:r>
              <a:rPr lang="cs-CZ" dirty="0" smtClean="0">
                <a:hlinkClick r:id="rId12" tooltip="Opens internal link in current window"/>
              </a:rPr>
              <a:t>Pohybová </a:t>
            </a:r>
            <a:r>
              <a:rPr lang="cs-CZ" dirty="0">
                <a:hlinkClick r:id="rId12" tooltip="Opens internal link in current window"/>
              </a:rPr>
              <a:t>a sportovní edukace </a:t>
            </a:r>
            <a:r>
              <a:rPr lang="cs-CZ" dirty="0" smtClean="0"/>
              <a:t>, </a:t>
            </a:r>
            <a:r>
              <a:rPr lang="cs-CZ" dirty="0" smtClean="0">
                <a:hlinkClick r:id="rId13" tooltip="Opens internal link in current window"/>
              </a:rPr>
              <a:t>Pohybová </a:t>
            </a:r>
            <a:r>
              <a:rPr lang="cs-CZ" dirty="0">
                <a:hlinkClick r:id="rId13" tooltip="Opens internal link in current window"/>
              </a:rPr>
              <a:t>aktivita a životní styl </a:t>
            </a:r>
            <a:r>
              <a:rPr lang="cs-CZ" dirty="0" smtClean="0"/>
              <a:t>, </a:t>
            </a:r>
            <a:r>
              <a:rPr lang="cs-CZ" dirty="0" smtClean="0">
                <a:hlinkClick r:id="rId14" tooltip="Opens internal link in current window"/>
              </a:rPr>
              <a:t>Psychologická </a:t>
            </a:r>
            <a:r>
              <a:rPr lang="cs-CZ" dirty="0" err="1" smtClean="0">
                <a:hlinkClick r:id="rId14" tooltip="Opens internal link in current window"/>
              </a:rPr>
              <a:t>kinantropologie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FSpS MU – </a:t>
            </a:r>
            <a:r>
              <a:rPr lang="cs-CZ" dirty="0" err="1" smtClean="0"/>
              <a:t>kinantropologie</a:t>
            </a:r>
            <a:r>
              <a:rPr lang="cs-CZ" dirty="0" smtClean="0"/>
              <a:t> (bez vnitřního formálního, či neformálního dělení)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2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zkušenost s pohybem</a:t>
            </a:r>
          </a:p>
          <a:p>
            <a:r>
              <a:rPr lang="cs-CZ" dirty="0" smtClean="0"/>
              <a:t>Vědecké zkoumání pohybu</a:t>
            </a:r>
          </a:p>
          <a:p>
            <a:r>
              <a:rPr lang="cs-CZ" dirty="0" smtClean="0"/>
              <a:t>Profese v oblasti pohybových aktivit</a:t>
            </a:r>
            <a:endParaRPr lang="cs-CZ" dirty="0"/>
          </a:p>
        </p:txBody>
      </p:sp>
      <p:pic>
        <p:nvPicPr>
          <p:cNvPr id="1028" name="Picture 4" descr="Obr. 16 St&amp;ecaron;&amp;zcaron;ejní oblasti kinezi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409792"/>
            <a:ext cx="4885764" cy="48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Viděti – věděti, tj. pozorovat a znát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en-US" dirty="0"/>
              <a:t>mid-14c., "what is known, knowledge (of something) acquired by study; information;" also "assurance of knowledge, certitude, certainty," from Old French science "knowledge, learning, application; corpus of human knowledge" (12c.), from Latin </a:t>
            </a:r>
            <a:r>
              <a:rPr lang="en-US" dirty="0" err="1"/>
              <a:t>scientia</a:t>
            </a:r>
            <a:r>
              <a:rPr lang="en-US" dirty="0"/>
              <a:t> "knowledge, a knowing; expertness," from </a:t>
            </a:r>
            <a:r>
              <a:rPr lang="en-US" dirty="0" err="1"/>
              <a:t>sciens</a:t>
            </a:r>
            <a:r>
              <a:rPr lang="en-US" dirty="0"/>
              <a:t> (genitive </a:t>
            </a:r>
            <a:r>
              <a:rPr lang="en-US" dirty="0" err="1"/>
              <a:t>scientis</a:t>
            </a:r>
            <a:r>
              <a:rPr lang="en-US" dirty="0"/>
              <a:t>) "intelligent, skilled," present participle of </a:t>
            </a:r>
            <a:r>
              <a:rPr lang="en-US" dirty="0" err="1"/>
              <a:t>scire</a:t>
            </a:r>
            <a:r>
              <a:rPr lang="en-US" dirty="0"/>
              <a:t> "to know," probably originally "to separate one thing from another, to distinguish," related to </a:t>
            </a:r>
            <a:r>
              <a:rPr lang="en-US" dirty="0" err="1"/>
              <a:t>scindere</a:t>
            </a:r>
            <a:r>
              <a:rPr lang="en-US" dirty="0"/>
              <a:t> "to cut, divide," from PIE root *</a:t>
            </a:r>
            <a:r>
              <a:rPr lang="en-US" dirty="0" err="1"/>
              <a:t>skei</a:t>
            </a:r>
            <a:r>
              <a:rPr lang="en-US" dirty="0"/>
              <a:t>- "to cut, to split" (cognates: Greek </a:t>
            </a:r>
            <a:r>
              <a:rPr lang="en-US" dirty="0" err="1"/>
              <a:t>skhizein</a:t>
            </a:r>
            <a:r>
              <a:rPr lang="en-US" dirty="0"/>
              <a:t> "to split, rend, cleave," Gothic </a:t>
            </a:r>
            <a:r>
              <a:rPr lang="en-US" dirty="0" err="1"/>
              <a:t>skaidan</a:t>
            </a:r>
            <a:r>
              <a:rPr lang="en-US" dirty="0"/>
              <a:t>, Old English </a:t>
            </a:r>
            <a:r>
              <a:rPr lang="en-US" dirty="0" err="1"/>
              <a:t>sceadan</a:t>
            </a:r>
            <a:r>
              <a:rPr lang="en-US" dirty="0"/>
              <a:t> "to divide, separate;" see shed (v.))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Pohyb(</a:t>
            </a:r>
            <a:r>
              <a:rPr lang="cs-CZ" dirty="0" err="1" smtClean="0"/>
              <a:t>ové</a:t>
            </a:r>
            <a:r>
              <a:rPr lang="cs-CZ" dirty="0" smtClean="0"/>
              <a:t> aktivity)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Dobrovolné, cílené pohyby pro specifický účel, vyžadující značnou energii</a:t>
            </a:r>
          </a:p>
          <a:p>
            <a:r>
              <a:rPr lang="cs-CZ" dirty="0" smtClean="0"/>
              <a:t>Dobrovolné pohyby zacílené k dosažení sportovního cíle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Dobrovolné pohyby zacílené k dosažení jakéhokoliv cíle ve sportu, nebo dalších oblastech života</a:t>
            </a:r>
          </a:p>
          <a:p>
            <a:r>
              <a:rPr lang="cs-CZ" dirty="0" smtClean="0"/>
              <a:t>Všechny dobrovolné i nedobrovolné </a:t>
            </a:r>
            <a:r>
              <a:rPr lang="cs-CZ" dirty="0" smtClean="0"/>
              <a:t>pohyby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854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Stav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Fyziologie, biomechanika, </a:t>
            </a:r>
            <a:r>
              <a:rPr lang="cs-CZ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antropomotorika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medicína,…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Podnět</a:t>
            </a:r>
            <a:r>
              <a:rPr lang="cs-CZ" altLang="cs-CZ" sz="24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Specifické formy cvičení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Výkon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motorický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sociální</a:t>
            </a:r>
            <a:r>
              <a:rPr lang="en-US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psychický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sportovní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pracovní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Čas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Sledujeme změny stavu/výkonu v čase způsobené podnětem</a:t>
            </a:r>
            <a:endParaRPr lang="en-US" altLang="cs-CZ" dirty="0">
              <a:latin typeface="Arial Unicode MS" panose="020B0604020202020204" pitchFamily="34" charset="-128"/>
              <a:sym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49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zkušenost s </a:t>
            </a:r>
            <a:r>
              <a:rPr lang="cs-CZ" dirty="0" smtClean="0"/>
              <a:t>pohybem</a:t>
            </a:r>
          </a:p>
          <a:p>
            <a:endParaRPr lang="cs-CZ" dirty="0"/>
          </a:p>
          <a:p>
            <a:r>
              <a:rPr lang="cs-CZ" dirty="0" smtClean="0"/>
              <a:t>Sport (</a:t>
            </a:r>
            <a:r>
              <a:rPr lang="cs-CZ" dirty="0" smtClean="0">
                <a:hlinkClick r:id="rId2"/>
              </a:rPr>
              <a:t>Evropská charta sportu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Původ ve válečných, pracovních, … činnostech</a:t>
            </a:r>
          </a:p>
          <a:p>
            <a:r>
              <a:rPr lang="cs-CZ" dirty="0" smtClean="0"/>
              <a:t>Transport – chůze, kolo, </a:t>
            </a:r>
            <a:r>
              <a:rPr lang="cs-CZ" smtClean="0"/>
              <a:t>motorka, automobil</a:t>
            </a:r>
            <a:r>
              <a:rPr lang="cs-CZ" dirty="0" smtClean="0"/>
              <a:t>,…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8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Pohybová aktivita / </a:t>
            </a:r>
            <a:r>
              <a:rPr lang="cs-CZ" dirty="0" err="1" smtClean="0"/>
              <a:t>inaktivita</a:t>
            </a:r>
            <a:endParaRPr lang="cs-CZ" dirty="0" smtClean="0"/>
          </a:p>
          <a:p>
            <a:pPr lvl="1"/>
            <a:r>
              <a:rPr lang="cs-CZ" dirty="0" smtClean="0"/>
              <a:t>Každý pohyb není pohybovou aktivitou, ale všechny pohybové aktivity jsou pohybem</a:t>
            </a:r>
          </a:p>
          <a:p>
            <a:pPr lvl="1"/>
            <a:r>
              <a:rPr lang="cs-CZ" dirty="0" smtClean="0"/>
              <a:t>Jsou záměrné, dobrovolné, cílené</a:t>
            </a:r>
          </a:p>
          <a:p>
            <a:endParaRPr lang="cs-CZ" dirty="0" smtClean="0"/>
          </a:p>
          <a:p>
            <a:r>
              <a:rPr lang="cs-CZ" dirty="0" smtClean="0"/>
              <a:t>Pohybová aktivnost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053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Experimentálně / teoreticky</a:t>
            </a:r>
          </a:p>
          <a:p>
            <a:r>
              <a:rPr lang="cs-CZ" dirty="0" err="1" smtClean="0"/>
              <a:t>Kvalitatívně</a:t>
            </a:r>
            <a:r>
              <a:rPr lang="cs-CZ" dirty="0" smtClean="0"/>
              <a:t> / </a:t>
            </a:r>
            <a:r>
              <a:rPr lang="cs-CZ" dirty="0" err="1" smtClean="0"/>
              <a:t>kvantitatívně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Praktická profesní znalost</a:t>
            </a:r>
          </a:p>
          <a:p>
            <a:pPr lvl="1"/>
            <a:r>
              <a:rPr lang="cs-CZ" dirty="0" smtClean="0"/>
              <a:t>Přímá účast na pohybových aktivitách</a:t>
            </a:r>
          </a:p>
          <a:p>
            <a:pPr lvl="1"/>
            <a:r>
              <a:rPr lang="cs-CZ" dirty="0" smtClean="0"/>
              <a:t>Pozorování pohybových aktivit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601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Holistický přístup</a:t>
            </a:r>
          </a:p>
          <a:p>
            <a:r>
              <a:rPr lang="cs-CZ" dirty="0" smtClean="0"/>
              <a:t>Fyzický pohyb je v centru zájmu, neopomínáme ale další aspekty vlivu pohybu: sociální, psychický, kulturní, technologický, … duchovní/spirituální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444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0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Profese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 předává znalosti do praxe</a:t>
            </a:r>
          </a:p>
          <a:p>
            <a:pPr lvl="1"/>
            <a:r>
              <a:rPr lang="cs-CZ" dirty="0" smtClean="0"/>
              <a:t>Trénink pro zvýšení výkonu</a:t>
            </a:r>
          </a:p>
          <a:p>
            <a:pPr lvl="1"/>
            <a:r>
              <a:rPr lang="cs-CZ" dirty="0" smtClean="0"/>
              <a:t>Zdravotně orientované cvičení</a:t>
            </a:r>
          </a:p>
          <a:p>
            <a:pPr lvl="1"/>
            <a:r>
              <a:rPr lang="cs-CZ" dirty="0" smtClean="0"/>
              <a:t>Terapeuticky orientované cvičení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Kinantropologie</a:t>
            </a:r>
            <a:r>
              <a:rPr lang="cs-CZ" dirty="0" smtClean="0"/>
              <a:t> čerpá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80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Profese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sportu?</a:t>
            </a:r>
          </a:p>
          <a:p>
            <a:r>
              <a:rPr lang="cs-CZ" dirty="0" smtClean="0"/>
              <a:t>Legislativní úprava </a:t>
            </a:r>
            <a:r>
              <a:rPr lang="cs-CZ" dirty="0" err="1" smtClean="0"/>
              <a:t>kinantropologických</a:t>
            </a:r>
            <a:r>
              <a:rPr lang="cs-CZ" dirty="0" smtClean="0"/>
              <a:t> profesí</a:t>
            </a:r>
          </a:p>
          <a:p>
            <a:r>
              <a:rPr lang="cs-CZ" dirty="0" smtClean="0"/>
              <a:t>Společný zájem s:</a:t>
            </a:r>
          </a:p>
          <a:p>
            <a:pPr lvl="1"/>
            <a:r>
              <a:rPr lang="cs-CZ" dirty="0" smtClean="0"/>
              <a:t>pedagogikou, medicínou, managementem,…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02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možné etiku vědecky odůvodnit?</a:t>
            </a:r>
          </a:p>
          <a:p>
            <a:endParaRPr lang="cs-CZ" dirty="0"/>
          </a:p>
          <a:p>
            <a:r>
              <a:rPr lang="cs-CZ" dirty="0" smtClean="0"/>
              <a:t>Význam zkoumání pohybu</a:t>
            </a:r>
          </a:p>
          <a:p>
            <a:r>
              <a:rPr lang="cs-CZ" dirty="0" smtClean="0"/>
              <a:t>Limity zvyšování výkonu</a:t>
            </a:r>
            <a:endParaRPr lang="cs-CZ" dirty="0" smtClean="0"/>
          </a:p>
          <a:p>
            <a:r>
              <a:rPr lang="cs-CZ" dirty="0" smtClean="0"/>
              <a:t>Experimenty</a:t>
            </a:r>
          </a:p>
          <a:p>
            <a:r>
              <a:rPr lang="cs-CZ" dirty="0" smtClean="0"/>
              <a:t>Interpretace dat (zejména v kvalitativním výzkumu)</a:t>
            </a:r>
          </a:p>
          <a:p>
            <a:r>
              <a:rPr lang="cs-CZ" dirty="0" err="1" smtClean="0"/>
              <a:t>Odvysvětlení</a:t>
            </a:r>
            <a:r>
              <a:rPr lang="cs-CZ" dirty="0" smtClean="0"/>
              <a:t> nehodících se dat (</a:t>
            </a:r>
            <a:r>
              <a:rPr lang="cs-CZ" dirty="0" err="1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)</a:t>
            </a:r>
          </a:p>
          <a:p>
            <a:r>
              <a:rPr lang="cs-CZ" smtClean="0"/>
              <a:t>Interpretace chybějících dat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06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Systematické racionální poznávání</a:t>
            </a:r>
          </a:p>
          <a:p>
            <a:r>
              <a:rPr lang="cs-CZ" dirty="0" smtClean="0"/>
              <a:t>Teoretické i empirické</a:t>
            </a:r>
          </a:p>
          <a:p>
            <a:r>
              <a:rPr lang="cs-CZ" dirty="0" smtClean="0"/>
              <a:t>Opakovaný proces</a:t>
            </a:r>
          </a:p>
          <a:p>
            <a:r>
              <a:rPr lang="cs-CZ" dirty="0" smtClean="0"/>
              <a:t>Předmětem je příroda, společnost, myšlení</a:t>
            </a:r>
          </a:p>
          <a:p>
            <a:r>
              <a:rPr lang="cs-CZ" dirty="0" smtClean="0"/>
              <a:t>Formulace v pojmech, hypotézách, teoriích, zákonech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rozdíl mezi běžným poznáváním, pozorováním, atd. a vědou?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Byla spojována s filozofií</a:t>
            </a:r>
          </a:p>
          <a:p>
            <a:endParaRPr lang="cs-CZ" dirty="0"/>
          </a:p>
          <a:p>
            <a:r>
              <a:rPr lang="cs-CZ" dirty="0" smtClean="0"/>
              <a:t>Otázky poznání náboženského, víry, mýtů…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0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základní, nejvyšší věda, která definuje další jednotlivé vědy?</a:t>
            </a:r>
          </a:p>
          <a:p>
            <a:endParaRPr lang="cs-CZ" dirty="0"/>
          </a:p>
          <a:p>
            <a:pPr lvl="1"/>
            <a:r>
              <a:rPr lang="cs-CZ" dirty="0" smtClean="0"/>
              <a:t>Metafyzika/ontologie – obecné jsoucno a bytí a nejvyšší jsoucno</a:t>
            </a:r>
          </a:p>
          <a:p>
            <a:pPr lvl="1"/>
            <a:r>
              <a:rPr lang="cs-CZ" dirty="0" smtClean="0"/>
              <a:t>Logika – myšlení, usuzování, argumentace</a:t>
            </a:r>
          </a:p>
          <a:p>
            <a:pPr lvl="1"/>
            <a:endParaRPr lang="cs-CZ" dirty="0" smtClean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6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Řecká filozofie (přírodní filozofie, Platón, Aristoteles, Pythagoras, …)</a:t>
            </a:r>
          </a:p>
          <a:p>
            <a:endParaRPr lang="cs-CZ" dirty="0" smtClean="0"/>
          </a:p>
          <a:p>
            <a:r>
              <a:rPr lang="cs-CZ" dirty="0" err="1" smtClean="0"/>
              <a:t>Védické</a:t>
            </a:r>
            <a:r>
              <a:rPr lang="cs-CZ" dirty="0" smtClean="0"/>
              <a:t> období v Indii</a:t>
            </a:r>
          </a:p>
          <a:p>
            <a:endParaRPr lang="cs-CZ" dirty="0" smtClean="0"/>
          </a:p>
          <a:p>
            <a:r>
              <a:rPr lang="cs-CZ" dirty="0" smtClean="0"/>
              <a:t>„Čtyři velké objevy“ Číny</a:t>
            </a:r>
          </a:p>
          <a:p>
            <a:endParaRPr lang="cs-CZ" dirty="0"/>
          </a:p>
          <a:p>
            <a:r>
              <a:rPr lang="cs-CZ" dirty="0" smtClean="0"/>
              <a:t>Učenci islámského zlatého 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Nemá se postulovat množství (důvodů či příčin), není-li to </a:t>
            </a:r>
            <a:r>
              <a:rPr lang="cs-CZ" i="1" dirty="0" smtClean="0"/>
              <a:t>nezbytné (William z </a:t>
            </a:r>
            <a:r>
              <a:rPr lang="cs-CZ" i="1" dirty="0" err="1" smtClean="0"/>
              <a:t>Ockhamu</a:t>
            </a:r>
            <a:r>
              <a:rPr lang="cs-CZ" i="1" dirty="0" smtClean="0"/>
              <a:t> (1287-1347))</a:t>
            </a:r>
          </a:p>
          <a:p>
            <a:endParaRPr lang="cs-CZ" i="1" dirty="0" smtClean="0"/>
          </a:p>
          <a:p>
            <a:r>
              <a:rPr lang="cs-CZ" i="1" dirty="0"/>
              <a:t>Vědecké teorie jsou ověřitelné. Ověřitelné teorie je možné na základě ověřovacího postupu zamítnout (a nahradit teoriemi jinými</a:t>
            </a:r>
            <a:r>
              <a:rPr lang="cs-CZ" i="1" dirty="0" smtClean="0"/>
              <a:t>). (Karl </a:t>
            </a:r>
            <a:r>
              <a:rPr lang="cs-CZ" i="1" dirty="0" err="1" smtClean="0"/>
              <a:t>Popper</a:t>
            </a:r>
            <a:r>
              <a:rPr lang="cs-CZ" i="1" dirty="0" smtClean="0"/>
              <a:t> (1902-1994))</a:t>
            </a:r>
          </a:p>
          <a:p>
            <a:endParaRPr lang="cs-CZ" i="1" dirty="0" smtClean="0"/>
          </a:p>
          <a:p>
            <a:r>
              <a:rPr lang="cs-CZ" i="1" dirty="0" smtClean="0"/>
              <a:t>Žádné </a:t>
            </a:r>
            <a:r>
              <a:rPr lang="cs-CZ" i="1" dirty="0"/>
              <a:t>svědectví není s to dokázat zázrak, ledaže by šlo o svědectví takového druhu, že by jeho mylnost byla ještě zázračnější než skutečnost, kterou se snaží doložit</a:t>
            </a:r>
            <a:r>
              <a:rPr lang="cs-CZ" i="1" dirty="0" smtClean="0"/>
              <a:t>. (David </a:t>
            </a:r>
            <a:r>
              <a:rPr lang="cs-CZ" i="1" dirty="0" err="1" smtClean="0"/>
              <a:t>Hume</a:t>
            </a:r>
            <a:r>
              <a:rPr lang="cs-CZ" i="1" dirty="0" smtClean="0"/>
              <a:t> (1711-1776))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vědy (T. S. Kuhn)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Struktura vědeckých revolucí: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Předvědecké období, neexistuje centrální paradigma</a:t>
            </a:r>
          </a:p>
          <a:p>
            <a:pPr marL="457200" indent="-457200">
              <a:buAutoNum type="arabicPeriod"/>
            </a:pPr>
            <a:r>
              <a:rPr lang="cs-CZ" dirty="0" smtClean="0"/>
              <a:t>Normální věda, paradigma se ustálí, vytvoří standard vědy</a:t>
            </a:r>
          </a:p>
          <a:p>
            <a:pPr marL="457200" indent="-457200">
              <a:buAutoNum type="arabicPeriod"/>
            </a:pPr>
            <a:r>
              <a:rPr lang="cs-CZ" dirty="0" smtClean="0"/>
              <a:t>Krize, staré paradigma se nahrazuje novým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Paradigma - obecně uznávané a vědecké výsledky, které v dané chvíli představují pro společenství odborníků model problémů a model jejich </a:t>
            </a:r>
            <a:r>
              <a:rPr lang="cs-CZ" dirty="0" smtClean="0"/>
              <a:t>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11826</TotalTime>
  <Words>1558</Words>
  <Application>Microsoft Office PowerPoint</Application>
  <PresentationFormat>Širokoúhlá obrazovka</PresentationFormat>
  <Paragraphs>249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Kinantropologie</vt:lpstr>
      <vt:lpstr>Struktura předmětu</vt:lpstr>
      <vt:lpstr>Věda</vt:lpstr>
      <vt:lpstr>Věda</vt:lpstr>
      <vt:lpstr>Věda</vt:lpstr>
      <vt:lpstr>Věda</vt:lpstr>
      <vt:lpstr>Věda</vt:lpstr>
      <vt:lpstr>Věda a metody</vt:lpstr>
      <vt:lpstr>Vývoj vědy (T. S. Kuhn)</vt:lpstr>
      <vt:lpstr>Vývoj vědy (K. R. Popper)</vt:lpstr>
      <vt:lpstr>Vývoj vědy (P. K. Feyerabend)</vt:lpstr>
      <vt:lpstr>Kritika vědy</vt:lpstr>
      <vt:lpstr>Dělení věd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Prezentace aplikace PowerPoint</vt:lpstr>
      <vt:lpstr>Vývoj věd o pohybu člověka</vt:lpstr>
      <vt:lpstr>Prezentace aplikace PowerPoint</vt:lpstr>
      <vt:lpstr>Prezentace aplikace PowerPoint</vt:lpstr>
      <vt:lpstr>Prezentace aplikace PowerPoint</vt:lpstr>
      <vt:lpstr>Prezentace aplikace PowerPoint</vt:lpstr>
      <vt:lpstr>Vědy o sportu – Slovensko</vt:lpstr>
      <vt:lpstr>Vědy o sportu - sportovní kinantropologie</vt:lpstr>
      <vt:lpstr>Česká republika</vt:lpstr>
      <vt:lpstr>Kinantropologie</vt:lpstr>
      <vt:lpstr>Pohyb(ové aktivity) člověka</vt:lpstr>
      <vt:lpstr>Kinantropologie</vt:lpstr>
      <vt:lpstr>Předmět kinantropologie</vt:lpstr>
      <vt:lpstr>Předmět kinantropologie</vt:lpstr>
      <vt:lpstr>Zkoumání kinantropologie</vt:lpstr>
      <vt:lpstr>Zkoumání kinantropologie</vt:lpstr>
      <vt:lpstr>Prezentace aplikace PowerPoint</vt:lpstr>
      <vt:lpstr>Profese v kinantropologii</vt:lpstr>
      <vt:lpstr>Profese v kinantropologii</vt:lpstr>
      <vt:lpstr>Etika v kinantropologii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Kinantropologie</dc:title>
  <dc:creator>Reguli</dc:creator>
  <cp:lastModifiedBy>Reguli</cp:lastModifiedBy>
  <cp:revision>56</cp:revision>
  <dcterms:created xsi:type="dcterms:W3CDTF">2015-11-02T09:59:12Z</dcterms:created>
  <dcterms:modified xsi:type="dcterms:W3CDTF">2015-12-09T14:40:42Z</dcterms:modified>
</cp:coreProperties>
</file>