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portbiz.cz/wp-content/uploads/2011/11/winnipeg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yln183cRi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biz.cz/wp-content/uploads/2011/11/cheers-canada1.png" TargetMode="External"/><Relationship Id="rId2" Type="http://schemas.openxmlformats.org/officeDocument/2006/relationships/hyperlink" Target="https://www.youtube.com/watch?v=mWxcRPE_ud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74813"/>
            <a:ext cx="11779624" cy="110265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Winnipeg </a:t>
            </a:r>
            <a:r>
              <a:rPr lang="cs-CZ" b="1" dirty="0" err="1"/>
              <a:t>Jets</a:t>
            </a:r>
            <a:r>
              <a:rPr lang="cs-CZ" b="1" dirty="0"/>
              <a:t>: Případová studie o síle sportovní </a:t>
            </a:r>
            <a:r>
              <a:rPr lang="cs-CZ" b="1" dirty="0" smtClean="0"/>
              <a:t>značky</a:t>
            </a:r>
            <a:endParaRPr lang="cs-CZ" dirty="0"/>
          </a:p>
        </p:txBody>
      </p:sp>
      <p:pic>
        <p:nvPicPr>
          <p:cNvPr id="4" name="Zástupný symbol pro obsah 3" descr="http://www.sportbiz.cz/wp-content/uploads/2014/02/home_jersey-1989_bi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447" y="1559859"/>
            <a:ext cx="7637930" cy="4585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224" y="578224"/>
            <a:ext cx="10851776" cy="5903258"/>
          </a:xfrm>
        </p:spPr>
        <p:txBody>
          <a:bodyPr>
            <a:normAutofit/>
          </a:bodyPr>
          <a:lstStyle/>
          <a:p>
            <a:pPr marL="2782888" indent="-2782888">
              <a:buNone/>
            </a:pPr>
            <a:r>
              <a:rPr lang="cs-CZ" sz="3200" b="1" dirty="0" smtClean="0"/>
              <a:t>Hodnota značky</a:t>
            </a:r>
            <a:r>
              <a:rPr lang="cs-CZ" sz="3200" dirty="0" smtClean="0"/>
              <a:t> (</a:t>
            </a:r>
            <a:r>
              <a:rPr lang="cs-CZ" sz="3200" dirty="0" err="1" smtClean="0"/>
              <a:t>brand</a:t>
            </a:r>
            <a:r>
              <a:rPr lang="cs-CZ" sz="3200" dirty="0" smtClean="0"/>
              <a:t>) – podceňovaná část sportovního managementu a marketingu v ČR (</a:t>
            </a:r>
            <a:r>
              <a:rPr lang="cs-CZ" sz="3200" dirty="0" err="1" smtClean="0"/>
              <a:t>branding</a:t>
            </a:r>
            <a:r>
              <a:rPr lang="cs-CZ" sz="3200" dirty="0" smtClean="0"/>
              <a:t> – strategické budování a/nebo  posilování značky)</a:t>
            </a:r>
          </a:p>
          <a:p>
            <a:pPr marL="4397375" indent="-4397375">
              <a:buNone/>
            </a:pPr>
            <a:r>
              <a:rPr lang="cs-CZ" sz="3200" b="1" dirty="0" smtClean="0"/>
              <a:t>Příběh Winnipeg </a:t>
            </a:r>
            <a:r>
              <a:rPr lang="cs-CZ" sz="3200" b="1" dirty="0" err="1" smtClean="0"/>
              <a:t>Jets</a:t>
            </a:r>
            <a:r>
              <a:rPr lang="cs-CZ" sz="3200" dirty="0" smtClean="0"/>
              <a:t> – využití nadčasové hodnoty značky</a:t>
            </a:r>
          </a:p>
          <a:p>
            <a:pPr marL="4397375" indent="-4397375">
              <a:buNone/>
            </a:pPr>
            <a:r>
              <a:rPr lang="cs-CZ" sz="3200" dirty="0" smtClean="0"/>
              <a:t>NHL podzim 2011: Philadelphia </a:t>
            </a:r>
            <a:r>
              <a:rPr lang="cs-CZ" sz="3200" dirty="0" err="1" smtClean="0"/>
              <a:t>Flyers</a:t>
            </a:r>
            <a:r>
              <a:rPr lang="cs-CZ" sz="3200" dirty="0" smtClean="0"/>
              <a:t> – Winnipeg </a:t>
            </a:r>
            <a:r>
              <a:rPr lang="cs-CZ" sz="3200" dirty="0" err="1" smtClean="0"/>
              <a:t>Jets</a:t>
            </a:r>
            <a:r>
              <a:rPr lang="cs-CZ" sz="3200" dirty="0" smtClean="0"/>
              <a:t> 8:9</a:t>
            </a:r>
          </a:p>
          <a:p>
            <a:pPr marL="2420938" indent="-2420938">
              <a:buNone/>
            </a:pPr>
            <a:r>
              <a:rPr lang="cs-CZ" sz="3200" dirty="0" smtClean="0"/>
              <a:t>Duben 1996 – </a:t>
            </a:r>
            <a:r>
              <a:rPr lang="cs-CZ" sz="3200" dirty="0" err="1" smtClean="0"/>
              <a:t>Jets</a:t>
            </a:r>
            <a:r>
              <a:rPr lang="cs-CZ" sz="3200" dirty="0" smtClean="0"/>
              <a:t> vypadli z play-</a:t>
            </a:r>
            <a:r>
              <a:rPr lang="cs-CZ" sz="3200" dirty="0" err="1" smtClean="0"/>
              <a:t>off</a:t>
            </a:r>
            <a:r>
              <a:rPr lang="cs-CZ" sz="3200" dirty="0" smtClean="0"/>
              <a:t> s Detroit </a:t>
            </a:r>
            <a:r>
              <a:rPr lang="cs-CZ" sz="3200" dirty="0" err="1" smtClean="0"/>
              <a:t>Red</a:t>
            </a:r>
            <a:r>
              <a:rPr lang="cs-CZ" sz="3200" dirty="0" smtClean="0"/>
              <a:t> </a:t>
            </a:r>
            <a:r>
              <a:rPr lang="cs-CZ" sz="3200" dirty="0" err="1" smtClean="0"/>
              <a:t>Wings</a:t>
            </a:r>
            <a:r>
              <a:rPr lang="cs-CZ" sz="3200" dirty="0" smtClean="0"/>
              <a:t>; prodej franšízy do Phoenixu </a:t>
            </a:r>
            <a:r>
              <a:rPr lang="cs-CZ" sz="3200" dirty="0" err="1" smtClean="0"/>
              <a:t>Coyotes</a:t>
            </a:r>
            <a:r>
              <a:rPr lang="cs-CZ" sz="3200" dirty="0" smtClean="0"/>
              <a:t> (Arizona USA)</a:t>
            </a:r>
          </a:p>
          <a:p>
            <a:pPr marL="2420938" indent="-2420938">
              <a:buNone/>
            </a:pPr>
            <a:r>
              <a:rPr lang="cs-CZ" sz="3200" dirty="0" smtClean="0"/>
              <a:t>Poč. 90. let 20. stol. – expanze NHL do USA – tlak na kanadské kluby – růst provozních nákladů (vyplácení mezd hráčům v USD, klesající hodnota CAD)</a:t>
            </a:r>
          </a:p>
        </p:txBody>
      </p:sp>
    </p:spTree>
    <p:extLst>
      <p:ext uri="{BB962C8B-B14F-4D97-AF65-F5344CB8AC3E}">
        <p14:creationId xmlns:p14="http://schemas.microsoft.com/office/powerpoint/2010/main" val="8468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094" y="403412"/>
            <a:ext cx="11174506" cy="62528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smtClean="0"/>
              <a:t>Winnipeg </a:t>
            </a:r>
            <a:r>
              <a:rPr lang="cs-CZ" sz="3200" b="1" dirty="0" err="1" smtClean="0"/>
              <a:t>Jets</a:t>
            </a:r>
            <a:r>
              <a:rPr lang="cs-CZ" sz="3200" b="1" dirty="0" smtClean="0"/>
              <a:t>:</a:t>
            </a:r>
          </a:p>
          <a:p>
            <a:r>
              <a:rPr lang="cs-CZ" sz="3200" dirty="0" smtClean="0"/>
              <a:t>patřil mezi nejvíce postižené kluby</a:t>
            </a:r>
          </a:p>
          <a:p>
            <a:r>
              <a:rPr lang="cs-CZ" sz="3200" dirty="0"/>
              <a:t>e</a:t>
            </a:r>
            <a:r>
              <a:rPr lang="cs-CZ" sz="3200" dirty="0" smtClean="0"/>
              <a:t>konomicky nejmenší trh NHL (750 tis. </a:t>
            </a:r>
            <a:r>
              <a:rPr lang="cs-CZ" sz="3200" dirty="0"/>
              <a:t>o</a:t>
            </a:r>
            <a:r>
              <a:rPr lang="cs-CZ" sz="3200" dirty="0" smtClean="0"/>
              <a:t>byv.) po přesunu </a:t>
            </a:r>
            <a:r>
              <a:rPr lang="cs-CZ" sz="3200" dirty="0" err="1" smtClean="0"/>
              <a:t>Quebec</a:t>
            </a:r>
            <a:r>
              <a:rPr lang="cs-CZ" sz="3200" dirty="0" smtClean="0"/>
              <a:t> </a:t>
            </a:r>
            <a:r>
              <a:rPr lang="cs-CZ" sz="3200" dirty="0" err="1" smtClean="0"/>
              <a:t>Nordiques</a:t>
            </a:r>
            <a:r>
              <a:rPr lang="cs-CZ" sz="3200" dirty="0" smtClean="0"/>
              <a:t> do Denveru</a:t>
            </a:r>
          </a:p>
          <a:p>
            <a:r>
              <a:rPr lang="cs-CZ" sz="3200" dirty="0" smtClean="0"/>
              <a:t>žije zde více než 60 % obyvatel provincie Manitoba</a:t>
            </a:r>
          </a:p>
          <a:p>
            <a:r>
              <a:rPr lang="cs-CZ" sz="3200" dirty="0" smtClean="0"/>
              <a:t>Winnipeg </a:t>
            </a:r>
            <a:r>
              <a:rPr lang="cs-CZ" sz="3200" dirty="0" err="1" smtClean="0"/>
              <a:t>Arena</a:t>
            </a:r>
            <a:r>
              <a:rPr lang="cs-CZ" sz="3200" dirty="0" smtClean="0"/>
              <a:t> – 13 500 diváků (nejméně v NHL)</a:t>
            </a:r>
          </a:p>
          <a:p>
            <a:r>
              <a:rPr lang="cs-CZ" sz="3200" dirty="0" smtClean="0"/>
              <a:t>neudržitelné ekonomické podmínky</a:t>
            </a:r>
          </a:p>
        </p:txBody>
      </p:sp>
      <p:pic>
        <p:nvPicPr>
          <p:cNvPr id="5" name="Obrázek 4" descr="http://www.sportbiz.cz/wp-content/uploads/2011/11/winnipeg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5" y="121024"/>
            <a:ext cx="3697941" cy="2581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61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459" y="484093"/>
            <a:ext cx="10986247" cy="5983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Prodej licence (1996):</a:t>
            </a:r>
          </a:p>
          <a:p>
            <a:r>
              <a:rPr lang="cs-CZ" sz="3200" dirty="0" smtClean="0"/>
              <a:t>vlastník </a:t>
            </a:r>
            <a:r>
              <a:rPr lang="cs-CZ" sz="3200" u="sng" dirty="0" smtClean="0"/>
              <a:t>franšízy</a:t>
            </a:r>
            <a:r>
              <a:rPr lang="cs-CZ" sz="3200" dirty="0" smtClean="0"/>
              <a:t> </a:t>
            </a:r>
            <a:r>
              <a:rPr lang="cs-CZ" sz="3200" dirty="0" err="1" smtClean="0"/>
              <a:t>Barry</a:t>
            </a:r>
            <a:r>
              <a:rPr lang="cs-CZ" sz="3200" dirty="0" smtClean="0"/>
              <a:t> </a:t>
            </a:r>
            <a:r>
              <a:rPr lang="cs-CZ" sz="3200" dirty="0" err="1" smtClean="0"/>
              <a:t>Shenkarow</a:t>
            </a:r>
            <a:r>
              <a:rPr lang="cs-CZ" sz="3200" dirty="0" smtClean="0"/>
              <a:t> + souhlas vedení NHL → Steven </a:t>
            </a:r>
            <a:r>
              <a:rPr lang="cs-CZ" sz="3200" dirty="0" err="1" smtClean="0"/>
              <a:t>Gluckstern</a:t>
            </a:r>
            <a:endParaRPr lang="cs-CZ" sz="3200" dirty="0" smtClean="0"/>
          </a:p>
          <a:p>
            <a:r>
              <a:rPr lang="cs-CZ" sz="3200" dirty="0" smtClean="0"/>
              <a:t>původně do Minnesoty (přišla o </a:t>
            </a:r>
            <a:r>
              <a:rPr lang="cs-CZ" sz="3200" dirty="0" err="1" smtClean="0"/>
              <a:t>North</a:t>
            </a:r>
            <a:r>
              <a:rPr lang="cs-CZ" sz="3200" dirty="0" smtClean="0"/>
              <a:t> </a:t>
            </a:r>
            <a:r>
              <a:rPr lang="cs-CZ" sz="3200" dirty="0" err="1" smtClean="0"/>
              <a:t>Stars</a:t>
            </a:r>
            <a:r>
              <a:rPr lang="cs-CZ" sz="3200" dirty="0" smtClean="0"/>
              <a:t> – Dallas, 1993)</a:t>
            </a:r>
          </a:p>
          <a:p>
            <a:r>
              <a:rPr lang="cs-CZ" sz="3200" dirty="0" smtClean="0"/>
              <a:t>přesun do Phoenixu (</a:t>
            </a:r>
            <a:r>
              <a:rPr lang="cs-CZ" sz="3200" dirty="0" err="1" smtClean="0"/>
              <a:t>Coyotes</a:t>
            </a:r>
            <a:r>
              <a:rPr lang="cs-CZ" sz="3200" dirty="0" smtClean="0"/>
              <a:t>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smtClean="0"/>
              <a:t>Plán návratu (2007):</a:t>
            </a:r>
          </a:p>
          <a:p>
            <a:r>
              <a:rPr lang="cs-CZ" sz="3200" dirty="0" smtClean="0"/>
              <a:t>společnost </a:t>
            </a:r>
            <a:r>
              <a:rPr lang="cs-CZ" sz="3200" dirty="0" err="1" smtClean="0"/>
              <a:t>True</a:t>
            </a:r>
            <a:r>
              <a:rPr lang="cs-CZ" sz="3200" dirty="0" smtClean="0"/>
              <a:t> </a:t>
            </a:r>
            <a:r>
              <a:rPr lang="cs-CZ" sz="3200" dirty="0" err="1" smtClean="0"/>
              <a:t>North</a:t>
            </a:r>
            <a:r>
              <a:rPr lang="cs-CZ" sz="3200" dirty="0" smtClean="0"/>
              <a:t> </a:t>
            </a:r>
            <a:r>
              <a:rPr lang="cs-CZ" sz="3200" dirty="0" err="1" smtClean="0"/>
              <a:t>Sports</a:t>
            </a:r>
            <a:r>
              <a:rPr lang="cs-CZ" sz="3200" dirty="0" smtClean="0"/>
              <a:t> and </a:t>
            </a:r>
            <a:r>
              <a:rPr lang="cs-CZ" sz="3200" dirty="0" err="1" smtClean="0"/>
              <a:t>Entertainment</a:t>
            </a:r>
            <a:r>
              <a:rPr lang="cs-CZ" sz="3200" dirty="0" smtClean="0"/>
              <a:t> – jednání o hokejové franšíze v New Yorku (1. pokus)</a:t>
            </a:r>
          </a:p>
          <a:p>
            <a:r>
              <a:rPr lang="cs-CZ" sz="3200" dirty="0" smtClean="0"/>
              <a:t>další zájemci: Houston, Kansas City, Seattle a Las Vegas</a:t>
            </a:r>
          </a:p>
          <a:p>
            <a:r>
              <a:rPr lang="cs-CZ" sz="3200" dirty="0" smtClean="0"/>
              <a:t>nejlepší prezentace - Winnipeg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201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119" y="753035"/>
            <a:ext cx="10919010" cy="55670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Vedení NHL zvažuje dvě možnosti:</a:t>
            </a:r>
          </a:p>
          <a:p>
            <a:pPr marL="806450" indent="-442913">
              <a:buFont typeface="+mj-lt"/>
              <a:buAutoNum type="alphaLcParenR"/>
            </a:pPr>
            <a:r>
              <a:rPr lang="cs-CZ" sz="3200" dirty="0" smtClean="0"/>
              <a:t>zcela nová franšíza</a:t>
            </a:r>
          </a:p>
          <a:p>
            <a:pPr marL="806450" indent="-442913">
              <a:buFont typeface="+mj-lt"/>
              <a:buAutoNum type="alphaLcParenR"/>
            </a:pPr>
            <a:r>
              <a:rPr lang="cs-CZ" sz="3200" dirty="0" smtClean="0"/>
              <a:t>prodej jedné ze stávajících franšíz</a:t>
            </a:r>
          </a:p>
          <a:p>
            <a:r>
              <a:rPr lang="cs-CZ" sz="3200" dirty="0" smtClean="0"/>
              <a:t>2009: bankrot klubu Phoenix </a:t>
            </a:r>
            <a:r>
              <a:rPr lang="cs-CZ" sz="3200" dirty="0" err="1" smtClean="0"/>
              <a:t>Coyotes</a:t>
            </a:r>
            <a:r>
              <a:rPr lang="cs-CZ" sz="3200" dirty="0" smtClean="0"/>
              <a:t> – jeho odkoupení vedením NHL a další prezentace společnosti </a:t>
            </a:r>
            <a:r>
              <a:rPr lang="cs-CZ" sz="3200" dirty="0" err="1" smtClean="0"/>
              <a:t>True</a:t>
            </a:r>
            <a:r>
              <a:rPr lang="cs-CZ" sz="3200" dirty="0" smtClean="0"/>
              <a:t> </a:t>
            </a:r>
            <a:r>
              <a:rPr lang="cs-CZ" sz="3200" dirty="0" err="1" smtClean="0"/>
              <a:t>North</a:t>
            </a:r>
            <a:r>
              <a:rPr lang="cs-CZ" sz="3200" dirty="0" smtClean="0"/>
              <a:t> S &amp; E (2. pokus)</a:t>
            </a:r>
          </a:p>
          <a:p>
            <a:r>
              <a:rPr lang="cs-CZ" sz="3200" dirty="0" smtClean="0"/>
              <a:t>NHL a peníze z veřejného rozpočtu zachovali klub v Arizoně</a:t>
            </a:r>
          </a:p>
          <a:p>
            <a:r>
              <a:rPr lang="cs-CZ" sz="3200" dirty="0" smtClean="0"/>
              <a:t>2011: 3. pokus – NHL se stěhuje z Atlanty (</a:t>
            </a:r>
            <a:r>
              <a:rPr lang="cs-CZ" sz="3200" dirty="0" err="1" smtClean="0"/>
              <a:t>Trashers</a:t>
            </a:r>
            <a:r>
              <a:rPr lang="cs-CZ" sz="3200" dirty="0" smtClean="0"/>
              <a:t>) do Winnipegu (schválení vedením NHL)</a:t>
            </a:r>
          </a:p>
          <a:p>
            <a:r>
              <a:rPr lang="cs-CZ" sz="3200" dirty="0" smtClean="0"/>
              <a:t>Jméno nového klubu – podle průzkumu: </a:t>
            </a:r>
            <a:r>
              <a:rPr lang="cs-CZ" sz="3200" dirty="0" err="1" smtClean="0"/>
              <a:t>Jets</a:t>
            </a:r>
            <a:r>
              <a:rPr lang="cs-CZ" sz="3200" dirty="0" smtClean="0"/>
              <a:t>, </a:t>
            </a:r>
            <a:r>
              <a:rPr lang="cs-CZ" sz="3200" dirty="0" err="1" smtClean="0"/>
              <a:t>Moose</a:t>
            </a:r>
            <a:r>
              <a:rPr lang="cs-CZ" sz="3200" dirty="0" smtClean="0"/>
              <a:t> (AHL)……?</a:t>
            </a:r>
          </a:p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447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671" y="699247"/>
            <a:ext cx="10762129" cy="563431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Oznámení nového jména – draft NHL, 3. volba ve 2. kole – tým Winnipeg </a:t>
            </a:r>
            <a:r>
              <a:rPr lang="cs-CZ" sz="3200" dirty="0" err="1" smtClean="0"/>
              <a:t>Jets</a:t>
            </a:r>
            <a:endParaRPr lang="cs-CZ" sz="3200" dirty="0" smtClean="0"/>
          </a:p>
          <a:p>
            <a:r>
              <a:rPr lang="cs-CZ" sz="3200" dirty="0" smtClean="0"/>
              <a:t>Reakce fanoušků: </a:t>
            </a:r>
            <a:r>
              <a:rPr lang="cs-CZ" sz="3200" dirty="0" smtClean="0">
                <a:hlinkClick r:id="rId2"/>
              </a:rPr>
              <a:t>http://www.youtube.com/watch?v=Fyln183cRi8</a:t>
            </a:r>
            <a:endParaRPr lang="cs-CZ" sz="3200" dirty="0" smtClean="0"/>
          </a:p>
          <a:p>
            <a:r>
              <a:rPr lang="cs-CZ" sz="3200" dirty="0" smtClean="0"/>
              <a:t>Původní „</a:t>
            </a:r>
            <a:r>
              <a:rPr lang="cs-CZ" sz="3200" dirty="0" err="1" smtClean="0"/>
              <a:t>rebranding</a:t>
            </a:r>
            <a:r>
              <a:rPr lang="cs-CZ" sz="3200" dirty="0" smtClean="0"/>
              <a:t>“ po diskuzích s fanoušky zamítnut</a:t>
            </a:r>
          </a:p>
          <a:p>
            <a:r>
              <a:rPr lang="cs-CZ" sz="3200" dirty="0" smtClean="0"/>
              <a:t>Historie značky </a:t>
            </a:r>
            <a:r>
              <a:rPr lang="cs-CZ" sz="3200" dirty="0" err="1" smtClean="0"/>
              <a:t>Jets</a:t>
            </a:r>
            <a:r>
              <a:rPr lang="cs-CZ" sz="3200" dirty="0" smtClean="0"/>
              <a:t> od 1969 (junioři), 1972 (WHA, </a:t>
            </a:r>
            <a:r>
              <a:rPr lang="cs-CZ" sz="3200" dirty="0" err="1" smtClean="0"/>
              <a:t>Bobby</a:t>
            </a:r>
            <a:r>
              <a:rPr lang="cs-CZ" sz="3200" dirty="0" smtClean="0"/>
              <a:t> </a:t>
            </a:r>
            <a:r>
              <a:rPr lang="cs-CZ" sz="3200" dirty="0" err="1" smtClean="0"/>
              <a:t>Hull</a:t>
            </a:r>
            <a:r>
              <a:rPr lang="cs-CZ" sz="3200" dirty="0" smtClean="0"/>
              <a:t>), 1979 (NHL)</a:t>
            </a:r>
          </a:p>
          <a:p>
            <a:r>
              <a:rPr lang="cs-CZ" sz="3200" dirty="0" err="1" smtClean="0"/>
              <a:t>Jets</a:t>
            </a:r>
            <a:r>
              <a:rPr lang="cs-CZ" sz="3200" dirty="0" smtClean="0"/>
              <a:t> v NHL: první se systematickým </a:t>
            </a:r>
            <a:r>
              <a:rPr lang="cs-CZ" sz="3200" dirty="0" err="1" smtClean="0"/>
              <a:t>scoutingem</a:t>
            </a:r>
            <a:r>
              <a:rPr lang="cs-CZ" sz="3200" dirty="0" smtClean="0"/>
              <a:t> (kvalitní posily i z Evropy)</a:t>
            </a:r>
          </a:p>
          <a:p>
            <a:r>
              <a:rPr lang="cs-CZ" sz="3200" dirty="0" smtClean="0"/>
              <a:t>Návrat do NHL – marketingově využitelné (nový sponzor – </a:t>
            </a:r>
            <a:r>
              <a:rPr lang="cs-CZ" sz="3200" dirty="0" err="1" smtClean="0"/>
              <a:t>Budweiser</a:t>
            </a:r>
            <a:r>
              <a:rPr lang="cs-CZ" sz="3200" dirty="0" smtClean="0"/>
              <a:t> – oficiální partner celé NHL)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863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942" y="282388"/>
            <a:ext cx="11698940" cy="64008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Reklamní kampaň: odpočet času do prvního zápasu </a:t>
            </a:r>
            <a:r>
              <a:rPr lang="cs-CZ" sz="3200" dirty="0" err="1" smtClean="0"/>
              <a:t>Jets</a:t>
            </a:r>
            <a:r>
              <a:rPr lang="cs-CZ" sz="3200" dirty="0" smtClean="0"/>
              <a:t> a v NHL začne hrát 7. tým z Kanady – z regionální události č. 1 se stala i celonárodní akce</a:t>
            </a:r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smtClean="0"/>
              <a:t>Za každý vzkaz (přání k návratu do NHL) na </a:t>
            </a:r>
            <a:r>
              <a:rPr lang="cs-CZ" sz="3200" dirty="0" err="1" smtClean="0"/>
              <a:t>Twitteru</a:t>
            </a:r>
            <a:r>
              <a:rPr lang="cs-CZ" sz="3200" dirty="0" smtClean="0"/>
              <a:t> – 1 CAD od </a:t>
            </a:r>
            <a:r>
              <a:rPr lang="cs-CZ" sz="3200" dirty="0" err="1" smtClean="0"/>
              <a:t>Budweiseru</a:t>
            </a:r>
            <a:r>
              <a:rPr lang="cs-CZ" sz="3200" dirty="0" smtClean="0"/>
              <a:t> na hokej ve Winnipegu</a:t>
            </a:r>
          </a:p>
          <a:p>
            <a:r>
              <a:rPr lang="cs-CZ" sz="3200" dirty="0" smtClean="0"/>
              <a:t>Hokejový spot:</a:t>
            </a:r>
          </a:p>
          <a:p>
            <a:r>
              <a:rPr lang="cs-CZ" sz="3200" dirty="0" smtClean="0">
                <a:hlinkClick r:id="rId2"/>
              </a:rPr>
              <a:t>https</a:t>
            </a:r>
            <a:r>
              <a:rPr lang="cs-CZ" sz="3200" dirty="0">
                <a:hlinkClick r:id="rId2"/>
              </a:rPr>
              <a:t>://www.youtube.com/watch?v=mWxcRPE_ud4</a:t>
            </a:r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</p:txBody>
      </p:sp>
      <p:pic>
        <p:nvPicPr>
          <p:cNvPr id="4" name="Obrázek 3" descr="http://www.sportbiz.cz/wp-content/uploads/2011/11/cheers-canada1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450" y="1257019"/>
            <a:ext cx="5114645" cy="2575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38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639" y="283335"/>
            <a:ext cx="11359167" cy="624625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Sponzoring – využití produktu (příp. obalu):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V týmech se pokuste najít odpovědi: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Formulujte poučení z této případové studie.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Znáte nějaký podobný pozitivní případ v ČR?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Znáte nějaký podobný negativní případ v ČR</a:t>
            </a:r>
            <a:r>
              <a:rPr lang="cs-CZ" sz="3200" dirty="0" smtClean="0"/>
              <a:t>?</a:t>
            </a:r>
            <a:endParaRPr lang="cs-CZ" sz="3200" dirty="0" smtClean="0"/>
          </a:p>
        </p:txBody>
      </p:sp>
      <p:pic>
        <p:nvPicPr>
          <p:cNvPr id="7" name="Obrázek 6" descr="http://www.sportbiz.cz/wp-content/uploads/2011/11/bud_cans_winnipe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864" y="958738"/>
            <a:ext cx="5238750" cy="195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9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9244" y="128789"/>
            <a:ext cx="11552349" cy="6581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Závěrečné poznámky:</a:t>
            </a:r>
          </a:p>
          <a:p>
            <a:r>
              <a:rPr lang="cs-CZ" sz="3200" dirty="0" smtClean="0"/>
              <a:t>budování sportovní značky je dlouhodobý proces</a:t>
            </a:r>
          </a:p>
          <a:p>
            <a:r>
              <a:rPr lang="cs-CZ" sz="3200" dirty="0" smtClean="0"/>
              <a:t>nestačí ani pár let nebo drahá kampaň k vytvoření vztahu mezi fanoušky a klubem (příp. sponzorem)</a:t>
            </a:r>
          </a:p>
          <a:p>
            <a:r>
              <a:rPr lang="cs-CZ" sz="3200" dirty="0" smtClean="0"/>
              <a:t>silné pouto je třeba posilovat a rozvíjet („otevřené karty“ směrem k fanouškům, úcta k historii klubu a bývalým hvězdám, dlouhodobý finanční efekt)</a:t>
            </a:r>
          </a:p>
          <a:p>
            <a:r>
              <a:rPr lang="cs-CZ" sz="3200" dirty="0" smtClean="0"/>
              <a:t>Kometa, Zbrojovka x Baník, Slavia?</a:t>
            </a:r>
          </a:p>
          <a:p>
            <a:r>
              <a:rPr lang="cs-CZ" sz="3200" dirty="0" err="1" smtClean="0"/>
              <a:t>Mountfield</a:t>
            </a:r>
            <a:r>
              <a:rPr lang="cs-CZ" sz="3200" dirty="0" smtClean="0"/>
              <a:t> x Motor; ČSOB Pojišťovna x Tesla</a:t>
            </a:r>
          </a:p>
          <a:p>
            <a:pPr marL="0" indent="0">
              <a:buNone/>
            </a:pPr>
            <a:r>
              <a:rPr lang="cs-CZ" sz="3200" dirty="0" smtClean="0"/>
              <a:t>Polemizujte s těmito názory: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„Stěžejní pro sportovní klub je získání finančně silného sponzora“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„Cesta k peněženkám fanoušků vede přes jejich srdce“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14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588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Winnipeg Jets: Případová studie o síle sportovní značky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33</cp:revision>
  <dcterms:created xsi:type="dcterms:W3CDTF">2015-02-13T12:39:37Z</dcterms:created>
  <dcterms:modified xsi:type="dcterms:W3CDTF">2015-10-29T12:50:55Z</dcterms:modified>
</cp:coreProperties>
</file>