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60" r:id="rId3"/>
    <p:sldId id="266" r:id="rId4"/>
    <p:sldId id="271" r:id="rId5"/>
    <p:sldId id="258" r:id="rId6"/>
    <p:sldId id="259" r:id="rId7"/>
    <p:sldId id="264" r:id="rId8"/>
    <p:sldId id="261" r:id="rId9"/>
    <p:sldId id="262" r:id="rId10"/>
    <p:sldId id="263" r:id="rId11"/>
    <p:sldId id="272" r:id="rId12"/>
    <p:sldId id="273" r:id="rId13"/>
    <p:sldId id="274" r:id="rId14"/>
    <p:sldId id="275" r:id="rId15"/>
    <p:sldId id="276" r:id="rId16"/>
    <p:sldId id="277" r:id="rId17"/>
    <p:sldId id="279" r:id="rId18"/>
    <p:sldId id="278" r:id="rId19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609601"/>
            <a:ext cx="7772400" cy="4267200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8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4953000"/>
            <a:ext cx="6400800" cy="1219200"/>
          </a:xfrm>
        </p:spPr>
        <p:txBody>
          <a:bodyPr>
            <a:normAutofit/>
          </a:bodyPr>
          <a:lstStyle>
            <a:lvl1pPr marL="0" indent="0" algn="ctr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1371600"/>
            <a:ext cx="7772400" cy="2505075"/>
          </a:xfrm>
        </p:spPr>
        <p:txBody>
          <a:bodyPr anchor="b"/>
          <a:lstStyle>
            <a:lvl1pPr algn="ctr" defTabSz="914400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48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068763"/>
            <a:ext cx="7772400" cy="1131887"/>
          </a:xfrm>
        </p:spPr>
        <p:txBody>
          <a:bodyPr anchor="t"/>
          <a:lstStyle>
            <a:lvl1pPr marL="0" indent="0" algn="ctr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4495800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4695825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4296728" y="3924300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4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365760" y="1600200"/>
            <a:ext cx="4041648" cy="4526280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4040188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8200" y="1600200"/>
            <a:ext cx="4041775" cy="609600"/>
          </a:xfrm>
        </p:spPr>
        <p:txBody>
          <a:bodyPr anchor="b">
            <a:noAutofit/>
          </a:bodyPr>
          <a:lstStyle>
            <a:lvl1pPr marL="0" indent="0" algn="ctr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457200" y="2212848"/>
            <a:ext cx="4041648" cy="3913632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4672584" y="2212848"/>
            <a:ext cx="4041648" cy="3913187"/>
          </a:xfrm>
        </p:spPr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07087" y="266700"/>
            <a:ext cx="3008313" cy="209550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19137" y="273050"/>
            <a:ext cx="4995863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907087" y="2438400"/>
            <a:ext cx="3008313" cy="3687763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79576" y="228600"/>
            <a:ext cx="5711824" cy="895350"/>
          </a:xfrm>
        </p:spPr>
        <p:txBody>
          <a:bodyPr anchor="b"/>
          <a:lstStyle>
            <a:lvl1pPr algn="ctr">
              <a:lnSpc>
                <a:spcPct val="100000"/>
              </a:lnSpc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08126" y="1143000"/>
            <a:ext cx="6054724" cy="4541044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79576" y="5810250"/>
            <a:ext cx="5711824" cy="533400"/>
          </a:xfrm>
        </p:spPr>
        <p:txBody>
          <a:bodyPr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600200"/>
          </a:xfrm>
          <a:prstGeom prst="rect">
            <a:avLst/>
          </a:prstGeom>
        </p:spPr>
        <p:txBody>
          <a:bodyPr vert="horz" lIns="91440" tIns="45720" rIns="91440" bIns="45720" rtlCol="0" anchor="b">
            <a:no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363347" y="6356350"/>
            <a:ext cx="2085975" cy="365125"/>
          </a:xfrm>
          <a:prstGeom prst="rect">
            <a:avLst/>
          </a:prstGeom>
        </p:spPr>
        <p:txBody>
          <a:bodyPr vert="horz" lIns="91440" tIns="45720" rIns="4572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9F399472-D60A-43A4-9285-D60EE3EDF83B}" type="datetimeFigureOut">
              <a:rPr lang="cs-CZ" smtClean="0"/>
              <a:pPr/>
              <a:t>2.12.2015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59165" y="6356350"/>
            <a:ext cx="2847975" cy="365125"/>
          </a:xfrm>
          <a:prstGeom prst="rect">
            <a:avLst/>
          </a:prstGeom>
        </p:spPr>
        <p:txBody>
          <a:bodyPr vert="horz" lIns="4572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43278" y="6356350"/>
            <a:ext cx="561975" cy="365125"/>
          </a:xfrm>
          <a:prstGeom prst="rect">
            <a:avLst/>
          </a:prstGeom>
        </p:spPr>
        <p:txBody>
          <a:bodyPr vert="horz" lIns="27432" tIns="45720" rIns="4572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5B1DFE9-6BCB-4DCA-8E89-CA42DDA57240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7" name="Oval 6"/>
          <p:cNvSpPr/>
          <p:nvPr/>
        </p:nvSpPr>
        <p:spPr>
          <a:xfrm>
            <a:off x="8457760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lang="en-US"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569119" y="6499384"/>
            <a:ext cx="84772" cy="8477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ctr" defTabSz="914400" rtl="0" eaLnBrk="1" latinLnBrk="0" hangingPunct="1">
        <a:lnSpc>
          <a:spcPts val="5800"/>
        </a:lnSpc>
        <a:spcBef>
          <a:spcPct val="0"/>
        </a:spcBef>
        <a:buNone/>
        <a:defRPr sz="5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16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cs.wikipedia.org/wiki/Inteligen%C4%8Dn%C3%AD_kvocient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Nadání a inteligence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Mgr. Michal </a:t>
            </a:r>
            <a:r>
              <a:rPr lang="cs-CZ" dirty="0" err="1" smtClean="0"/>
              <a:t>Vičar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34714306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Rozložení IQ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 smtClean="0"/>
              <a:t>Flynnův</a:t>
            </a:r>
            <a:r>
              <a:rPr lang="cs-CZ" dirty="0" smtClean="0"/>
              <a:t> efekt</a:t>
            </a:r>
          </a:p>
          <a:p>
            <a:r>
              <a:rPr lang="cs-CZ" dirty="0" smtClean="0"/>
              <a:t>Kultura, systém a náročnost školství. </a:t>
            </a:r>
          </a:p>
          <a:p>
            <a:r>
              <a:rPr lang="cs-CZ" dirty="0" smtClean="0"/>
              <a:t>Špatná výživa</a:t>
            </a:r>
          </a:p>
          <a:p>
            <a:r>
              <a:rPr lang="cs-CZ" dirty="0" smtClean="0"/>
              <a:t>Genetické rozdíly? </a:t>
            </a:r>
            <a:r>
              <a:rPr lang="cs-CZ" dirty="0" err="1" smtClean="0"/>
              <a:t>Enviromentální</a:t>
            </a:r>
            <a:r>
              <a:rPr lang="cs-CZ" dirty="0" smtClean="0"/>
              <a:t> rozdíly? </a:t>
            </a:r>
          </a:p>
          <a:p>
            <a:r>
              <a:rPr lang="cs-CZ" dirty="0"/>
              <a:t>Konstrukce IQ testů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4530365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Jaký má smysl diagnostikovat nadání? </a:t>
            </a:r>
            <a:endParaRPr lang="cs-CZ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Thomasův teorém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Thomasův teorém</a:t>
            </a:r>
          </a:p>
          <a:p>
            <a:pPr lvl="1"/>
            <a:r>
              <a:rPr lang="cs-CZ" dirty="0" smtClean="0"/>
              <a:t>Definujeme-li situaci jako reálnou, může být reálná ve svých důsledcích.</a:t>
            </a:r>
          </a:p>
          <a:p>
            <a:pPr lvl="1"/>
            <a:r>
              <a:rPr lang="cs-CZ" dirty="0" smtClean="0"/>
              <a:t>Pokud jsou očekávání negativní jedná se o </a:t>
            </a:r>
            <a:r>
              <a:rPr lang="cs-CZ" b="1" dirty="0" smtClean="0"/>
              <a:t>Golemův efekt</a:t>
            </a:r>
            <a:r>
              <a:rPr lang="cs-CZ" dirty="0" smtClean="0"/>
              <a:t>, očekávání pozitivní se označují jako </a:t>
            </a:r>
            <a:r>
              <a:rPr lang="cs-CZ" b="1" dirty="0" err="1" smtClean="0"/>
              <a:t>Pygmalion</a:t>
            </a:r>
            <a:r>
              <a:rPr lang="cs-CZ" b="1" dirty="0" smtClean="0"/>
              <a:t> efekt</a:t>
            </a:r>
            <a:r>
              <a:rPr lang="cs-CZ" dirty="0" smtClean="0"/>
              <a:t>.</a:t>
            </a:r>
          </a:p>
          <a:p>
            <a:pPr lvl="1"/>
            <a:r>
              <a:rPr lang="cs-CZ" dirty="0" smtClean="0"/>
              <a:t>Pozitivní chyba x negativní chyba</a:t>
            </a:r>
          </a:p>
          <a:p>
            <a:endParaRPr lang="cs-CZ" dirty="0" smtClean="0"/>
          </a:p>
          <a:p>
            <a:pPr marL="457200" lvl="1" indent="0">
              <a:buNone/>
            </a:pPr>
            <a:endParaRPr lang="cs-CZ" dirty="0" smtClean="0"/>
          </a:p>
          <a:p>
            <a:endParaRPr lang="cs-CZ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Diagnostika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Inteligenční testy, </a:t>
            </a:r>
            <a:r>
              <a:rPr lang="cs-CZ" dirty="0" err="1" smtClean="0"/>
              <a:t>testy</a:t>
            </a:r>
            <a:r>
              <a:rPr lang="cs-CZ" dirty="0" smtClean="0"/>
              <a:t> </a:t>
            </a:r>
            <a:r>
              <a:rPr lang="cs-CZ" dirty="0" smtClean="0"/>
              <a:t>tvořivosti, kognitivní testy</a:t>
            </a:r>
          </a:p>
          <a:p>
            <a:r>
              <a:rPr lang="cs-CZ" dirty="0" smtClean="0"/>
              <a:t>Pozorování učitelem</a:t>
            </a:r>
          </a:p>
          <a:p>
            <a:r>
              <a:rPr lang="cs-CZ" dirty="0" smtClean="0"/>
              <a:t>Pozorování </a:t>
            </a:r>
            <a:r>
              <a:rPr lang="cs-CZ" dirty="0" smtClean="0"/>
              <a:t>rodiči</a:t>
            </a:r>
          </a:p>
          <a:p>
            <a:r>
              <a:rPr lang="cs-CZ" dirty="0" smtClean="0"/>
              <a:t>V dospělosti spíše oceňovaná tvořivost než IQ</a:t>
            </a:r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="" xmlns:p14="http://schemas.microsoft.com/office/powerpoint/2010/main" val="330368826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Charakteristické rysy nadaných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Impulsivní </a:t>
            </a:r>
          </a:p>
          <a:p>
            <a:pPr lvl="2"/>
            <a:r>
              <a:rPr lang="cs-CZ" dirty="0" smtClean="0"/>
              <a:t>hoši (problém s disciplínou, bývají umravňováni, bývají sociálně deptáni, horší známkové hodnocení, ne moc populární)</a:t>
            </a:r>
          </a:p>
          <a:p>
            <a:pPr lvl="2"/>
            <a:r>
              <a:rPr lang="cs-CZ" dirty="0" smtClean="0"/>
              <a:t>Dívky (přijímány učiteli pozitivně, velmi populární, originální, vysoký spol. status ve skupině)</a:t>
            </a:r>
          </a:p>
          <a:p>
            <a:r>
              <a:rPr lang="cs-CZ" dirty="0" smtClean="0"/>
              <a:t>Reflektivní</a:t>
            </a:r>
          </a:p>
          <a:p>
            <a:pPr lvl="2"/>
            <a:r>
              <a:rPr lang="cs-CZ" dirty="0" smtClean="0"/>
              <a:t>Hoši (uzavření do sebe, malá fyzická zdatnost, šediví, nezajímaví, u žáků spíše nepopulární)</a:t>
            </a:r>
          </a:p>
          <a:p>
            <a:pPr lvl="2"/>
            <a:r>
              <a:rPr lang="cs-CZ" dirty="0" smtClean="0"/>
              <a:t>Dívky (mlčenlivé, nespolečenské, okrajové, pomlouvané, „šedá myš“)</a:t>
            </a:r>
          </a:p>
        </p:txBody>
      </p:sp>
    </p:spTree>
    <p:extLst>
      <p:ext uri="{BB962C8B-B14F-4D97-AF65-F5344CB8AC3E}">
        <p14:creationId xmlns="" xmlns:p14="http://schemas.microsoft.com/office/powerpoint/2010/main" val="116319524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Rozvoj nadaných dětí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Vztah nadání, prospěchu, excelentního výkonu v dospělosti.</a:t>
            </a:r>
          </a:p>
          <a:p>
            <a:r>
              <a:rPr lang="cs-CZ" dirty="0" smtClean="0"/>
              <a:t>Bloom (1980) –výzkum 100 mimořádných dospělých lidí – retrospektivní, pouze 10 procent bylo v dětství identifikováno jako nadané</a:t>
            </a:r>
          </a:p>
          <a:p>
            <a:r>
              <a:rPr lang="cs-CZ" dirty="0" smtClean="0"/>
              <a:t>V dospělosti spíše oceňovaná tvořivost než IQ</a:t>
            </a:r>
          </a:p>
        </p:txBody>
      </p:sp>
    </p:spTree>
    <p:extLst>
      <p:ext uri="{BB962C8B-B14F-4D97-AF65-F5344CB8AC3E}">
        <p14:creationId xmlns="" xmlns:p14="http://schemas.microsoft.com/office/powerpoint/2010/main" val="307317019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nadání - prostředí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28596" y="1714488"/>
            <a:ext cx="8229600" cy="4525963"/>
          </a:xfrm>
        </p:spPr>
        <p:txBody>
          <a:bodyPr>
            <a:normAutofit/>
          </a:bodyPr>
          <a:lstStyle/>
          <a:p>
            <a:r>
              <a:rPr lang="cs-CZ" dirty="0" smtClean="0"/>
              <a:t>Stimulující x nestimulující prostředí</a:t>
            </a:r>
          </a:p>
          <a:p>
            <a:pPr lvl="1"/>
            <a:r>
              <a:rPr lang="cs-CZ" dirty="0" smtClean="0"/>
              <a:t>rodina – </a:t>
            </a:r>
            <a:r>
              <a:rPr lang="cs-CZ" dirty="0" err="1" smtClean="0"/>
              <a:t>podpurná</a:t>
            </a:r>
            <a:r>
              <a:rPr lang="cs-CZ" dirty="0" smtClean="0"/>
              <a:t>, odmítající,  stresující – děti </a:t>
            </a:r>
            <a:r>
              <a:rPr lang="cs-CZ" dirty="0" err="1" smtClean="0"/>
              <a:t>ambiciozních</a:t>
            </a:r>
            <a:r>
              <a:rPr lang="cs-CZ" dirty="0" smtClean="0"/>
              <a:t> rodičů</a:t>
            </a:r>
          </a:p>
          <a:p>
            <a:pPr lvl="1"/>
            <a:r>
              <a:rPr lang="cs-CZ" dirty="0" smtClean="0"/>
              <a:t>vrstevníci – např. konkurence v rámci skupiny</a:t>
            </a:r>
          </a:p>
          <a:p>
            <a:pPr lvl="1"/>
            <a:r>
              <a:rPr lang="cs-CZ" dirty="0" smtClean="0"/>
              <a:t>Společenská třída – přístup k vzdělání, k příležitostem</a:t>
            </a:r>
          </a:p>
          <a:p>
            <a:pPr lvl="1"/>
            <a:r>
              <a:rPr lang="cs-CZ" dirty="0" smtClean="0"/>
              <a:t>Epocha	</a:t>
            </a:r>
          </a:p>
          <a:p>
            <a:pPr lvl="1"/>
            <a:r>
              <a:rPr lang="cs-CZ" dirty="0" smtClean="0"/>
              <a:t>Různé kultury jsou podpůrné pro různé typy nadání. </a:t>
            </a:r>
          </a:p>
          <a:p>
            <a:r>
              <a:rPr lang="cs-CZ" dirty="0" smtClean="0"/>
              <a:t>Záměrně získávaná zkušenost – trénink</a:t>
            </a:r>
          </a:p>
          <a:p>
            <a:pPr lvl="1"/>
            <a:r>
              <a:rPr lang="cs-CZ" dirty="0" smtClean="0"/>
              <a:t>10 let intenzivního tréninku na plné rozvinutí nadání</a:t>
            </a:r>
          </a:p>
          <a:p>
            <a:pPr lvl="1"/>
            <a:endParaRPr lang="cs-CZ" dirty="0" smtClean="0"/>
          </a:p>
          <a:p>
            <a:pPr lvl="1"/>
            <a:endParaRPr lang="cs-CZ" dirty="0" smtClean="0"/>
          </a:p>
          <a:p>
            <a:endParaRPr lang="cs-CZ" dirty="0" smtClean="0"/>
          </a:p>
        </p:txBody>
      </p:sp>
    </p:spTree>
    <p:extLst>
      <p:ext uri="{BB962C8B-B14F-4D97-AF65-F5344CB8AC3E}">
        <p14:creationId xmlns="" xmlns:p14="http://schemas.microsoft.com/office/powerpoint/2010/main" val="407596184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Rozvoj nadání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Implicitní teorie</a:t>
            </a:r>
          </a:p>
          <a:p>
            <a:pPr lvl="1">
              <a:buFontTx/>
              <a:buChar char="-"/>
            </a:pPr>
            <a:r>
              <a:rPr lang="cs-CZ" dirty="0" smtClean="0"/>
              <a:t>Víra v to, jestli mé schopnosti jsou nebo nejsou vrozené</a:t>
            </a:r>
          </a:p>
          <a:p>
            <a:pPr lvl="1">
              <a:buFontTx/>
              <a:buChar char="-"/>
            </a:pPr>
            <a:r>
              <a:rPr lang="cs-CZ" dirty="0" smtClean="0"/>
              <a:t>Vysoká souvislost s reakcí na úspěch x neúspěch</a:t>
            </a:r>
          </a:p>
          <a:p>
            <a:pPr>
              <a:buFontTx/>
              <a:buChar char="-"/>
            </a:pPr>
            <a:r>
              <a:rPr lang="cs-CZ" dirty="0" smtClean="0"/>
              <a:t>Motivace</a:t>
            </a:r>
          </a:p>
          <a:p>
            <a:pPr lvl="1">
              <a:buFontTx/>
              <a:buChar char="-"/>
            </a:pPr>
            <a:r>
              <a:rPr lang="cs-CZ" dirty="0" smtClean="0"/>
              <a:t>To, jestli je rodiči oceňován výkon, nebo úsilí</a:t>
            </a:r>
          </a:p>
          <a:p>
            <a:pPr lvl="1">
              <a:buFontTx/>
              <a:buChar char="-"/>
            </a:pPr>
            <a:r>
              <a:rPr lang="cs-CZ" dirty="0" smtClean="0"/>
              <a:t>Posilování zájmu</a:t>
            </a:r>
          </a:p>
          <a:p>
            <a:pPr>
              <a:buFontTx/>
              <a:buChar char="-"/>
            </a:pPr>
            <a:r>
              <a:rPr lang="cs-CZ" dirty="0" smtClean="0"/>
              <a:t>Self-</a:t>
            </a:r>
            <a:r>
              <a:rPr lang="cs-CZ" dirty="0" err="1" smtClean="0"/>
              <a:t>efficacy</a:t>
            </a:r>
            <a:endParaRPr lang="cs-CZ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Školní systém a nadání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Jsou výběrové školy vhodným řešením? Jaké jsou důsledky výběrových škol – gymnázií, sportovních gymnázií?</a:t>
            </a:r>
          </a:p>
        </p:txBody>
      </p:sp>
    </p:spTree>
    <p:extLst>
      <p:ext uri="{BB962C8B-B14F-4D97-AF65-F5344CB8AC3E}">
        <p14:creationId xmlns="" xmlns:p14="http://schemas.microsoft.com/office/powerpoint/2010/main" val="276532704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J</a:t>
            </a:r>
            <a:r>
              <a:rPr lang="cs-CZ" dirty="0" smtClean="0"/>
              <a:t>ako přizpůsobení se okolí, adaptace.</a:t>
            </a:r>
          </a:p>
          <a:p>
            <a:r>
              <a:rPr lang="cs-CZ" dirty="0"/>
              <a:t>J</a:t>
            </a:r>
            <a:r>
              <a:rPr lang="cs-CZ" dirty="0" smtClean="0"/>
              <a:t>ako schopnost abstraktně myslet</a:t>
            </a:r>
          </a:p>
          <a:p>
            <a:r>
              <a:rPr lang="cs-CZ" dirty="0" smtClean="0"/>
              <a:t>Jako vhled a pochopení</a:t>
            </a:r>
          </a:p>
          <a:p>
            <a:r>
              <a:rPr lang="cs-CZ" dirty="0" smtClean="0"/>
              <a:t>Jako schopnost učení se.</a:t>
            </a:r>
          </a:p>
          <a:p>
            <a:r>
              <a:rPr lang="cs-CZ" dirty="0" smtClean="0"/>
              <a:t>Schopnost učení se z nově vzniklých situací</a:t>
            </a:r>
          </a:p>
          <a:p>
            <a:r>
              <a:rPr lang="cs-CZ" dirty="0" smtClean="0"/>
              <a:t>Jako schopnost vyrovnávat se s životními úkoly</a:t>
            </a:r>
          </a:p>
          <a:p>
            <a:r>
              <a:rPr lang="cs-CZ" dirty="0" smtClean="0"/>
              <a:t>Inteligence je věc, která se uplatňuje pouze v testech inteligence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634857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Inteligence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Obecná inteligence- tzv. G faktor (</a:t>
            </a:r>
            <a:r>
              <a:rPr lang="cs-CZ" dirty="0" err="1" smtClean="0"/>
              <a:t>Spearman</a:t>
            </a:r>
            <a:r>
              <a:rPr lang="cs-CZ" dirty="0" smtClean="0"/>
              <a:t>)</a:t>
            </a:r>
          </a:p>
          <a:p>
            <a:pPr lvl="1"/>
            <a:endParaRPr lang="cs-CZ" dirty="0"/>
          </a:p>
          <a:p>
            <a:pPr lvl="1"/>
            <a:r>
              <a:rPr lang="cs-CZ" dirty="0" smtClean="0"/>
              <a:t>Není zárukou úspešnosti, ale předpokladem pro ní</a:t>
            </a:r>
          </a:p>
          <a:p>
            <a:r>
              <a:rPr lang="cs-CZ" dirty="0"/>
              <a:t>Speciální dovednosti</a:t>
            </a:r>
          </a:p>
          <a:p>
            <a:pPr lvl="1"/>
            <a:r>
              <a:rPr lang="cs-CZ" dirty="0"/>
              <a:t>Spíše predikují úspěšnost</a:t>
            </a:r>
          </a:p>
          <a:p>
            <a:endParaRPr lang="cs-CZ" dirty="0" smtClean="0"/>
          </a:p>
          <a:p>
            <a:r>
              <a:rPr lang="cs-CZ" dirty="0" smtClean="0"/>
              <a:t>Rozvoj -  řeč, kritické období vývoje, vlčí děti</a:t>
            </a:r>
          </a:p>
          <a:p>
            <a:endParaRPr lang="cs-CZ" dirty="0"/>
          </a:p>
          <a:p>
            <a:r>
              <a:rPr lang="cs-CZ" dirty="0" err="1" smtClean="0"/>
              <a:t>Howard</a:t>
            </a:r>
            <a:r>
              <a:rPr lang="cs-CZ" dirty="0" smtClean="0"/>
              <a:t> </a:t>
            </a:r>
            <a:r>
              <a:rPr lang="cs-CZ" dirty="0" err="1" smtClean="0"/>
              <a:t>Gardner</a:t>
            </a:r>
            <a:r>
              <a:rPr lang="cs-CZ" dirty="0" smtClean="0"/>
              <a:t> -  model mnohočetné inteligence</a:t>
            </a:r>
          </a:p>
          <a:p>
            <a:pPr marL="457200" lvl="1" indent="0">
              <a:buNone/>
            </a:pPr>
            <a:endParaRPr lang="cs-CZ" dirty="0" smtClean="0"/>
          </a:p>
          <a:p>
            <a:pPr marL="457200" lvl="1" indent="0">
              <a:buNone/>
            </a:pPr>
            <a:endParaRPr lang="cs-CZ" dirty="0"/>
          </a:p>
          <a:p>
            <a:pPr marL="457200" lvl="1" indent="0">
              <a:buNone/>
            </a:pP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xmlns="" val="1735656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H. </a:t>
            </a:r>
            <a:r>
              <a:rPr lang="cs-CZ" dirty="0" err="1" smtClean="0"/>
              <a:t>Gardner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1.Jazyková inteligence </a:t>
            </a:r>
          </a:p>
          <a:p>
            <a:r>
              <a:rPr lang="cs-CZ" dirty="0" smtClean="0"/>
              <a:t>2.Matematicko-logická inteligence </a:t>
            </a:r>
          </a:p>
          <a:p>
            <a:r>
              <a:rPr lang="cs-CZ" dirty="0" smtClean="0"/>
              <a:t>3.Vizuálně-prostorová inteligence </a:t>
            </a:r>
          </a:p>
          <a:p>
            <a:r>
              <a:rPr lang="cs-CZ" dirty="0" smtClean="0"/>
              <a:t>4.Tělesně-pohybová inteligence </a:t>
            </a:r>
          </a:p>
          <a:p>
            <a:r>
              <a:rPr lang="cs-CZ" dirty="0" smtClean="0"/>
              <a:t>5.Hudební inteligence </a:t>
            </a:r>
          </a:p>
          <a:p>
            <a:r>
              <a:rPr lang="cs-CZ" dirty="0" smtClean="0"/>
              <a:t>6.Interpersonální inteligence </a:t>
            </a:r>
          </a:p>
          <a:p>
            <a:r>
              <a:rPr lang="cs-CZ" dirty="0" smtClean="0"/>
              <a:t>7.Intrapersonální inteligence </a:t>
            </a:r>
          </a:p>
          <a:p>
            <a:r>
              <a:rPr lang="cs-CZ" dirty="0" smtClean="0"/>
              <a:t>8.Přírodopisná inteligence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IQ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obecný termín pro standardizované testy, kterými se měří </a:t>
            </a:r>
            <a:r>
              <a:rPr lang="cs-CZ" dirty="0">
                <a:hlinkClick r:id="rId2" tooltip="Inteligenční kvocient"/>
              </a:rPr>
              <a:t>inteligenční kvocient</a:t>
            </a:r>
            <a:r>
              <a:rPr lang="cs-CZ" dirty="0"/>
              <a:t> jedince. </a:t>
            </a:r>
            <a:endParaRPr lang="cs-CZ" dirty="0" smtClean="0"/>
          </a:p>
          <a:p>
            <a:r>
              <a:rPr lang="cs-CZ" dirty="0" smtClean="0"/>
              <a:t>Velké množství testů</a:t>
            </a:r>
          </a:p>
          <a:p>
            <a:r>
              <a:rPr lang="cs-CZ" dirty="0" smtClean="0"/>
              <a:t>Nejznámější:  </a:t>
            </a:r>
            <a:r>
              <a:rPr lang="cs-CZ" b="1" dirty="0" smtClean="0"/>
              <a:t>WAIS  III (autor </a:t>
            </a:r>
            <a:r>
              <a:rPr lang="cs-CZ" b="1" dirty="0" err="1" smtClean="0"/>
              <a:t>Wechsler</a:t>
            </a:r>
            <a:r>
              <a:rPr lang="cs-CZ" b="1" dirty="0" smtClean="0"/>
              <a:t>) </a:t>
            </a:r>
          </a:p>
          <a:p>
            <a:r>
              <a:rPr lang="cs-CZ" b="1" dirty="0" smtClean="0"/>
              <a:t>(v psychologii nejvyužívanější), IST, </a:t>
            </a:r>
            <a:r>
              <a:rPr lang="cs-CZ" b="1" dirty="0" err="1" smtClean="0"/>
              <a:t>Ravenovy</a:t>
            </a:r>
            <a:r>
              <a:rPr lang="cs-CZ" b="1" dirty="0" smtClean="0"/>
              <a:t> progresivní matice</a:t>
            </a:r>
          </a:p>
          <a:p>
            <a:r>
              <a:rPr lang="cs-CZ" b="1" dirty="0" smtClean="0"/>
              <a:t>Nadání – 130 a více, genialita 140 a více (180)</a:t>
            </a:r>
          </a:p>
          <a:p>
            <a:endParaRPr lang="cs-CZ" b="1" dirty="0" smtClean="0"/>
          </a:p>
          <a:p>
            <a:endParaRPr lang="cs-CZ" b="1" dirty="0" smtClean="0"/>
          </a:p>
          <a:p>
            <a:endParaRPr lang="cs-CZ" b="1" dirty="0"/>
          </a:p>
          <a:p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204504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IQ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Inteligenční </a:t>
            </a:r>
            <a:r>
              <a:rPr lang="cs-CZ" dirty="0"/>
              <a:t>k</a:t>
            </a:r>
            <a:r>
              <a:rPr lang="cs-CZ" dirty="0" smtClean="0"/>
              <a:t>vocient</a:t>
            </a:r>
          </a:p>
          <a:p>
            <a:r>
              <a:rPr lang="de-DE" dirty="0"/>
              <a:t>1912 </a:t>
            </a:r>
            <a:r>
              <a:rPr lang="de-DE" dirty="0" err="1"/>
              <a:t>německý</a:t>
            </a:r>
            <a:r>
              <a:rPr lang="de-DE" dirty="0"/>
              <a:t> psycholog William Stern, </a:t>
            </a:r>
            <a:endParaRPr lang="cs-CZ" dirty="0" smtClean="0"/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100 x mentální věk</a:t>
            </a:r>
            <a:r>
              <a:rPr lang="en-US" dirty="0" smtClean="0"/>
              <a:t>/</a:t>
            </a:r>
            <a:r>
              <a:rPr lang="en-US" dirty="0" err="1" smtClean="0"/>
              <a:t>chronologick</a:t>
            </a:r>
            <a:r>
              <a:rPr lang="cs-CZ" dirty="0" smtClean="0"/>
              <a:t>ý</a:t>
            </a:r>
            <a:r>
              <a:rPr lang="en-US" dirty="0" smtClean="0"/>
              <a:t> v</a:t>
            </a:r>
            <a:r>
              <a:rPr lang="cs-CZ" dirty="0" smtClean="0"/>
              <a:t>ě</a:t>
            </a:r>
            <a:r>
              <a:rPr lang="en-US" dirty="0" smtClean="0"/>
              <a:t>k</a:t>
            </a: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	- problém u dospělých lidí    </a:t>
            </a:r>
          </a:p>
          <a:p>
            <a:pPr marL="0" indent="0">
              <a:buNone/>
            </a:pPr>
            <a:r>
              <a:rPr lang="cs-CZ" dirty="0"/>
              <a:t>	</a:t>
            </a:r>
            <a:r>
              <a:rPr lang="cs-CZ" dirty="0" smtClean="0"/>
              <a:t>	- stabilní výše </a:t>
            </a:r>
            <a:r>
              <a:rPr lang="cs-CZ" dirty="0" err="1" smtClean="0"/>
              <a:t>iIQ</a:t>
            </a:r>
            <a:r>
              <a:rPr lang="cs-CZ" dirty="0" smtClean="0"/>
              <a:t> x stárnutí</a:t>
            </a:r>
          </a:p>
          <a:p>
            <a:endParaRPr lang="cs-CZ" dirty="0" smtClean="0"/>
          </a:p>
          <a:p>
            <a:r>
              <a:rPr lang="cs-CZ" dirty="0" smtClean="0"/>
              <a:t>Dnes se využívá </a:t>
            </a:r>
            <a:r>
              <a:rPr lang="cs-CZ" b="1" dirty="0" smtClean="0"/>
              <a:t>deviační kvocient</a:t>
            </a: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xmlns="" val="26872807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IQ testy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cs-CZ" dirty="0"/>
          </a:p>
        </p:txBody>
      </p:sp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674734"/>
            <a:ext cx="8712968" cy="499462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522294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user2\Desktop\Michal\obrazek distribuce IQ.pn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628800"/>
            <a:ext cx="8229600" cy="380618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Rozložení </a:t>
            </a:r>
            <a:r>
              <a:rPr lang="cs-CZ" dirty="0" smtClean="0"/>
              <a:t>IQ ve světě</a:t>
            </a:r>
            <a:endParaRPr lang="cs-CZ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018534" y="1686031"/>
            <a:ext cx="742950" cy="22764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1067504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Rozložení IQ ve světě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smtClean="0"/>
              <a:t>Jsou Evropani nadanější než Afričani?</a:t>
            </a:r>
          </a:p>
          <a:p>
            <a:r>
              <a:rPr lang="cs-CZ" dirty="0" smtClean="0"/>
              <a:t>Jak jsme na tom oproti a Číňanům či Mongolům? </a:t>
            </a:r>
          </a:p>
          <a:p>
            <a:r>
              <a:rPr lang="cs-CZ" dirty="0" smtClean="0"/>
              <a:t>Černoši v USA dosahují o cca 15 bodů nižších výsledků, než běloši. Průměrné IQ Romů u nás je 80. Proč? 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xmlns="" val="12131161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kutivní">
  <a:themeElements>
    <a:clrScheme name="Exekutivní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kutivní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kutivní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2179</TotalTime>
  <Words>533</Words>
  <Application>Microsoft Office PowerPoint</Application>
  <PresentationFormat>Předvádění na obrazovce (4:3)</PresentationFormat>
  <Paragraphs>104</Paragraphs>
  <Slides>18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18</vt:i4>
      </vt:variant>
    </vt:vector>
  </HeadingPairs>
  <TitlesOfParts>
    <vt:vector size="19" baseType="lpstr">
      <vt:lpstr>Exekutivní</vt:lpstr>
      <vt:lpstr>Nadání a inteligence</vt:lpstr>
      <vt:lpstr>Inteligence</vt:lpstr>
      <vt:lpstr>Inteligence</vt:lpstr>
      <vt:lpstr>H. Gardner</vt:lpstr>
      <vt:lpstr>IQ testy</vt:lpstr>
      <vt:lpstr>IQ</vt:lpstr>
      <vt:lpstr>IQ testy</vt:lpstr>
      <vt:lpstr>Rozložení IQ ve světě</vt:lpstr>
      <vt:lpstr>Rozložení IQ ve světě</vt:lpstr>
      <vt:lpstr>Rozložení IQ ve světě</vt:lpstr>
      <vt:lpstr>Diagnostika</vt:lpstr>
      <vt:lpstr>Thomasův teorém</vt:lpstr>
      <vt:lpstr>Diagnostika</vt:lpstr>
      <vt:lpstr>Charakteristické rysy nadaných dětí</vt:lpstr>
      <vt:lpstr>Rozvoj nadaných dětí</vt:lpstr>
      <vt:lpstr>Rozvoj nadání - prostředí</vt:lpstr>
      <vt:lpstr>Rozvoj nadání</vt:lpstr>
      <vt:lpstr>Školní systém a nadání</vt:lpstr>
    </vt:vector>
  </TitlesOfParts>
  <Company>Microsoft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Nadání a kognice</dc:title>
  <dc:creator>user2</dc:creator>
  <cp:lastModifiedBy>Adnan</cp:lastModifiedBy>
  <cp:revision>25</cp:revision>
  <dcterms:created xsi:type="dcterms:W3CDTF">2011-10-11T21:58:00Z</dcterms:created>
  <dcterms:modified xsi:type="dcterms:W3CDTF">2015-12-02T17:20:43Z</dcterms:modified>
</cp:coreProperties>
</file>