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9" r:id="rId16"/>
    <p:sldId id="280" r:id="rId17"/>
    <p:sldId id="303" r:id="rId18"/>
    <p:sldId id="282" r:id="rId19"/>
    <p:sldId id="304" r:id="rId20"/>
    <p:sldId id="305" r:id="rId21"/>
    <p:sldId id="306" r:id="rId22"/>
    <p:sldId id="286" r:id="rId23"/>
    <p:sldId id="287" r:id="rId24"/>
    <p:sldId id="289" r:id="rId25"/>
    <p:sldId id="290" r:id="rId26"/>
    <p:sldId id="291" r:id="rId27"/>
    <p:sldId id="307" r:id="rId28"/>
    <p:sldId id="293" r:id="rId29"/>
    <p:sldId id="308" r:id="rId30"/>
    <p:sldId id="295" r:id="rId31"/>
    <p:sldId id="309" r:id="rId32"/>
    <p:sldId id="298" r:id="rId33"/>
    <p:sldId id="299" r:id="rId34"/>
    <p:sldId id="300" r:id="rId35"/>
    <p:sldId id="301" r:id="rId36"/>
    <p:sldId id="302" r:id="rId37"/>
    <p:sldId id="26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3FB1-3FBA-42B4-A04F-D5FCE8ECE8EC}" type="datetimeFigureOut">
              <a:rPr lang="cs-CZ" smtClean="0"/>
              <a:t>18. 10. 2015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1FBC-C544-4D77-B85B-7705F1D64D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71FBC-C544-4D77-B85B-7705F1D64DAE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18. 10. 2015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EGC9jBC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ypqQkZpc5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bRT1GBj1y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deoanalyza.cz/myotest/testy/78-myotest-bench-pres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Kbnk-tQp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A_9kx1Ak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_4V6_dpOb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Silové schopnosti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Kacetl</a:t>
            </a:r>
            <a:r>
              <a:rPr lang="cs-CZ" dirty="0" smtClean="0"/>
              <a:t> </a:t>
            </a:r>
            <a:r>
              <a:rPr lang="cs-CZ" dirty="0" smtClean="0"/>
              <a:t>Václav, Nechvátal Jiří,</a:t>
            </a:r>
            <a:endParaRPr lang="cs-CZ" dirty="0" smtClean="0"/>
          </a:p>
          <a:p>
            <a:r>
              <a:rPr lang="cs-CZ" dirty="0" smtClean="0"/>
              <a:t>Šiška </a:t>
            </a:r>
            <a:r>
              <a:rPr lang="cs-CZ" dirty="0" smtClean="0"/>
              <a:t>Simon, Vacková </a:t>
            </a:r>
            <a:r>
              <a:rPr lang="cs-CZ" dirty="0" smtClean="0"/>
              <a:t>Barbora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Výkon (</a:t>
            </a:r>
            <a:r>
              <a:rPr lang="sk-SK" dirty="0" err="1"/>
              <a:t>P</a:t>
            </a:r>
            <a:r>
              <a:rPr lang="sk-SK" dirty="0" err="1" smtClean="0"/>
              <a:t>ower</a:t>
            </a:r>
            <a:r>
              <a:rPr lang="sk-SK" dirty="0" smtClean="0"/>
              <a:t>) vo wattoch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532888"/>
            <a:ext cx="8229600" cy="4325112"/>
          </a:xfrm>
        </p:spPr>
        <p:txBody>
          <a:bodyPr>
            <a:normAutofit/>
          </a:bodyPr>
          <a:lstStyle/>
          <a:p>
            <a:r>
              <a:rPr lang="sk-SK" sz="2000" dirty="0" smtClean="0"/>
              <a:t>=rýchlosť pohybu . </a:t>
            </a:r>
            <a:r>
              <a:rPr lang="sk-SK" sz="2000" dirty="0"/>
              <a:t>v</a:t>
            </a:r>
            <a:r>
              <a:rPr lang="sk-SK" sz="2000" dirty="0" smtClean="0"/>
              <a:t>onkajší odpor</a:t>
            </a:r>
          </a:p>
          <a:p>
            <a:r>
              <a:rPr lang="sk-SK" sz="2000" b="1" dirty="0" err="1" smtClean="0"/>
              <a:t>Pmax</a:t>
            </a:r>
            <a:r>
              <a:rPr lang="sk-SK" sz="2000" dirty="0" smtClean="0"/>
              <a:t> = maximum výkonu (vysoká komplexnosť cvičenia a nároky na rýchlosť vykonania cvičenia – </a:t>
            </a:r>
            <a:r>
              <a:rPr lang="sk-SK" sz="2000" dirty="0" err="1" smtClean="0"/>
              <a:t>Pmax</a:t>
            </a:r>
            <a:r>
              <a:rPr lang="sk-SK" sz="2000" dirty="0" smtClean="0"/>
              <a:t> bližšie k 1RM</a:t>
            </a:r>
          </a:p>
          <a:p>
            <a:r>
              <a:rPr lang="sk-SK" sz="2000" dirty="0"/>
              <a:t>r</a:t>
            </a:r>
            <a:r>
              <a:rPr lang="sk-SK" sz="2000" dirty="0" smtClean="0"/>
              <a:t>ýchlostno-silové športy (diagnostika, optimalizácia </a:t>
            </a:r>
            <a:r>
              <a:rPr lang="sk-SK" sz="2000" dirty="0" err="1" smtClean="0"/>
              <a:t>tr</a:t>
            </a:r>
            <a:r>
              <a:rPr lang="sk-SK" sz="2000" dirty="0" smtClean="0"/>
              <a:t>. zaťaženia)</a:t>
            </a:r>
          </a:p>
          <a:p>
            <a:r>
              <a:rPr lang="sk-SK" sz="2000" b="1" dirty="0" smtClean="0"/>
              <a:t>Diagnostika:</a:t>
            </a:r>
            <a:r>
              <a:rPr lang="sk-SK" sz="2000" dirty="0" smtClean="0"/>
              <a:t> stupňovaná diagnostická séria (koncentrická fáza - čo možno najväčšou rýchlosťou)</a:t>
            </a:r>
          </a:p>
          <a:p>
            <a:r>
              <a:rPr lang="sk-SK" sz="2000" dirty="0"/>
              <a:t>h</a:t>
            </a:r>
            <a:r>
              <a:rPr lang="sk-SK" sz="2000" dirty="0" smtClean="0"/>
              <a:t>odnoty ovplyvňuje najmä zameranosť silovej </a:t>
            </a:r>
            <a:r>
              <a:rPr lang="sk-SK" sz="2000" dirty="0" err="1" smtClean="0"/>
              <a:t>trénovanosti</a:t>
            </a:r>
            <a:r>
              <a:rPr lang="sk-SK" sz="2000" dirty="0" smtClean="0"/>
              <a:t> a percentuálne zastúpenie rýchlych motorických jednotiek</a:t>
            </a:r>
          </a:p>
          <a:p>
            <a:r>
              <a:rPr lang="sk-SK" sz="2000" dirty="0" smtClean="0"/>
              <a:t>tréning nad úrovňou 90% </a:t>
            </a:r>
            <a:r>
              <a:rPr lang="sk-SK" sz="2000" dirty="0" err="1" smtClean="0"/>
              <a:t>Pmax</a:t>
            </a:r>
            <a:r>
              <a:rPr lang="sk-SK" sz="2000" dirty="0" smtClean="0"/>
              <a:t> – z krátkodobého hľadiska najúčinnejší tréning pre stimuláciu hypertrofie a mechanizmov adaptácie najmä rýchlych svalových vlákien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30003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Výkon (</a:t>
            </a:r>
            <a:r>
              <a:rPr lang="sk-SK" dirty="0" err="1"/>
              <a:t>Power</a:t>
            </a:r>
            <a:r>
              <a:rPr lang="sk-SK" dirty="0"/>
              <a:t>) vo wattoch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148" y="2290836"/>
            <a:ext cx="2989027" cy="4001582"/>
          </a:xfrm>
        </p:spPr>
      </p:pic>
    </p:spTree>
    <p:extLst>
      <p:ext uri="{BB962C8B-B14F-4D97-AF65-F5344CB8AC3E}">
        <p14:creationId xmlns:p14="http://schemas.microsoft.com/office/powerpoint/2010/main" xmlns="" val="23327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Výkon (</a:t>
            </a:r>
            <a:r>
              <a:rPr lang="sk-SK" dirty="0" err="1"/>
              <a:t>Power</a:t>
            </a:r>
            <a:r>
              <a:rPr lang="sk-SK" dirty="0"/>
              <a:t>) vo wattoch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8081047" cy="3766073"/>
          </a:xfrm>
        </p:spPr>
      </p:pic>
    </p:spTree>
    <p:extLst>
      <p:ext uri="{BB962C8B-B14F-4D97-AF65-F5344CB8AC3E}">
        <p14:creationId xmlns:p14="http://schemas.microsoft.com/office/powerpoint/2010/main" xmlns="" val="30447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Počet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sk-SK" sz="2000" dirty="0" smtClean="0"/>
              <a:t>Najmä vytrvalostná sila (sila vo vytrvalosti)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sk-SK" sz="2000" dirty="0" smtClean="0"/>
              <a:t>Počet opakovaní/čas - test: sed – ľah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sk-SK" sz="2000" dirty="0" smtClean="0"/>
              <a:t>Počet sekúnd – test: výdrž v zhybe</a:t>
            </a:r>
          </a:p>
          <a:p>
            <a:pPr marL="624078" indent="-514350">
              <a:lnSpc>
                <a:spcPct val="150000"/>
              </a:lnSpc>
              <a:buFont typeface="+mj-lt"/>
              <a:buAutoNum type="alphaLcParenR"/>
            </a:pPr>
            <a:r>
              <a:rPr lang="sk-SK" sz="2000" dirty="0" smtClean="0"/>
              <a:t>Počet opakovaní do vyčerpania – test: </a:t>
            </a:r>
            <a:r>
              <a:rPr lang="sk-SK" sz="2000" dirty="0" err="1" smtClean="0"/>
              <a:t>bench</a:t>
            </a:r>
            <a:r>
              <a:rPr lang="sk-SK" sz="2000" dirty="0" smtClean="0"/>
              <a:t> press (% z telesnej hmotnosti)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40988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Testování horních končetin - KLIKY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</a:p>
          <a:p>
            <a:r>
              <a:rPr lang="cs-CZ" dirty="0" smtClean="0"/>
              <a:t>Test </a:t>
            </a:r>
            <a:r>
              <a:rPr lang="cs-CZ" dirty="0" smtClean="0"/>
              <a:t>měří silově vytrvalostní schopnosti horních končetin a svalových skupin horní části těla, je známý jako </a:t>
            </a:r>
            <a:r>
              <a:rPr lang="cs-CZ" dirty="0" err="1" smtClean="0"/>
              <a:t>Push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 test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b="1" dirty="0" smtClean="0"/>
              <a:t>Provedení</a:t>
            </a:r>
          </a:p>
          <a:p>
            <a:r>
              <a:rPr lang="cs-CZ" dirty="0" smtClean="0"/>
              <a:t>Muži by měli používat tzv. vojenský způsob, země se dotýkají pouze ruce v šíři ramen a špičky chodidel, trup je napnutý v jedné rovině, hlava v prodloužení ramen.</a:t>
            </a:r>
          </a:p>
          <a:p>
            <a:r>
              <a:rPr lang="cs-CZ" dirty="0" smtClean="0"/>
              <a:t>Ženy se mohou dotýkat země pokrčenými koleny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b="1" dirty="0" smtClean="0"/>
              <a:t>Hodnocení</a:t>
            </a:r>
            <a:endParaRPr lang="cs-CZ" b="1" dirty="0" smtClean="0"/>
          </a:p>
          <a:p>
            <a:r>
              <a:rPr lang="cs-CZ" dirty="0" smtClean="0"/>
              <a:t>Zaznamenejte celkový počet správně provedených kliků, viz. tabulka.</a:t>
            </a:r>
          </a:p>
          <a:p>
            <a:r>
              <a:rPr lang="cs-CZ" dirty="0" smtClean="0">
                <a:hlinkClick r:id="rId3"/>
              </a:rPr>
              <a:t>https://www.youtube.com/watch?v=v-EGC9jBC44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041648" cy="457200"/>
          </a:xfrm>
        </p:spPr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716016" y="836712"/>
            <a:ext cx="4041775" cy="457200"/>
          </a:xfrm>
        </p:spPr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2"/>
          </p:nvPr>
        </p:nvGraphicFramePr>
        <p:xfrm>
          <a:off x="0" y="1556793"/>
          <a:ext cx="4355977" cy="5152778"/>
        </p:xfrm>
        <a:graphic>
          <a:graphicData uri="http://schemas.openxmlformats.org/drawingml/2006/table">
            <a:tbl>
              <a:tblPr/>
              <a:tblGrid>
                <a:gridCol w="1091335"/>
                <a:gridCol w="544107"/>
                <a:gridCol w="544107"/>
                <a:gridCol w="544107"/>
                <a:gridCol w="544107"/>
                <a:gridCol w="544107"/>
                <a:gridCol w="544107"/>
              </a:tblGrid>
              <a:tr h="857821">
                <a:tc>
                  <a:txBody>
                    <a:bodyPr/>
                    <a:lstStyle/>
                    <a:p>
                      <a:r>
                        <a:rPr lang="cs-CZ" b="1" dirty="0"/>
                        <a:t>Výkon/Věk</a:t>
                      </a:r>
                      <a:br>
                        <a:rPr lang="cs-CZ" b="1" dirty="0"/>
                      </a:br>
                      <a:endParaRPr lang="cs-CZ" b="1" dirty="0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17-19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20-29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30-39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40-49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50-59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60-65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285940">
                <a:tc>
                  <a:txBody>
                    <a:bodyPr/>
                    <a:lstStyle/>
                    <a:p>
                      <a:r>
                        <a:rPr lang="cs-CZ"/>
                        <a:t>výborné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&gt;56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&gt;47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&gt;41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&gt;34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&gt;31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&gt;30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</a:tr>
              <a:tr h="625403">
                <a:tc>
                  <a:txBody>
                    <a:bodyPr/>
                    <a:lstStyle/>
                    <a:p>
                      <a:r>
                        <a:rPr lang="cs-CZ"/>
                        <a:t>dobré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47-56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39-47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34-41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28-34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25-31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24-30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</a:tr>
              <a:tr h="799803">
                <a:tc>
                  <a:txBody>
                    <a:bodyPr/>
                    <a:lstStyle/>
                    <a:p>
                      <a:r>
                        <a:rPr lang="cs-CZ"/>
                        <a:t>nad průměrné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35-46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30-39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25-33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21-28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18-24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17-23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25403">
                <a:tc>
                  <a:txBody>
                    <a:bodyPr/>
                    <a:lstStyle/>
                    <a:p>
                      <a:r>
                        <a:rPr lang="cs-CZ" b="1"/>
                        <a:t>průměrné</a:t>
                      </a:r>
                      <a:endParaRPr lang="cs-CZ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19-34 </a:t>
                      </a:r>
                      <a:endParaRPr lang="cs-CZ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17-29 </a:t>
                      </a:r>
                      <a:endParaRPr lang="cs-CZ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13-24 </a:t>
                      </a:r>
                      <a:endParaRPr lang="cs-CZ" dirty="0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11-20 </a:t>
                      </a:r>
                      <a:endParaRPr lang="cs-CZ" dirty="0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9-17 </a:t>
                      </a:r>
                      <a:endParaRPr lang="cs-CZ" dirty="0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6-16 </a:t>
                      </a:r>
                      <a:endParaRPr lang="cs-CZ" dirty="0"/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799803">
                <a:tc>
                  <a:txBody>
                    <a:bodyPr/>
                    <a:lstStyle/>
                    <a:p>
                      <a:r>
                        <a:rPr lang="cs-CZ"/>
                        <a:t>pod průměrné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11-18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10-16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8-12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6-10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5-8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3-5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533202">
                <a:tc>
                  <a:txBody>
                    <a:bodyPr/>
                    <a:lstStyle/>
                    <a:p>
                      <a:r>
                        <a:rPr lang="cs-CZ"/>
                        <a:t>slabé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4-10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4-9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2-7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1-5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1-4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1-2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625403">
                <a:tc>
                  <a:txBody>
                    <a:bodyPr/>
                    <a:lstStyle/>
                    <a:p>
                      <a:r>
                        <a:rPr lang="cs-CZ"/>
                        <a:t>velmi slabé 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&lt;4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&lt;4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&lt;2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marL="40577" marR="40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4716014" y="1556794"/>
          <a:ext cx="4427987" cy="5112567"/>
        </p:xfrm>
        <a:graphic>
          <a:graphicData uri="http://schemas.openxmlformats.org/drawingml/2006/table">
            <a:tbl>
              <a:tblPr/>
              <a:tblGrid>
                <a:gridCol w="1109375"/>
                <a:gridCol w="553102"/>
                <a:gridCol w="553102"/>
                <a:gridCol w="553102"/>
                <a:gridCol w="553102"/>
                <a:gridCol w="553102"/>
                <a:gridCol w="553102"/>
              </a:tblGrid>
              <a:tr h="1022513">
                <a:tc>
                  <a:txBody>
                    <a:bodyPr/>
                    <a:lstStyle/>
                    <a:p>
                      <a:r>
                        <a:rPr lang="cs-CZ" b="1" dirty="0"/>
                        <a:t>Výkon</a:t>
                      </a:r>
                      <a:r>
                        <a:rPr lang="cs-CZ" b="1" dirty="0" smtClean="0"/>
                        <a:t>/</a:t>
                      </a:r>
                      <a:br>
                        <a:rPr lang="cs-CZ" b="1" dirty="0" smtClean="0"/>
                      </a:br>
                      <a:r>
                        <a:rPr lang="cs-CZ" b="1" dirty="0" smtClean="0"/>
                        <a:t>Věk</a:t>
                      </a:r>
                      <a:r>
                        <a:rPr lang="cs-CZ" b="1" dirty="0"/>
                        <a:t/>
                      </a:r>
                      <a:br>
                        <a:rPr lang="cs-CZ" b="1" dirty="0"/>
                      </a:br>
                      <a:endParaRPr lang="cs-CZ" b="1" dirty="0"/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17-19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20-29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30-39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40-49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50-59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60-65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0837">
                <a:tc>
                  <a:txBody>
                    <a:bodyPr/>
                    <a:lstStyle/>
                    <a:p>
                      <a:r>
                        <a:rPr lang="cs-CZ" dirty="0"/>
                        <a:t>výborné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&gt;36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&gt;37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&gt;31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&gt;25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&gt;23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</a:tr>
              <a:tr h="681676">
                <a:tc>
                  <a:txBody>
                    <a:bodyPr/>
                    <a:lstStyle/>
                    <a:p>
                      <a:r>
                        <a:rPr lang="cs-CZ"/>
                        <a:t>dobré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27-35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30-36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30-37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25-31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21-25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19-23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81676">
                <a:tc>
                  <a:txBody>
                    <a:bodyPr/>
                    <a:lstStyle/>
                    <a:p>
                      <a:r>
                        <a:rPr lang="cs-CZ" dirty="0"/>
                        <a:t>nad průměrné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21-27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23-29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22-30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18-24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15-20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13-18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81676">
                <a:tc>
                  <a:txBody>
                    <a:bodyPr/>
                    <a:lstStyle/>
                    <a:p>
                      <a:r>
                        <a:rPr lang="cs-CZ" b="1" dirty="0"/>
                        <a:t>průměrné</a:t>
                      </a:r>
                      <a:endParaRPr lang="cs-CZ" dirty="0"/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11-20 </a:t>
                      </a:r>
                      <a:endParaRPr lang="cs-CZ" dirty="0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12-22 </a:t>
                      </a:r>
                      <a:endParaRPr lang="cs-CZ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10-21 </a:t>
                      </a:r>
                      <a:endParaRPr lang="cs-CZ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8-17 </a:t>
                      </a:r>
                      <a:endParaRPr lang="cs-CZ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7-14 </a:t>
                      </a:r>
                      <a:endParaRPr lang="cs-CZ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5-12 </a:t>
                      </a:r>
                      <a:endParaRPr lang="cs-CZ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681676">
                <a:tc>
                  <a:txBody>
                    <a:bodyPr/>
                    <a:lstStyle/>
                    <a:p>
                      <a:r>
                        <a:rPr lang="cs-CZ"/>
                        <a:t>pod průměrné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6-10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7-11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5-9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4-7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3-6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2-4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340837">
                <a:tc>
                  <a:txBody>
                    <a:bodyPr/>
                    <a:lstStyle/>
                    <a:p>
                      <a:r>
                        <a:rPr lang="cs-CZ"/>
                        <a:t>slabé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2-5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2-6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1-4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1-3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1-2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 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681676">
                <a:tc>
                  <a:txBody>
                    <a:bodyPr/>
                    <a:lstStyle/>
                    <a:p>
                      <a:r>
                        <a:rPr lang="cs-CZ" dirty="0"/>
                        <a:t>velmi slabé 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0-1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0-1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VÝDRŽ VE SHYBU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Testování statické vytrvalostní schopnosti svalstva horních končetin a pletence ramenního.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Uchopte žerď nadhmatem v šíři ramen, pomocník (nebo židle) vám umožní zaujmout polohu ve shybu, při níž je brada nad žerdí.</a:t>
            </a:r>
          </a:p>
          <a:p>
            <a:r>
              <a:rPr lang="cs-CZ" dirty="0" smtClean="0"/>
              <a:t>V této poloze vydržte co nejdéle, nedotýkejte se hrazdy žádnou částí obličeje.</a:t>
            </a:r>
          </a:p>
          <a:p>
            <a:r>
              <a:rPr lang="cs-CZ" dirty="0" smtClean="0"/>
              <a:t>Test ukončete, když brada spočine na žerdi nebo poklesne pod žerď ( v některých variantách se končí, když se oči dostanou pod úroveň hrazdy).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Hodnocení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Skóre měříme v sekundách.</a:t>
            </a:r>
          </a:p>
          <a:p>
            <a:r>
              <a:rPr lang="cs-CZ" dirty="0" smtClean="0">
                <a:hlinkClick r:id="rId2"/>
              </a:rPr>
              <a:t>https://www.youtube.com/watch?v=iypqQkZpc5A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95536" y="836712"/>
            <a:ext cx="8367465" cy="457200"/>
          </a:xfrm>
        </p:spPr>
        <p:txBody>
          <a:bodyPr/>
          <a:lstStyle/>
          <a:p>
            <a:r>
              <a:rPr lang="cs-CZ" dirty="0" smtClean="0"/>
              <a:t>Výdrž ve shybu pro chlapce od 6 do 15 let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0" y="4437112"/>
          <a:ext cx="9144000" cy="2033384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68052">
                <a:tc>
                  <a:txBody>
                    <a:bodyPr/>
                    <a:lstStyle/>
                    <a:p>
                      <a:r>
                        <a:rPr lang="cs-CZ" b="1" dirty="0"/>
                        <a:t>Výkon/věk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dirty="0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13,0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11-8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14-20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15,1-21,6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15,8-22,8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18-26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23-31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cs-CZ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32,5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37,5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Zástupný symbol pro obsah 3"/>
          <p:cNvGraphicFramePr>
            <a:graphicFrameLocks/>
          </p:cNvGraphicFramePr>
          <p:nvPr/>
        </p:nvGraphicFramePr>
        <p:xfrm>
          <a:off x="0" y="2060848"/>
          <a:ext cx="9144000" cy="188936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96044">
                <a:tc>
                  <a:txBody>
                    <a:bodyPr/>
                    <a:lstStyle/>
                    <a:p>
                      <a:r>
                        <a:rPr lang="cs-CZ" b="1" dirty="0"/>
                        <a:t>Výkon/věk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/>
                      <a:r>
                        <a:rPr lang="cs-CZ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/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4-8,0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9-15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11-17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12-18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13-19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just"/>
                      <a:r>
                        <a:rPr lang="cs-CZ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DYNAMOMETRIE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2200" b="1" dirty="0" smtClean="0"/>
              <a:t>Charakteristika</a:t>
            </a:r>
          </a:p>
          <a:p>
            <a:r>
              <a:rPr lang="cs-CZ" sz="2200" dirty="0" smtClean="0"/>
              <a:t>Při </a:t>
            </a:r>
            <a:r>
              <a:rPr lang="cs-CZ" sz="2200" dirty="0" smtClean="0"/>
              <a:t>testu zjistíme absolutní statickou sílu stisku ruky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Provedení</a:t>
            </a:r>
          </a:p>
          <a:p>
            <a:r>
              <a:rPr lang="cs-CZ" sz="2200" dirty="0" smtClean="0"/>
              <a:t>Testovaná </a:t>
            </a:r>
            <a:r>
              <a:rPr lang="cs-CZ" sz="2200" dirty="0" smtClean="0"/>
              <a:t>osoba má v určené poloze postupně vyvinout maximální tlak proti pevnému odporu dynamometru. Ruku nesmíme opírat o jinou část těla. Tlak vyvíjíme postupně a plynule s maximálním úsilím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Hodnocení</a:t>
            </a:r>
          </a:p>
          <a:p>
            <a:r>
              <a:rPr lang="cs-CZ" sz="2200" dirty="0" smtClean="0"/>
              <a:t>Ze </a:t>
            </a:r>
            <a:r>
              <a:rPr lang="cs-CZ" sz="2200" dirty="0" smtClean="0"/>
              <a:t>dvou pokusů každé ruky registrujeme lepší výsledek. Měření v Newtonech</a:t>
            </a:r>
            <a:endParaRPr lang="cs-CZ" sz="2200" b="1" dirty="0" smtClean="0"/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Pomůcky</a:t>
            </a:r>
          </a:p>
          <a:p>
            <a:r>
              <a:rPr lang="cs-CZ" sz="2200" dirty="0" smtClean="0"/>
              <a:t>Kalibrovaný </a:t>
            </a:r>
            <a:r>
              <a:rPr lang="cs-CZ" sz="2200" dirty="0"/>
              <a:t>ruční dynamometr s možností úpravy úchopu </a:t>
            </a:r>
            <a:r>
              <a:rPr lang="cs-CZ" sz="2200" dirty="0" smtClean="0"/>
              <a:t>s </a:t>
            </a:r>
            <a:r>
              <a:rPr lang="cs-CZ" sz="2200" dirty="0"/>
              <a:t>ohledem na rozměry délky </a:t>
            </a:r>
            <a:r>
              <a:rPr lang="cs-CZ" sz="2200" dirty="0" smtClean="0"/>
              <a:t>prstů ruky</a:t>
            </a:r>
          </a:p>
          <a:p>
            <a:r>
              <a:rPr lang="cs-CZ" sz="2200" dirty="0" smtClean="0">
                <a:hlinkClick r:id="rId2"/>
              </a:rPr>
              <a:t>https://www.youtube.com/watch?v=1bRT1GBj1yU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Hodnoty síly stisku při ruční dynamometrii u boxerů </a:t>
            </a:r>
            <a:endParaRPr lang="cs-CZ" dirty="0"/>
          </a:p>
        </p:txBody>
      </p:sp>
      <p:pic>
        <p:nvPicPr>
          <p:cNvPr id="5" name="Picture 2" descr="C:\Users\Jirka\Desktop\dynamometr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864096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silových schopností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„Silové schopnosti = schopnost překonávat či udržovat vnější odpor svalovou kontrakcí“</a:t>
            </a:r>
          </a:p>
          <a:p>
            <a:endParaRPr lang="cs-CZ" dirty="0" smtClean="0"/>
          </a:p>
          <a:p>
            <a:r>
              <a:rPr lang="cs-CZ" dirty="0" smtClean="0"/>
              <a:t>Izometrická, statická 	</a:t>
            </a:r>
            <a:r>
              <a:rPr lang="cs-CZ" sz="2000" dirty="0" smtClean="0"/>
              <a:t>(napětí se zvyšuje, délka se 					 nemění)</a:t>
            </a:r>
          </a:p>
          <a:p>
            <a:r>
              <a:rPr lang="cs-CZ" dirty="0" smtClean="0"/>
              <a:t>Izotonická, dynamická 	</a:t>
            </a:r>
            <a:r>
              <a:rPr lang="cs-CZ" sz="2000" dirty="0" smtClean="0"/>
              <a:t>(napětí je přibližně stejné, 					 mění se délka svalu)</a:t>
            </a:r>
          </a:p>
          <a:p>
            <a:pPr lvl="1"/>
            <a:r>
              <a:rPr lang="cs-CZ" dirty="0" smtClean="0"/>
              <a:t>Koncentrická	</a:t>
            </a:r>
            <a:r>
              <a:rPr lang="cs-CZ" sz="1800" dirty="0" smtClean="0"/>
              <a:t>(sval se zkracuje)</a:t>
            </a:r>
            <a:endParaRPr lang="cs-CZ" dirty="0" smtClean="0"/>
          </a:p>
          <a:p>
            <a:pPr lvl="1"/>
            <a:r>
              <a:rPr lang="cs-CZ" dirty="0" smtClean="0"/>
              <a:t>Excentrická, brzdivá </a:t>
            </a:r>
            <a:r>
              <a:rPr lang="cs-CZ" sz="1800" dirty="0" smtClean="0"/>
              <a:t>(sval se násilím protahuje)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MYOTEST-BENCH-PRESS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</a:p>
          <a:p>
            <a:r>
              <a:rPr lang="cs-CZ" dirty="0" smtClean="0"/>
              <a:t>Měření </a:t>
            </a:r>
            <a:r>
              <a:rPr lang="cs-CZ" dirty="0" smtClean="0"/>
              <a:t>zlepšení výkonnosti horních končetin (Výkon - Síla - Rychlost), zejména prsního svalu a tricepsu.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</a:t>
            </a:r>
          </a:p>
          <a:p>
            <a:r>
              <a:rPr lang="cs-CZ" dirty="0" smtClean="0"/>
              <a:t>Položíme </a:t>
            </a:r>
            <a:r>
              <a:rPr lang="cs-CZ" dirty="0" smtClean="0"/>
              <a:t>se na lavici a zvedneme činku. Na dlouhé pípnutí necháme klesnout činku k hrudi. Na krátké zapípání zdvihneme činku nahoru s cílem dosáhnout maximální rychlosti. Po pěti opakováních dvojité zapípání signalizuje konec testu.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Hodnocení</a:t>
            </a:r>
          </a:p>
          <a:p>
            <a:r>
              <a:rPr lang="cs-CZ" dirty="0" smtClean="0"/>
              <a:t>Výsledky </a:t>
            </a:r>
            <a:r>
              <a:rPr lang="cs-CZ" dirty="0" smtClean="0"/>
              <a:t>jsou po testu automaticky zobrazovány na displeji. Ukazují průměr ze tří nejlepších opakování .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Pomůcky</a:t>
            </a:r>
          </a:p>
          <a:p>
            <a:r>
              <a:rPr lang="cs-CZ" dirty="0" smtClean="0"/>
              <a:t>Volná </a:t>
            </a:r>
            <a:r>
              <a:rPr lang="cs-CZ" dirty="0" smtClean="0"/>
              <a:t>nebo zajišťovaná vzpěračská činka, lavice, přístroj.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videoanalyza.cz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myotest</a:t>
            </a:r>
            <a:r>
              <a:rPr lang="cs-CZ" dirty="0" smtClean="0">
                <a:hlinkClick r:id="rId2"/>
              </a:rPr>
              <a:t>/testy/78-</a:t>
            </a:r>
            <a:r>
              <a:rPr lang="cs-CZ" dirty="0" err="1" smtClean="0">
                <a:hlinkClick r:id="rId2"/>
              </a:rPr>
              <a:t>myotest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bench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press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1760" y="2780928"/>
            <a:ext cx="6275040" cy="379360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 smtClean="0"/>
              <a:t>Power</a:t>
            </a:r>
            <a:r>
              <a:rPr lang="cs-CZ" b="1" dirty="0" smtClean="0"/>
              <a:t> (výkon)</a:t>
            </a:r>
            <a:r>
              <a:rPr lang="cs-CZ" dirty="0" smtClean="0"/>
              <a:t> ve wattech, poskytuje informace o vaší schopnosti vytvářet mechanickou energii v průběhu času.  Je to nejtypičtější hodnota, která se vztahuje se k nejlepší sportovní aktivitě.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Force</a:t>
            </a:r>
            <a:r>
              <a:rPr lang="cs-CZ" b="1" dirty="0" smtClean="0"/>
              <a:t> (síla)</a:t>
            </a:r>
            <a:r>
              <a:rPr lang="cs-CZ" dirty="0" smtClean="0"/>
              <a:t> v newtonech, poskytuje informace o vaší schopnosti produkovat nejvyšší dynamiku během impulsu.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Velocity</a:t>
            </a:r>
            <a:r>
              <a:rPr lang="cs-CZ" b="1" dirty="0" smtClean="0"/>
              <a:t> (rychlost)</a:t>
            </a:r>
            <a:r>
              <a:rPr lang="cs-CZ" dirty="0" smtClean="0"/>
              <a:t> v cm/s, je výsledkem vašeho úsilí: čím větší impuls, tím vyšší rychlost.</a:t>
            </a:r>
            <a:endParaRPr lang="cs-CZ" dirty="0"/>
          </a:p>
        </p:txBody>
      </p:sp>
      <p:pic>
        <p:nvPicPr>
          <p:cNvPr id="4" name="Picture 2" descr="bench_press_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649222" cy="2406377"/>
          </a:xfrm>
          <a:prstGeom prst="rect">
            <a:avLst/>
          </a:prstGeom>
          <a:noFill/>
        </p:spPr>
      </p:pic>
      <p:graphicFrame>
        <p:nvGraphicFramePr>
          <p:cNvPr id="6" name="Zástupný symbol pro obsah 4"/>
          <p:cNvGraphicFramePr>
            <a:graphicFrameLocks/>
          </p:cNvGraphicFramePr>
          <p:nvPr/>
        </p:nvGraphicFramePr>
        <p:xfrm>
          <a:off x="2987824" y="548680"/>
          <a:ext cx="5129163" cy="2016223"/>
        </p:xfrm>
        <a:graphic>
          <a:graphicData uri="http://schemas.openxmlformats.org/drawingml/2006/table">
            <a:tbl>
              <a:tblPr/>
              <a:tblGrid>
                <a:gridCol w="1821572"/>
                <a:gridCol w="1597870"/>
                <a:gridCol w="1709721"/>
              </a:tblGrid>
              <a:tr h="288031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Zatížení</a:t>
                      </a:r>
                      <a:endParaRPr lang="cs-CZ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Žena</a:t>
                      </a:r>
                      <a:endParaRPr lang="cs-C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9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Muž</a:t>
                      </a:r>
                      <a:endParaRPr lang="cs-C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96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Amatér 1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 kg/20 lb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20 kg/45 lb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Pokročilý 2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20 kg/45 lb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30 kg/65 lb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Expert 3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 kg/65 </a:t>
                      </a:r>
                      <a:r>
                        <a:rPr lang="cs-CZ" dirty="0" err="1"/>
                        <a:t>lb</a:t>
                      </a:r>
                      <a:endParaRPr lang="cs-CZ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 kg/90 </a:t>
                      </a:r>
                      <a:r>
                        <a:rPr lang="cs-CZ" dirty="0" err="1"/>
                        <a:t>lb</a:t>
                      </a:r>
                      <a:endParaRPr lang="cs-CZ" dirty="0"/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HOD MEDICINBALEM OBOURUČ PŘES HLAVU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  <a:endParaRPr lang="cs-CZ" dirty="0" smtClean="0"/>
          </a:p>
          <a:p>
            <a:r>
              <a:rPr lang="cs-CZ" dirty="0" smtClean="0"/>
              <a:t>Testuje </a:t>
            </a:r>
            <a:r>
              <a:rPr lang="cs-CZ" dirty="0" smtClean="0"/>
              <a:t>dynamickou sílu paží a trupu.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Pomůcky</a:t>
            </a:r>
            <a:endParaRPr lang="cs-CZ" dirty="0" smtClean="0"/>
          </a:p>
          <a:p>
            <a:r>
              <a:rPr lang="cs-CZ" dirty="0" smtClean="0"/>
              <a:t>Medicinbal </a:t>
            </a:r>
            <a:r>
              <a:rPr lang="cs-CZ" dirty="0" smtClean="0"/>
              <a:t>(3 kg), pásmo, dostatečný prostor.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</a:t>
            </a:r>
            <a:endParaRPr lang="cs-CZ" dirty="0" smtClean="0"/>
          </a:p>
          <a:p>
            <a:r>
              <a:rPr lang="cs-CZ" dirty="0" smtClean="0"/>
              <a:t>Postavte </a:t>
            </a:r>
            <a:r>
              <a:rPr lang="cs-CZ" dirty="0" smtClean="0"/>
              <a:t>se za odhodovou čáru zády do směru hodu.</a:t>
            </a:r>
          </a:p>
          <a:p>
            <a:r>
              <a:rPr lang="cs-CZ" dirty="0" smtClean="0"/>
              <a:t>Mírně se rozkročte (v šíři ramen), míč držte oběma rukama, mírně se předkloňte a potom napnutými pažemi hoďte míč přes hlavu.</a:t>
            </a:r>
          </a:p>
          <a:p>
            <a:r>
              <a:rPr lang="cs-CZ" dirty="0" smtClean="0"/>
              <a:t>Asistent sleduje dopad míče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https://www.youtube.com/watch?v=KGKbnk-tQpk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971600" y="2276872"/>
          <a:ext cx="6720408" cy="3201359"/>
        </p:xfrm>
        <a:graphic>
          <a:graphicData uri="http://schemas.openxmlformats.org/drawingml/2006/table">
            <a:tbl>
              <a:tblPr/>
              <a:tblGrid>
                <a:gridCol w="2240136"/>
                <a:gridCol w="2240136"/>
                <a:gridCol w="2240136"/>
              </a:tblGrid>
              <a:tr h="1067119">
                <a:tc>
                  <a:txBody>
                    <a:bodyPr/>
                    <a:lstStyle/>
                    <a:p>
                      <a:r>
                        <a:rPr lang="cs-CZ" b="1" dirty="0"/>
                        <a:t>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 Dívky </a:t>
                      </a:r>
                      <a:br>
                        <a:rPr lang="cs-CZ" b="1"/>
                      </a:br>
                      <a:endParaRPr lang="cs-CZ" b="1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53356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53356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53356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5,7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  <a:tr h="53356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Testování břišních svalů - OPAKOVANÉ PŘEDNOŽOVÁNÍ V LEHU NA ZÁDECH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Testuje flexory kyčelního kloubu a břišní svalstvo.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Pomůcky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Rovná plocha, koberec, tenká žíněnka,  stopky.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Položte se na záda nohy natažené snožmo, ruce v týl. </a:t>
            </a:r>
          </a:p>
          <a:p>
            <a:r>
              <a:rPr lang="cs-CZ" dirty="0" smtClean="0"/>
              <a:t>Pomocník vás drží za lokty, fixuje polohu a přitlačuje paže k podložce. </a:t>
            </a:r>
          </a:p>
          <a:p>
            <a:r>
              <a:rPr lang="cs-CZ" dirty="0" smtClean="0"/>
              <a:t>Na povel začněte přednožovat napnuté nohy až do polohy kolmo k podložce a zpět do polohy vleže s patami na podložce. </a:t>
            </a:r>
          </a:p>
          <a:p>
            <a:r>
              <a:rPr lang="cs-CZ" dirty="0" smtClean="0"/>
              <a:t>Nesmíte se nohama odrážet od podložky.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Hodnocení </a:t>
            </a:r>
            <a:endParaRPr lang="cs-CZ" dirty="0" smtClean="0"/>
          </a:p>
          <a:p>
            <a:r>
              <a:rPr lang="cs-CZ" dirty="0" smtClean="0"/>
              <a:t>Počítá se maximální počet cyklů za 30 sekund.</a:t>
            </a:r>
          </a:p>
          <a:p>
            <a:endParaRPr lang="cs-CZ" dirty="0"/>
          </a:p>
        </p:txBody>
      </p:sp>
      <p:pic>
        <p:nvPicPr>
          <p:cNvPr id="13313" name="Picture 1" descr="C:\Users\Jirk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797152"/>
            <a:ext cx="2987824" cy="189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2122552"/>
        </p:xfrm>
        <a:graphic>
          <a:graphicData uri="http://schemas.openxmlformats.org/drawingml/2006/table">
            <a:tbl>
              <a:tblPr/>
              <a:tblGrid>
                <a:gridCol w="1691680"/>
                <a:gridCol w="1356320"/>
                <a:gridCol w="1524000"/>
                <a:gridCol w="1524000"/>
                <a:gridCol w="1524000"/>
                <a:gridCol w="1524000"/>
              </a:tblGrid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 </a:t>
                      </a:r>
                    </a:p>
                    <a:p>
                      <a:pPr algn="ctr"/>
                      <a:r>
                        <a:rPr lang="cs-CZ" b="1" dirty="0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/>
                        <a:t> </a:t>
                      </a:r>
                    </a:p>
                    <a:p>
                      <a:pPr algn="ctr"/>
                      <a:r>
                        <a:rPr lang="cs-CZ" b="1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6318">
                <a:tc>
                  <a:txBody>
                    <a:bodyPr/>
                    <a:lstStyle/>
                    <a:p>
                      <a:pPr algn="l"/>
                      <a:r>
                        <a:rPr lang="cs-CZ" b="1"/>
                        <a:t>výkon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512636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l"/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10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20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12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20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14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51263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0" y="3212976"/>
          <a:ext cx="9143995" cy="2114814"/>
        </p:xfrm>
        <a:graphic>
          <a:graphicData uri="http://schemas.openxmlformats.org/drawingml/2006/table">
            <a:tbl>
              <a:tblPr/>
              <a:tblGrid>
                <a:gridCol w="1763685"/>
                <a:gridCol w="1152128"/>
                <a:gridCol w="1003042"/>
                <a:gridCol w="1306285"/>
                <a:gridCol w="1306285"/>
                <a:gridCol w="1306285"/>
                <a:gridCol w="1306285"/>
              </a:tblGrid>
              <a:tr h="261029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/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/>
                        <a:t>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1029">
                <a:tc>
                  <a:txBody>
                    <a:bodyPr/>
                    <a:lstStyle/>
                    <a:p>
                      <a:pPr algn="l"/>
                      <a:r>
                        <a:rPr lang="cs-CZ" b="1"/>
                        <a:t>výkon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dívky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průměrný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21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15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22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15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22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14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95536" y="5589240"/>
          <a:ext cx="8352928" cy="1110992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288032">
                <a:tc>
                  <a:txBody>
                    <a:bodyPr/>
                    <a:lstStyle/>
                    <a:p>
                      <a:r>
                        <a:rPr lang="cs-CZ" dirty="0"/>
                        <a:t>Moderní gymnastky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Hráčky házené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Sprinterky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Studentky VŠ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CURL UP TEST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Charakteristika </a:t>
            </a:r>
            <a:endParaRPr lang="cs-CZ" dirty="0" smtClean="0"/>
          </a:p>
          <a:p>
            <a:r>
              <a:rPr lang="cs-CZ" dirty="0" smtClean="0"/>
              <a:t>Test měří sílu a vytrvalost břišních svalů, je určen zejména pro děti a mládež.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Pomůcky </a:t>
            </a:r>
            <a:endParaRPr lang="cs-CZ" dirty="0" smtClean="0"/>
          </a:p>
          <a:p>
            <a:r>
              <a:rPr lang="cs-CZ" dirty="0" smtClean="0"/>
              <a:t>Koberec nebo tenká žíněnka, pásky z tvrdého papíru v délce asi 80 cm a šířce 7,6 cm pro mladší děti do 9 roků, nebo 11,4 cm pro starší. 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 </a:t>
            </a:r>
            <a:endParaRPr lang="cs-CZ" dirty="0" smtClean="0"/>
          </a:p>
          <a:p>
            <a:r>
              <a:rPr lang="cs-CZ" dirty="0" smtClean="0"/>
              <a:t>Položte se zády na podložku, kolena pokrčena ,paže podél těla s dlaněmi položenými na zem a napnutými prsty. </a:t>
            </a:r>
          </a:p>
          <a:p>
            <a:r>
              <a:rPr lang="cs-CZ" dirty="0" smtClean="0"/>
              <a:t>Na zemi pod koleny položte pásku z papíru tak, že se bližší okraj dotýká napnutých prstů.</a:t>
            </a:r>
          </a:p>
          <a:p>
            <a:r>
              <a:rPr lang="cs-CZ" dirty="0" smtClean="0"/>
              <a:t>Proveďte maximální počet zvednutí hlavy a trupu tak, že se napnuté paže sunou po zemi, až se prsty dotknou vzdálenějšího okraje papírové pásky.</a:t>
            </a:r>
          </a:p>
          <a:p>
            <a:r>
              <a:rPr lang="cs-CZ" dirty="0" smtClean="0"/>
              <a:t>Zvedání provádějte v tempu 1x za 3 sekundy.</a:t>
            </a:r>
          </a:p>
          <a:p>
            <a:r>
              <a:rPr lang="cs-CZ" dirty="0" smtClean="0"/>
              <a:t>Po dosažení 75 test přerušte.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Hodnocení </a:t>
            </a:r>
            <a:endParaRPr lang="cs-CZ" dirty="0" smtClean="0"/>
          </a:p>
          <a:p>
            <a:r>
              <a:rPr lang="cs-CZ" dirty="0" smtClean="0"/>
              <a:t>V tabulce vyhodnocení </a:t>
            </a:r>
            <a:r>
              <a:rPr lang="cs-CZ" dirty="0" err="1" smtClean="0"/>
              <a:t>Curl</a:t>
            </a:r>
            <a:r>
              <a:rPr lang="cs-CZ" dirty="0" smtClean="0"/>
              <a:t>-</a:t>
            </a:r>
            <a:r>
              <a:rPr lang="cs-CZ" dirty="0" err="1" smtClean="0"/>
              <a:t>up</a:t>
            </a:r>
            <a:r>
              <a:rPr lang="cs-CZ" dirty="0" smtClean="0"/>
              <a:t> testu levé číslo udává minimální hodnoty, pravé číslo velmi dobré hodnocen</a:t>
            </a:r>
            <a:r>
              <a:rPr lang="cs-CZ" b="1" dirty="0" smtClean="0"/>
              <a:t>í.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https://www.youtube.com/watch?v=uLA_9kx1AkY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395536" y="692696"/>
            <a:ext cx="8367464" cy="457200"/>
          </a:xfrm>
        </p:spPr>
        <p:txBody>
          <a:bodyPr/>
          <a:lstStyle/>
          <a:p>
            <a:r>
              <a:rPr lang="cs-CZ" sz="2000" dirty="0" smtClean="0"/>
              <a:t>Min a </a:t>
            </a:r>
            <a:r>
              <a:rPr lang="cs-CZ" sz="2000" dirty="0" err="1" smtClean="0"/>
              <a:t>max</a:t>
            </a:r>
            <a:r>
              <a:rPr lang="cs-CZ" sz="2000" dirty="0" smtClean="0"/>
              <a:t> hodnoty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9" name="Zástupný symbol pro obsah 19"/>
          <p:cNvGraphicFramePr>
            <a:graphicFrameLocks/>
          </p:cNvGraphicFramePr>
          <p:nvPr/>
        </p:nvGraphicFramePr>
        <p:xfrm>
          <a:off x="683568" y="1340768"/>
          <a:ext cx="7488831" cy="5184571"/>
        </p:xfrm>
        <a:graphic>
          <a:graphicData uri="http://schemas.openxmlformats.org/drawingml/2006/table">
            <a:tbl>
              <a:tblPr/>
              <a:tblGrid>
                <a:gridCol w="2496277"/>
                <a:gridCol w="2496277"/>
                <a:gridCol w="2496277"/>
              </a:tblGrid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 </a:t>
                      </a:r>
                    </a:p>
                    <a:p>
                      <a:pPr algn="ctr"/>
                      <a:r>
                        <a:rPr lang="cs-CZ" b="1" dirty="0"/>
                        <a:t> Věk   </a:t>
                      </a:r>
                      <a:br>
                        <a:rPr lang="cs-CZ" b="1" dirty="0"/>
                      </a:br>
                      <a:endParaRPr lang="cs-CZ" b="1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Chlapci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 </a:t>
                      </a:r>
                    </a:p>
                    <a:p>
                      <a:pPr algn="ctr"/>
                      <a:r>
                        <a:rPr lang="cs-CZ" b="1" dirty="0"/>
                        <a:t>Dívky </a:t>
                      </a:r>
                      <a:br>
                        <a:rPr lang="cs-CZ" b="1" dirty="0"/>
                      </a:br>
                      <a:endParaRPr lang="cs-CZ" b="1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2-10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4-14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4-14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9-24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9-22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12-24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12-26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15-28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15-29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21-40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24-45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24-47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24-47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18-35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   17&gt;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24-47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Jirk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979587" cy="208524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VÝDRŽ V ZÁKLONU V SEDU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Test měří statickou sílu svalstva trupu a oblasti břicha.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Provedení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Položte se na záda, nohy pokrčte a opírejte se chodidly o podložku. </a:t>
            </a:r>
          </a:p>
          <a:p>
            <a:r>
              <a:rPr lang="cs-CZ" dirty="0" smtClean="0"/>
              <a:t>Pomocník vám přidržuje chodidla na podložce. </a:t>
            </a:r>
          </a:p>
          <a:p>
            <a:r>
              <a:rPr lang="cs-CZ" dirty="0" smtClean="0"/>
              <a:t>Pak zaujměte polohu, kdy trup svírá s podložkou 40°. </a:t>
            </a:r>
          </a:p>
          <a:p>
            <a:r>
              <a:rPr lang="cs-CZ" dirty="0" smtClean="0"/>
              <a:t>Paže sepněte za hlavou ( nedotýkají se krku ). </a:t>
            </a:r>
          </a:p>
          <a:p>
            <a:r>
              <a:rPr lang="cs-CZ" dirty="0" smtClean="0"/>
              <a:t>Trup je toporný a tvoří s hlavou a krkem přímku.</a:t>
            </a:r>
          </a:p>
          <a:p>
            <a:r>
              <a:rPr lang="cs-CZ" dirty="0" smtClean="0"/>
              <a:t>V této poloze se snažte vydržet co nejdéle.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Hodnocení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Měříme čas v sekundách.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8367464" cy="457200"/>
          </a:xfrm>
        </p:spPr>
        <p:txBody>
          <a:bodyPr/>
          <a:lstStyle/>
          <a:p>
            <a:r>
              <a:rPr lang="cs-CZ" dirty="0" smtClean="0"/>
              <a:t>Výdrž v záklonu – dívky od 13 do 18 let v sekundách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395536" y="2564904"/>
            <a:ext cx="8367464" cy="569314"/>
          </a:xfrm>
        </p:spPr>
        <p:txBody>
          <a:bodyPr/>
          <a:lstStyle/>
          <a:p>
            <a:r>
              <a:rPr lang="cs-CZ" dirty="0" smtClean="0"/>
              <a:t>Výdrž v záklonu – průměrné hodnoty u dospělých sportovců v sekundách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467544" y="5085184"/>
            <a:ext cx="8367464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lvl="0">
              <a:spcBef>
                <a:spcPts val="300"/>
              </a:spcBef>
              <a:buClr>
                <a:schemeClr val="accent3"/>
              </a:buClr>
            </a:pPr>
            <a:r>
              <a:rPr lang="pl-PL" sz="1900" b="1" dirty="0" smtClean="0">
                <a:solidFill>
                  <a:schemeClr val="tx1">
                    <a:tint val="95000"/>
                  </a:schemeClr>
                </a:solidFill>
              </a:rPr>
              <a:t>Výdrž v záklonu – chlapci od 14 do 18 let v sekundách.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1403648" y="5589240"/>
          <a:ext cx="6384032" cy="1097280"/>
        </p:xfrm>
        <a:graphic>
          <a:graphicData uri="http://schemas.openxmlformats.org/drawingml/2006/table">
            <a:tbl>
              <a:tblPr/>
              <a:tblGrid>
                <a:gridCol w="3192016"/>
                <a:gridCol w="3192016"/>
              </a:tblGrid>
              <a:tr h="0">
                <a:tc>
                  <a:txBody>
                    <a:bodyPr/>
                    <a:lstStyle/>
                    <a:p>
                      <a:r>
                        <a:rPr lang="cs-CZ" b="1" dirty="0"/>
                        <a:t>Výkon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Čas (s)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 dirty="0"/>
                        <a:t>průměrný</a:t>
                      </a:r>
                      <a:endParaRPr lang="cs-CZ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60-68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103-115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1403648" y="3212976"/>
          <a:ext cx="6384032" cy="1645920"/>
        </p:xfrm>
        <a:graphic>
          <a:graphicData uri="http://schemas.openxmlformats.org/drawingml/2006/table">
            <a:tbl>
              <a:tblPr/>
              <a:tblGrid>
                <a:gridCol w="1596008"/>
                <a:gridCol w="1596008"/>
                <a:gridCol w="1596008"/>
                <a:gridCol w="1596008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Sportovní gymnasté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71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Moderní gymnastky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Hráči házené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Hráčky házené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Sprinteři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Sprinterky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82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Studenti VŠ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Studentky VŠ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9514" y="1196752"/>
          <a:ext cx="8784974" cy="1097280"/>
        </p:xfrm>
        <a:graphic>
          <a:graphicData uri="http://schemas.openxmlformats.org/drawingml/2006/table">
            <a:tbl>
              <a:tblPr/>
              <a:tblGrid>
                <a:gridCol w="1556078"/>
                <a:gridCol w="953916"/>
                <a:gridCol w="1254996"/>
                <a:gridCol w="1254996"/>
                <a:gridCol w="1254996"/>
                <a:gridCol w="1254996"/>
                <a:gridCol w="1254996"/>
              </a:tblGrid>
              <a:tr h="0">
                <a:tc>
                  <a:txBody>
                    <a:bodyPr/>
                    <a:lstStyle/>
                    <a:p>
                      <a:r>
                        <a:rPr lang="cs-CZ" b="1" dirty="0"/>
                        <a:t>Výkon/věk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/>
                        <a:t>18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6-9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6-9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b="1"/>
                        <a:t>průměrný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55-66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39-48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24-29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23-32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21-27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17-22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nadprůměrný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&gt;97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&gt;41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Metodotvorní</a:t>
            </a:r>
            <a:r>
              <a:rPr lang="cs-CZ" dirty="0" smtClean="0"/>
              <a:t> činitelé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Velikost odporu</a:t>
            </a:r>
          </a:p>
          <a:p>
            <a:r>
              <a:rPr lang="cs-CZ" dirty="0" smtClean="0"/>
              <a:t>Počet opakování</a:t>
            </a:r>
          </a:p>
          <a:p>
            <a:r>
              <a:rPr lang="cs-CZ" dirty="0" smtClean="0"/>
              <a:t>Rychlost provedení pohybu</a:t>
            </a:r>
          </a:p>
          <a:p>
            <a:pPr>
              <a:buNone/>
            </a:pPr>
            <a:r>
              <a:rPr lang="cs-CZ" dirty="0" smtClean="0"/>
              <a:t>+</a:t>
            </a:r>
          </a:p>
          <a:p>
            <a:r>
              <a:rPr lang="cs-CZ" dirty="0" smtClean="0"/>
              <a:t>Délka odpočinku</a:t>
            </a:r>
          </a:p>
          <a:p>
            <a:r>
              <a:rPr lang="cs-CZ" dirty="0" smtClean="0"/>
              <a:t>Charakter odpočinku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 - LEH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Charakteristika</a:t>
            </a:r>
            <a:endParaRPr lang="cs-CZ" dirty="0" smtClean="0"/>
          </a:p>
          <a:p>
            <a:r>
              <a:rPr lang="cs-CZ" dirty="0" smtClean="0"/>
              <a:t>Testování silově-vytrvalostních schopností břišního svalstva, známý také jako "</a:t>
            </a:r>
            <a:r>
              <a:rPr lang="cs-CZ" dirty="0" err="1" smtClean="0"/>
              <a:t>Sit</a:t>
            </a:r>
            <a:r>
              <a:rPr lang="cs-CZ" dirty="0" smtClean="0"/>
              <a:t> </a:t>
            </a:r>
            <a:r>
              <a:rPr lang="cs-CZ" dirty="0" err="1" smtClean="0"/>
              <a:t>ups</a:t>
            </a:r>
            <a:r>
              <a:rPr lang="cs-CZ" dirty="0" smtClean="0"/>
              <a:t> test".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Provedení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Lehněte si na podlahu (ležte naznak) s pokrčenými koleny v úhlu 45° </a:t>
            </a:r>
          </a:p>
          <a:p>
            <a:r>
              <a:rPr lang="cs-CZ" dirty="0" smtClean="0"/>
              <a:t>Ruce za hlavou. </a:t>
            </a:r>
          </a:p>
          <a:p>
            <a:r>
              <a:rPr lang="cs-CZ" dirty="0" smtClean="0"/>
              <a:t>Chodidla stále na zemi. </a:t>
            </a:r>
          </a:p>
          <a:p>
            <a:r>
              <a:rPr lang="cs-CZ" dirty="0" smtClean="0"/>
              <a:t>Vydechujte při pohybu nahoru. </a:t>
            </a:r>
          </a:p>
          <a:p>
            <a:r>
              <a:rPr lang="cs-CZ" dirty="0" smtClean="0"/>
              <a:t>Oblast bederní páteře mějte po celou dobu cviku přitlačenou k zemi!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Hodnocení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Proveďte co nejvíce sedů-lehů </a:t>
            </a:r>
            <a:r>
              <a:rPr lang="cs-CZ" b="1" dirty="0" smtClean="0"/>
              <a:t>v jedné minutě.</a:t>
            </a:r>
          </a:p>
          <a:p>
            <a:r>
              <a:rPr lang="cs-CZ" dirty="0" smtClean="0">
                <a:hlinkClick r:id="rId2"/>
              </a:rPr>
              <a:t>https://www.youtube.com/watch?v=s_4V6_dpObI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4041648" cy="457200"/>
          </a:xfrm>
        </p:spPr>
        <p:txBody>
          <a:bodyPr/>
          <a:lstStyle/>
          <a:p>
            <a:r>
              <a:rPr lang="cs-CZ" dirty="0" smtClean="0"/>
              <a:t>Muži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716016" y="836712"/>
            <a:ext cx="4041775" cy="457200"/>
          </a:xfrm>
        </p:spPr>
        <p:txBody>
          <a:bodyPr/>
          <a:lstStyle/>
          <a:p>
            <a:r>
              <a:rPr lang="cs-CZ" dirty="0" smtClean="0"/>
              <a:t>Ženy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0" name="Zástupný symbol pro obsah 6"/>
          <p:cNvGraphicFramePr>
            <a:graphicFrameLocks/>
          </p:cNvGraphicFramePr>
          <p:nvPr/>
        </p:nvGraphicFramePr>
        <p:xfrm>
          <a:off x="0" y="1805783"/>
          <a:ext cx="4427983" cy="4719560"/>
        </p:xfrm>
        <a:graphic>
          <a:graphicData uri="http://schemas.openxmlformats.org/drawingml/2006/table">
            <a:tbl>
              <a:tblPr/>
              <a:tblGrid>
                <a:gridCol w="1739925"/>
                <a:gridCol w="862398"/>
                <a:gridCol w="922917"/>
                <a:gridCol w="902743"/>
              </a:tblGrid>
              <a:tr h="589945">
                <a:tc>
                  <a:txBody>
                    <a:bodyPr/>
                    <a:lstStyle/>
                    <a:p>
                      <a:r>
                        <a:rPr lang="cs-CZ" b="1" dirty="0"/>
                        <a:t>Hodnocení</a:t>
                      </a:r>
                      <a:r>
                        <a:rPr lang="cs-CZ" b="1" dirty="0" smtClean="0"/>
                        <a:t>/</a:t>
                      </a:r>
                      <a:br>
                        <a:rPr lang="cs-CZ" b="1" dirty="0" smtClean="0"/>
                      </a:br>
                      <a:r>
                        <a:rPr lang="cs-CZ" b="1" dirty="0" smtClean="0"/>
                        <a:t>věk </a:t>
                      </a:r>
                      <a:endParaRPr lang="cs-CZ" b="1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18-25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26-35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36-45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Výborné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&gt;49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&gt;41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Dobré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44-49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40-45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35-41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Nadprůměrné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39-43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35-39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30-34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 b="1"/>
                        <a:t>Průměrné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35-38 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31-34 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27-29 </a:t>
                      </a:r>
                      <a:endParaRPr lang="cs-CZ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Podprůměrné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31-34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29-30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23-26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Slabé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25-30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22-28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17-22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589945">
                <a:tc>
                  <a:txBody>
                    <a:bodyPr/>
                    <a:lstStyle/>
                    <a:p>
                      <a:pPr algn="l"/>
                      <a:r>
                        <a:rPr lang="cs-CZ"/>
                        <a:t>Velmi slabé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572001" y="1844821"/>
          <a:ext cx="4571999" cy="4680524"/>
        </p:xfrm>
        <a:graphic>
          <a:graphicData uri="http://schemas.openxmlformats.org/drawingml/2006/table">
            <a:tbl>
              <a:tblPr/>
              <a:tblGrid>
                <a:gridCol w="1840537"/>
                <a:gridCol w="928271"/>
                <a:gridCol w="960279"/>
                <a:gridCol w="842912"/>
              </a:tblGrid>
              <a:tr h="624070">
                <a:tc>
                  <a:txBody>
                    <a:bodyPr/>
                    <a:lstStyle/>
                    <a:p>
                      <a:r>
                        <a:rPr lang="cs-CZ" sz="1800" b="1" dirty="0"/>
                        <a:t>Hodnocení</a:t>
                      </a:r>
                      <a:r>
                        <a:rPr lang="cs-CZ" sz="1800" b="1" dirty="0" smtClean="0"/>
                        <a:t>/</a:t>
                      </a:r>
                      <a:br>
                        <a:rPr lang="cs-CZ" sz="1800" b="1" dirty="0" smtClean="0"/>
                      </a:br>
                      <a:r>
                        <a:rPr lang="cs-CZ" sz="1800" b="1" dirty="0" smtClean="0"/>
                        <a:t>věk </a:t>
                      </a:r>
                      <a:endParaRPr lang="cs-CZ" sz="1800" b="1" dirty="0"/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18-25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26-35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/>
                        <a:t>36-45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Výborné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&gt;43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&gt;39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&gt;33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FF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Dobré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37-43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33-39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27-33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FF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Nadprůměrné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33-36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29-32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23-26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/>
                        <a:t>Průměrné</a:t>
                      </a:r>
                      <a:endParaRPr lang="cs-CZ" sz="1800" dirty="0"/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/>
                        <a:t>29-32 </a:t>
                      </a:r>
                      <a:endParaRPr lang="cs-CZ" sz="1800"/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/>
                        <a:t>25-28 </a:t>
                      </a:r>
                      <a:endParaRPr lang="cs-CZ" sz="1800"/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/>
                        <a:t>19-22 </a:t>
                      </a:r>
                      <a:endParaRPr lang="cs-CZ" sz="1800"/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66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Podprůměrné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25-28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21-24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15-18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Slabé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18-24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13-20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/>
                        <a:t>7-14 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Velmi slabé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 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 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 </a:t>
                      </a:r>
                    </a:p>
                  </a:txBody>
                  <a:tcPr marL="67733" marR="677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Testování zádových svalů</a:t>
            </a:r>
            <a:br>
              <a:rPr lang="cs-CZ" dirty="0" smtClean="0"/>
            </a:br>
            <a:r>
              <a:rPr lang="cs-CZ" dirty="0" smtClean="0"/>
              <a:t>ZÁDOVÁ DYNAMOMETRIE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2179708"/>
          </a:xfrm>
        </p:spPr>
        <p:txBody>
          <a:bodyPr>
            <a:noAutofit/>
          </a:bodyPr>
          <a:lstStyle/>
          <a:p>
            <a:r>
              <a:rPr lang="cs-CZ" sz="1800" dirty="0" smtClean="0"/>
              <a:t>testovaná osoba drží </a:t>
            </a:r>
            <a:r>
              <a:rPr lang="cs-CZ" sz="1800" dirty="0" err="1" smtClean="0"/>
              <a:t>hrazdičku</a:t>
            </a:r>
            <a:r>
              <a:rPr lang="cs-CZ" sz="1800" dirty="0" smtClean="0"/>
              <a:t> dynam. Oběma rukama ve výši kolen </a:t>
            </a:r>
            <a:r>
              <a:rPr lang="cs-CZ" sz="1800" dirty="0" smtClean="0"/>
              <a:t>a provádí </a:t>
            </a:r>
            <a:r>
              <a:rPr lang="cs-CZ" sz="1800" dirty="0" smtClean="0"/>
              <a:t>vzpřim </a:t>
            </a:r>
            <a:r>
              <a:rPr lang="cs-CZ" sz="1800" dirty="0" smtClean="0"/>
              <a:t>trupu,</a:t>
            </a:r>
          </a:p>
          <a:p>
            <a:r>
              <a:rPr lang="cs-CZ" sz="1800" dirty="0" smtClean="0"/>
              <a:t>tento </a:t>
            </a:r>
            <a:r>
              <a:rPr lang="cs-CZ" sz="1800" dirty="0" smtClean="0"/>
              <a:t>vzpřim se provádí 2x, započítává se lepší </a:t>
            </a:r>
            <a:r>
              <a:rPr lang="cs-CZ" sz="1800" dirty="0" smtClean="0"/>
              <a:t>pokus,</a:t>
            </a:r>
          </a:p>
          <a:p>
            <a:r>
              <a:rPr lang="cs-CZ" sz="1800" dirty="0" smtClean="0"/>
              <a:t>zjišťuje </a:t>
            </a:r>
            <a:r>
              <a:rPr lang="cs-CZ" sz="1800" dirty="0" smtClean="0"/>
              <a:t>krátkodobou staticko-silovou schopnost vzpřimovačů </a:t>
            </a:r>
            <a:r>
              <a:rPr lang="cs-CZ" sz="1800" dirty="0" smtClean="0"/>
              <a:t>trupu,</a:t>
            </a:r>
          </a:p>
          <a:p>
            <a:r>
              <a:rPr lang="cs-CZ" sz="1800" dirty="0" smtClean="0"/>
              <a:t>explosivní </a:t>
            </a:r>
            <a:r>
              <a:rPr lang="cs-CZ" sz="1800" dirty="0" smtClean="0"/>
              <a:t>síla je dána tzv. gradientem síly: </a:t>
            </a:r>
            <a:r>
              <a:rPr lang="cs-CZ" sz="1800" dirty="0" err="1" smtClean="0"/>
              <a:t>tg</a:t>
            </a:r>
            <a:r>
              <a:rPr lang="cs-CZ" sz="1800" dirty="0" smtClean="0">
                <a:sym typeface="Symbol" pitchFamily="18" charset="2"/>
              </a:rPr>
              <a:t></a:t>
            </a:r>
            <a:r>
              <a:rPr lang="cs-CZ" sz="1800" dirty="0" smtClean="0"/>
              <a:t>=</a:t>
            </a:r>
            <a:r>
              <a:rPr lang="cs-CZ" sz="1800" dirty="0" err="1" smtClean="0"/>
              <a:t>Fmax</a:t>
            </a:r>
            <a:r>
              <a:rPr lang="cs-CZ" sz="1800" dirty="0" smtClean="0"/>
              <a:t> / </a:t>
            </a:r>
            <a:r>
              <a:rPr lang="cs-CZ" sz="1800" dirty="0" err="1" smtClean="0"/>
              <a:t>tmax</a:t>
            </a:r>
            <a:r>
              <a:rPr lang="cs-CZ" sz="1800" dirty="0" smtClean="0"/>
              <a:t> nebo  </a:t>
            </a:r>
            <a:r>
              <a:rPr lang="cs-CZ" sz="1800" dirty="0" smtClean="0"/>
              <a:t>F</a:t>
            </a:r>
            <a:r>
              <a:rPr lang="cs-CZ" sz="1800" baseline="-25000" dirty="0" smtClean="0"/>
              <a:t>50</a:t>
            </a:r>
            <a:r>
              <a:rPr lang="cs-CZ" sz="1800" dirty="0" smtClean="0"/>
              <a:t> </a:t>
            </a:r>
            <a:r>
              <a:rPr lang="cs-CZ" sz="1800" dirty="0" smtClean="0"/>
              <a:t>/ t</a:t>
            </a:r>
            <a:r>
              <a:rPr lang="cs-CZ" sz="1800" baseline="-25000" dirty="0" smtClean="0"/>
              <a:t>50</a:t>
            </a:r>
            <a:endParaRPr lang="en-US" sz="1800" baseline="-250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39552" y="3933056"/>
            <a:ext cx="7929618" cy="2643182"/>
            <a:chOff x="621" y="8104"/>
            <a:chExt cx="10620" cy="597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841" y="11164"/>
              <a:ext cx="5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cs-CZ" sz="2000" b="1" dirty="0">
                  <a:solidFill>
                    <a:srgbClr val="008000"/>
                  </a:solidFill>
                </a:rPr>
                <a:t>I</a:t>
              </a:r>
              <a:endParaRPr lang="en-US" sz="2000" b="1" dirty="0"/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21" y="8104"/>
              <a:ext cx="10620" cy="5970"/>
              <a:chOff x="621" y="8104"/>
              <a:chExt cx="10620" cy="597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521" y="8284"/>
                <a:ext cx="0" cy="43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521" y="12604"/>
                <a:ext cx="9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521" y="9004"/>
                <a:ext cx="7920" cy="5070"/>
              </a:xfrm>
              <a:custGeom>
                <a:avLst/>
                <a:gdLst>
                  <a:gd name="T0" fmla="*/ 0 w 7920"/>
                  <a:gd name="T1" fmla="*/ 3600 h 5070"/>
                  <a:gd name="T2" fmla="*/ 900 w 7920"/>
                  <a:gd name="T3" fmla="*/ 4500 h 5070"/>
                  <a:gd name="T4" fmla="*/ 3780 w 7920"/>
                  <a:gd name="T5" fmla="*/ 180 h 5070"/>
                  <a:gd name="T6" fmla="*/ 7920 w 7920"/>
                  <a:gd name="T7" fmla="*/ 3420 h 50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20" h="5070">
                    <a:moveTo>
                      <a:pt x="0" y="3600"/>
                    </a:moveTo>
                    <a:cubicBezTo>
                      <a:pt x="135" y="4335"/>
                      <a:pt x="270" y="5070"/>
                      <a:pt x="900" y="4500"/>
                    </a:cubicBezTo>
                    <a:cubicBezTo>
                      <a:pt x="1530" y="3930"/>
                      <a:pt x="2610" y="360"/>
                      <a:pt x="3780" y="180"/>
                    </a:cubicBezTo>
                    <a:cubicBezTo>
                      <a:pt x="4950" y="0"/>
                      <a:pt x="7170" y="2940"/>
                      <a:pt x="7920" y="342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5481" y="9184"/>
                <a:ext cx="0" cy="34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4221" y="10264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H="1">
                <a:off x="1521" y="9184"/>
                <a:ext cx="396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1521" y="10264"/>
                <a:ext cx="270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5301" y="1260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 dirty="0">
                    <a:solidFill>
                      <a:srgbClr val="0000FF"/>
                    </a:solidFill>
                  </a:rPr>
                  <a:t>t</a:t>
                </a:r>
                <a:r>
                  <a:rPr lang="cs-CZ" sz="20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cs-CZ" sz="2000" baseline="-25000" dirty="0" err="1">
                    <a:solidFill>
                      <a:srgbClr val="0000FF"/>
                    </a:solidFill>
                  </a:rPr>
                  <a:t>max</a:t>
                </a:r>
                <a:endParaRPr lang="en-US" sz="2000" dirty="0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861" y="1260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 dirty="0">
                    <a:solidFill>
                      <a:srgbClr val="0000FF"/>
                    </a:solidFill>
                  </a:rPr>
                  <a:t>t</a:t>
                </a:r>
                <a:r>
                  <a:rPr lang="cs-CZ" sz="2000" baseline="-25000" dirty="0">
                    <a:solidFill>
                      <a:srgbClr val="0000FF"/>
                    </a:solidFill>
                  </a:rPr>
                  <a:t> 50</a:t>
                </a:r>
                <a:endParaRPr lang="en-US" sz="2000" dirty="0"/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10161" y="1260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>
                    <a:solidFill>
                      <a:srgbClr val="1D0CF8"/>
                    </a:solidFill>
                  </a:rPr>
                  <a:t>t</a:t>
                </a:r>
                <a:r>
                  <a:rPr lang="cs-CZ" sz="2000" baseline="-25000">
                    <a:solidFill>
                      <a:srgbClr val="1D0CF8"/>
                    </a:solidFill>
                  </a:rPr>
                  <a:t> </a:t>
                </a:r>
                <a:endParaRPr lang="en-US" sz="2000">
                  <a:solidFill>
                    <a:srgbClr val="1D0CF8"/>
                  </a:solidFill>
                </a:endParaRPr>
              </a:p>
            </p:txBody>
          </p:sp>
          <p:sp>
            <p:nvSpPr>
              <p:cNvPr id="18" name="Text Box 18"/>
              <p:cNvSpPr txBox="1">
                <a:spLocks noChangeArrowheads="1"/>
              </p:cNvSpPr>
              <p:nvPr/>
            </p:nvSpPr>
            <p:spPr bwMode="auto">
              <a:xfrm>
                <a:off x="801" y="882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>
                    <a:solidFill>
                      <a:srgbClr val="0000FF"/>
                    </a:solidFill>
                  </a:rPr>
                  <a:t>F</a:t>
                </a:r>
                <a:r>
                  <a:rPr lang="cs-CZ" sz="2000" baseline="-25000">
                    <a:solidFill>
                      <a:srgbClr val="0000FF"/>
                    </a:solidFill>
                  </a:rPr>
                  <a:t> max</a:t>
                </a:r>
                <a:endParaRPr lang="en-US" sz="2000"/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801" y="990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>
                    <a:solidFill>
                      <a:srgbClr val="0000FF"/>
                    </a:solidFill>
                  </a:rPr>
                  <a:t>F</a:t>
                </a:r>
                <a:r>
                  <a:rPr lang="cs-CZ" sz="2000" baseline="-25000">
                    <a:solidFill>
                      <a:srgbClr val="0000FF"/>
                    </a:solidFill>
                  </a:rPr>
                  <a:t> 50</a:t>
                </a:r>
                <a:endParaRPr lang="en-US" sz="2000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4761" y="9544"/>
                <a:ext cx="162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3861" y="10984"/>
                <a:ext cx="414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4221" y="10264"/>
                <a:ext cx="306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3501" y="11704"/>
                <a:ext cx="522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621" y="8104"/>
                <a:ext cx="10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2000">
                    <a:solidFill>
                      <a:srgbClr val="1D0CF8"/>
                    </a:solidFill>
                  </a:rPr>
                  <a:t>F (N)</a:t>
                </a:r>
                <a:endParaRPr lang="en-US" sz="2000">
                  <a:solidFill>
                    <a:srgbClr val="1D0CF8"/>
                  </a:solidFill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3501" y="8824"/>
                <a:ext cx="1440" cy="27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 flipV="1">
                <a:off x="4941" y="8644"/>
                <a:ext cx="900" cy="72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Text Box 27"/>
              <p:cNvSpPr txBox="1">
                <a:spLocks noChangeArrowheads="1"/>
              </p:cNvSpPr>
              <p:nvPr/>
            </p:nvSpPr>
            <p:spPr bwMode="auto">
              <a:xfrm>
                <a:off x="4041" y="9184"/>
                <a:ext cx="198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 sz="1400">
                    <a:solidFill>
                      <a:srgbClr val="993300"/>
                    </a:solidFill>
                  </a:rPr>
                  <a:t>tg</a:t>
                </a:r>
                <a:r>
                  <a:rPr lang="cs-CZ" sz="1200">
                    <a:solidFill>
                      <a:srgbClr val="993300"/>
                    </a:solidFill>
                    <a:sym typeface="Symbol" pitchFamily="18" charset="2"/>
                  </a:rPr>
                  <a:t></a:t>
                </a:r>
                <a:endParaRPr lang="en-US" sz="1800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36004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Testování</a:t>
            </a:r>
            <a:br>
              <a:rPr lang="cs-CZ" dirty="0" smtClean="0"/>
            </a:br>
            <a:r>
              <a:rPr lang="cs-CZ" dirty="0" smtClean="0"/>
              <a:t>dolních končetin</a:t>
            </a:r>
            <a:br>
              <a:rPr lang="cs-CZ" dirty="0" smtClean="0"/>
            </a:br>
            <a:r>
              <a:rPr lang="cs-CZ" dirty="0" smtClean="0"/>
              <a:t>SKOK DO DÁLKY</a:t>
            </a:r>
            <a:br>
              <a:rPr lang="cs-CZ" dirty="0" smtClean="0"/>
            </a:br>
            <a:r>
              <a:rPr lang="cs-CZ" dirty="0" smtClean="0"/>
              <a:t> Z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645024"/>
            <a:ext cx="3538736" cy="281467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pevná </a:t>
            </a:r>
            <a:r>
              <a:rPr lang="cs-CZ" sz="1800" dirty="0" smtClean="0"/>
              <a:t>podložka, </a:t>
            </a:r>
            <a:r>
              <a:rPr lang="cs-CZ" sz="1800" dirty="0" smtClean="0"/>
              <a:t>pásmo</a:t>
            </a:r>
          </a:p>
          <a:p>
            <a:r>
              <a:rPr lang="cs-CZ" sz="1800" dirty="0" smtClean="0"/>
              <a:t>skok </a:t>
            </a:r>
            <a:r>
              <a:rPr lang="cs-CZ" sz="1800" dirty="0" smtClean="0"/>
              <a:t>od </a:t>
            </a:r>
            <a:r>
              <a:rPr lang="cs-CZ" sz="1800" dirty="0" smtClean="0"/>
              <a:t>čáry</a:t>
            </a:r>
            <a:endParaRPr lang="cs-CZ" sz="1800" dirty="0" smtClean="0"/>
          </a:p>
          <a:p>
            <a:r>
              <a:rPr lang="cs-CZ" sz="1800" dirty="0" smtClean="0"/>
              <a:t>hodnotí </a:t>
            </a:r>
            <a:r>
              <a:rPr lang="cs-CZ" sz="1800" dirty="0" smtClean="0"/>
              <a:t>se dle atletických pravidel (poslední stopa</a:t>
            </a:r>
            <a:r>
              <a:rPr lang="cs-CZ" sz="1800" dirty="0" smtClean="0"/>
              <a:t>) </a:t>
            </a:r>
            <a:endParaRPr lang="cs-CZ" sz="1800" dirty="0" smtClean="0"/>
          </a:p>
          <a:p>
            <a:r>
              <a:rPr lang="cs-CZ" sz="1800" dirty="0" smtClean="0"/>
              <a:t>započítává </a:t>
            </a:r>
            <a:r>
              <a:rPr lang="cs-CZ" sz="1800" dirty="0" smtClean="0"/>
              <a:t>se nejlepší ze tří </a:t>
            </a:r>
            <a:r>
              <a:rPr lang="cs-CZ" sz="1800" dirty="0" smtClean="0"/>
              <a:t>pokusů</a:t>
            </a:r>
          </a:p>
          <a:p>
            <a:r>
              <a:rPr lang="cs-CZ" sz="1800" dirty="0" smtClean="0"/>
              <a:t>zjišťuje  </a:t>
            </a:r>
            <a:r>
              <a:rPr lang="cs-CZ" sz="1800" dirty="0" smtClean="0"/>
              <a:t>explozivní sílu dolních končetin</a:t>
            </a:r>
          </a:p>
          <a:p>
            <a:endParaRPr lang="cs-CZ" dirty="0"/>
          </a:p>
        </p:txBody>
      </p:sp>
      <p:pic>
        <p:nvPicPr>
          <p:cNvPr id="4" name="Obrázek 3" descr="Výstřiž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3722" y="260647"/>
            <a:ext cx="5340278" cy="65973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VÝSKOK Z MÍSTA – ODRAZOVÁ SÍLA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 smtClean="0"/>
              <a:t>Dynamometrická deska 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S </a:t>
            </a:r>
            <a:r>
              <a:rPr lang="cs-CZ" dirty="0" smtClean="0"/>
              <a:t>dosahem</a:t>
            </a:r>
            <a:endParaRPr lang="cs-CZ" dirty="0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vyšetřovaná </a:t>
            </a:r>
            <a:r>
              <a:rPr lang="cs-CZ" dirty="0" smtClean="0"/>
              <a:t>osoba </a:t>
            </a:r>
            <a:r>
              <a:rPr lang="cs-CZ" dirty="0" smtClean="0"/>
              <a:t>při </a:t>
            </a:r>
            <a:r>
              <a:rPr lang="cs-CZ" dirty="0" smtClean="0"/>
              <a:t>testu provádí maximální </a:t>
            </a:r>
            <a:r>
              <a:rPr lang="cs-CZ" dirty="0" smtClean="0"/>
              <a:t>odraz snožmo </a:t>
            </a:r>
            <a:r>
              <a:rPr lang="cs-CZ" dirty="0" smtClean="0"/>
              <a:t>do vertikálního </a:t>
            </a:r>
            <a:r>
              <a:rPr lang="cs-CZ" dirty="0" smtClean="0"/>
              <a:t>výskoku</a:t>
            </a:r>
          </a:p>
          <a:p>
            <a:r>
              <a:rPr lang="cs-CZ" dirty="0" smtClean="0"/>
              <a:t>digitální záznamy</a:t>
            </a:r>
          </a:p>
          <a:p>
            <a:r>
              <a:rPr lang="cs-CZ" dirty="0" smtClean="0"/>
              <a:t>jsou </a:t>
            </a:r>
            <a:r>
              <a:rPr lang="cs-CZ" dirty="0" smtClean="0"/>
              <a:t>povoleny </a:t>
            </a:r>
            <a:r>
              <a:rPr lang="cs-CZ" dirty="0" err="1" smtClean="0"/>
              <a:t>dopomocné</a:t>
            </a:r>
            <a:r>
              <a:rPr lang="cs-CZ" dirty="0" smtClean="0"/>
              <a:t> pohyby</a:t>
            </a:r>
          </a:p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pevná </a:t>
            </a:r>
            <a:r>
              <a:rPr lang="cs-CZ" dirty="0" smtClean="0"/>
              <a:t>podložka, měřící zařízení pro výšku </a:t>
            </a:r>
            <a:r>
              <a:rPr lang="cs-CZ" dirty="0" smtClean="0"/>
              <a:t>dotyku</a:t>
            </a:r>
          </a:p>
          <a:p>
            <a:r>
              <a:rPr lang="cs-CZ" dirty="0" smtClean="0"/>
              <a:t>nejprve </a:t>
            </a:r>
            <a:r>
              <a:rPr lang="cs-CZ" dirty="0" smtClean="0"/>
              <a:t>zaznamená dosah napnuté paže ze </a:t>
            </a:r>
            <a:r>
              <a:rPr lang="cs-CZ" dirty="0" smtClean="0"/>
              <a:t>stoje</a:t>
            </a:r>
          </a:p>
          <a:p>
            <a:r>
              <a:rPr lang="cs-CZ" dirty="0" smtClean="0"/>
              <a:t>poté provádí tři pokusy výskoku </a:t>
            </a:r>
          </a:p>
          <a:p>
            <a:r>
              <a:rPr lang="cs-CZ" dirty="0" smtClean="0"/>
              <a:t>jsou </a:t>
            </a:r>
            <a:r>
              <a:rPr lang="cs-CZ" dirty="0" smtClean="0"/>
              <a:t>povoleny </a:t>
            </a:r>
            <a:r>
              <a:rPr lang="cs-CZ" dirty="0" err="1" smtClean="0"/>
              <a:t>dopomocné</a:t>
            </a:r>
            <a:r>
              <a:rPr lang="cs-CZ" dirty="0" smtClean="0"/>
              <a:t> pohyby</a:t>
            </a:r>
          </a:p>
          <a:p>
            <a:endParaRPr lang="cs-CZ" dirty="0"/>
          </a:p>
        </p:txBody>
      </p:sp>
      <p:pic>
        <p:nvPicPr>
          <p:cNvPr id="5" name="Obrázek 4" descr="Výstřiž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085184"/>
            <a:ext cx="4500593" cy="13730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AKCELERAČNÍ TRENAŽÉR – KOLENNÍ KLOUB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Testování flexorů kolenního kloubu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Testování extenzorů kolenního kloubu</a:t>
            </a:r>
          </a:p>
          <a:p>
            <a:endParaRPr lang="cs-CZ" dirty="0" smtClean="0"/>
          </a:p>
        </p:txBody>
      </p:sp>
      <p:pic>
        <p:nvPicPr>
          <p:cNvPr id="4" name="Obrázek 3" descr="Akcelerato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14621"/>
            <a:ext cx="2603506" cy="1928826"/>
          </a:xfrm>
          <a:prstGeom prst="rect">
            <a:avLst/>
          </a:prstGeom>
        </p:spPr>
      </p:pic>
      <p:pic>
        <p:nvPicPr>
          <p:cNvPr id="5" name="Obrázek 4" descr="Akcelerator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214818"/>
            <a:ext cx="2071670" cy="24984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AKCELERAČNÍ TRENAŽÉR – KYČELNÍ KLOUB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Testování flexorů kyčelního kloubu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Akcelerato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000372"/>
            <a:ext cx="2325682" cy="309458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24078" indent="-514350"/>
            <a:r>
              <a:rPr lang="cs-CZ" dirty="0" smtClean="0"/>
              <a:t>Dovalil, J. a kol. </a:t>
            </a:r>
            <a:r>
              <a:rPr lang="cs-CZ" i="1" dirty="0" smtClean="0"/>
              <a:t>Výkon a trénink ve sportu. </a:t>
            </a:r>
            <a:r>
              <a:rPr lang="cs-CZ" dirty="0" smtClean="0"/>
              <a:t>4. </a:t>
            </a:r>
            <a:r>
              <a:rPr lang="cs-CZ" dirty="0" err="1" smtClean="0"/>
              <a:t>vyd</a:t>
            </a:r>
            <a:r>
              <a:rPr lang="cs-CZ" dirty="0" smtClean="0"/>
              <a:t>. 336. Praha: Olympia, 2012.</a:t>
            </a:r>
          </a:p>
          <a:p>
            <a:pPr marL="624078" indent="-514350"/>
            <a:r>
              <a:rPr lang="cs-CZ" dirty="0" smtClean="0"/>
              <a:t>Neuman</a:t>
            </a:r>
            <a:r>
              <a:rPr lang="cs-CZ" dirty="0" smtClean="0"/>
              <a:t>, J. (2003). </a:t>
            </a:r>
            <a:r>
              <a:rPr lang="cs-CZ" i="1" dirty="0" smtClean="0"/>
              <a:t>Cvičení a testy obratnosti, vytrvalosti a síly</a:t>
            </a:r>
            <a:r>
              <a:rPr lang="cs-CZ" dirty="0" smtClean="0"/>
              <a:t>. (</a:t>
            </a:r>
            <a:r>
              <a:rPr lang="cs-CZ" dirty="0" err="1" smtClean="0"/>
              <a:t>Vyd</a:t>
            </a:r>
            <a:r>
              <a:rPr lang="cs-CZ" dirty="0" smtClean="0"/>
              <a:t>. 1., 157 s.) Praha: Portál.</a:t>
            </a:r>
          </a:p>
          <a:p>
            <a:pPr marL="624078" indent="-514350"/>
            <a:r>
              <a:rPr lang="cs-CZ" dirty="0" smtClean="0"/>
              <a:t>Pavlík, J. (2010). </a:t>
            </a:r>
            <a:r>
              <a:rPr lang="cs-CZ" i="1" dirty="0" smtClean="0"/>
              <a:t>Vybrané kapitoly z </a:t>
            </a:r>
            <a:r>
              <a:rPr lang="cs-CZ" i="1" dirty="0" err="1" smtClean="0"/>
              <a:t>antropomotoriky</a:t>
            </a:r>
            <a:r>
              <a:rPr lang="cs-CZ" dirty="0" smtClean="0"/>
              <a:t>. (86 s.) Brno: Masarykova univerzita</a:t>
            </a:r>
            <a:r>
              <a:rPr lang="cs-CZ" dirty="0" smtClean="0"/>
              <a:t>.</a:t>
            </a:r>
          </a:p>
          <a:p>
            <a:pPr marL="624078" indent="-514350"/>
            <a:r>
              <a:rPr lang="cs-CZ" dirty="0" smtClean="0"/>
              <a:t>Perič, T. </a:t>
            </a:r>
            <a:r>
              <a:rPr lang="cs-CZ" i="1" dirty="0" smtClean="0"/>
              <a:t>Sportovní trénink. </a:t>
            </a:r>
            <a:r>
              <a:rPr lang="cs-CZ" dirty="0" smtClean="0"/>
              <a:t>1. </a:t>
            </a:r>
            <a:r>
              <a:rPr lang="cs-CZ" dirty="0" err="1" smtClean="0"/>
              <a:t>vyd</a:t>
            </a:r>
            <a:r>
              <a:rPr lang="cs-CZ" dirty="0" smtClean="0"/>
              <a:t>. 160. Praha: Grada Publishing, 2010.</a:t>
            </a:r>
            <a:endParaRPr lang="cs-CZ" dirty="0" smtClean="0"/>
          </a:p>
          <a:p>
            <a:pPr marL="624078" indent="-514350"/>
            <a:r>
              <a:rPr lang="cs-CZ" dirty="0" smtClean="0"/>
              <a:t>ISBN </a:t>
            </a:r>
            <a:r>
              <a:rPr lang="cs-CZ" dirty="0" smtClean="0"/>
              <a:t>978-80-89257-48-5</a:t>
            </a:r>
          </a:p>
          <a:p>
            <a:pPr marL="624078" indent="-514350"/>
            <a:r>
              <a:rPr lang="cs-CZ" dirty="0"/>
              <a:t>https://</a:t>
            </a:r>
            <a:r>
              <a:rPr lang="cs-CZ" dirty="0" smtClean="0"/>
              <a:t>publi.cz/books/52/09.html</a:t>
            </a:r>
          </a:p>
          <a:p>
            <a:pPr marL="624078" indent="-514350"/>
            <a:r>
              <a:rPr lang="cs-CZ" dirty="0"/>
              <a:t>http://</a:t>
            </a:r>
            <a:r>
              <a:rPr lang="cs-CZ" dirty="0" smtClean="0"/>
              <a:t>www.</a:t>
            </a:r>
            <a:r>
              <a:rPr lang="cs-CZ" dirty="0" err="1" smtClean="0"/>
              <a:t>fitronic.sk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</a:t>
            </a:r>
            <a:r>
              <a:rPr lang="cs-CZ" dirty="0" err="1" smtClean="0"/>
              <a:t>action</a:t>
            </a:r>
            <a:r>
              <a:rPr lang="cs-CZ" dirty="0" smtClean="0"/>
              <a:t>=sec&amp;id=55</a:t>
            </a:r>
            <a:endParaRPr lang="cs-CZ" dirty="0" smtClean="0"/>
          </a:p>
          <a:p>
            <a:pPr marL="624078" indent="-514350"/>
            <a:r>
              <a:rPr lang="cs-CZ" dirty="0" smtClean="0"/>
              <a:t>https</a:t>
            </a:r>
            <a:r>
              <a:rPr lang="cs-CZ" dirty="0" smtClean="0"/>
              <a:t>://</a:t>
            </a:r>
            <a:r>
              <a:rPr lang="cs-CZ" dirty="0" smtClean="0"/>
              <a:t>www.fsport.uniba.sk/uploads/media/Kondicna_atleticka_priprava.pdf</a:t>
            </a:r>
          </a:p>
          <a:p>
            <a:pPr marL="624078" indent="-514350"/>
            <a:r>
              <a:rPr lang="cs-CZ" dirty="0" smtClean="0"/>
              <a:t>http</a:t>
            </a:r>
            <a:r>
              <a:rPr lang="cs-CZ" dirty="0" smtClean="0"/>
              <a:t>://</a:t>
            </a:r>
            <a:r>
              <a:rPr lang="cs-CZ" dirty="0" smtClean="0"/>
              <a:t>casri.cz/web/index.php/testovani-silovych-schopnosti</a:t>
            </a:r>
          </a:p>
          <a:p>
            <a:pPr marL="624078" indent="-514350"/>
            <a:r>
              <a:rPr lang="cs-CZ" dirty="0" smtClean="0"/>
              <a:t>https</a:t>
            </a:r>
            <a:r>
              <a:rPr lang="cs-CZ" dirty="0" smtClean="0"/>
              <a:t>://</a:t>
            </a:r>
            <a:r>
              <a:rPr lang="cs-CZ" dirty="0" smtClean="0"/>
              <a:t>is.muni.cz/auth/el/1451/podzim2014/nk2003/um/51761458/</a:t>
            </a:r>
          </a:p>
          <a:p>
            <a:pPr marL="624078" indent="-514350"/>
            <a:r>
              <a:rPr lang="cs-CZ" dirty="0" err="1" smtClean="0"/>
              <a:t>motoricketesty.cz</a:t>
            </a:r>
            <a:r>
              <a:rPr lang="cs-CZ" dirty="0" smtClean="0"/>
              <a:t>/</a:t>
            </a:r>
            <a:r>
              <a:rPr lang="cs-CZ" dirty="0" err="1" smtClean="0"/>
              <a:t>documents</a:t>
            </a:r>
            <a:r>
              <a:rPr lang="cs-CZ" dirty="0" smtClean="0"/>
              <a:t>/</a:t>
            </a:r>
            <a:r>
              <a:rPr lang="cs-CZ" dirty="0" err="1" smtClean="0"/>
              <a:t>treneri</a:t>
            </a:r>
            <a:r>
              <a:rPr lang="cs-CZ" dirty="0" smtClean="0"/>
              <a:t>/</a:t>
            </a:r>
            <a:r>
              <a:rPr lang="cs-CZ" dirty="0" err="1" smtClean="0"/>
              <a:t>telesna</a:t>
            </a:r>
            <a:r>
              <a:rPr lang="cs-CZ" dirty="0" smtClean="0"/>
              <a:t>_zdatnost.</a:t>
            </a:r>
            <a:r>
              <a:rPr lang="cs-CZ" dirty="0" err="1" smtClean="0"/>
              <a:t>ppt</a:t>
            </a:r>
            <a:endParaRPr lang="cs-CZ" dirty="0" smtClean="0"/>
          </a:p>
          <a:p>
            <a:pPr marL="624078" indent="-514350"/>
            <a:r>
              <a:rPr lang="cs-CZ" dirty="0" smtClean="0"/>
              <a:t>http</a:t>
            </a:r>
            <a:r>
              <a:rPr lang="cs-CZ" dirty="0" smtClean="0"/>
              <a:t>://</a:t>
            </a:r>
            <a:r>
              <a:rPr lang="cs-CZ" dirty="0" smtClean="0"/>
              <a:t>www.</a:t>
            </a:r>
            <a:r>
              <a:rPr lang="cs-CZ" dirty="0" err="1" smtClean="0"/>
              <a:t>videoanalyza.cz</a:t>
            </a:r>
            <a:r>
              <a:rPr lang="cs-CZ" dirty="0" smtClean="0"/>
              <a:t>/</a:t>
            </a:r>
            <a:r>
              <a:rPr lang="cs-CZ" dirty="0" err="1" smtClean="0"/>
              <a:t>myotest</a:t>
            </a:r>
            <a:r>
              <a:rPr lang="cs-CZ" dirty="0" smtClean="0"/>
              <a:t>/testy/78-</a:t>
            </a:r>
            <a:r>
              <a:rPr lang="cs-CZ" dirty="0" err="1" smtClean="0"/>
              <a:t>myotest</a:t>
            </a:r>
            <a:r>
              <a:rPr lang="cs-CZ" dirty="0" smtClean="0"/>
              <a:t>-</a:t>
            </a:r>
            <a:r>
              <a:rPr lang="cs-CZ" dirty="0" err="1" smtClean="0"/>
              <a:t>bench</a:t>
            </a:r>
            <a:r>
              <a:rPr lang="cs-CZ" dirty="0" smtClean="0"/>
              <a:t>-</a:t>
            </a:r>
            <a:r>
              <a:rPr lang="cs-CZ" dirty="0" err="1" smtClean="0"/>
              <a:t>press</a:t>
            </a:r>
            <a:endParaRPr lang="cs-CZ" dirty="0" smtClean="0"/>
          </a:p>
          <a:p>
            <a:pPr marL="624078" indent="-514350"/>
            <a:r>
              <a:rPr lang="cs-CZ" dirty="0" smtClean="0"/>
              <a:t>http</a:t>
            </a:r>
            <a:r>
              <a:rPr lang="cs-CZ" dirty="0" smtClean="0"/>
              <a:t>://</a:t>
            </a:r>
            <a:r>
              <a:rPr lang="cs-CZ" dirty="0" smtClean="0"/>
              <a:t>www.</a:t>
            </a:r>
            <a:r>
              <a:rPr lang="cs-CZ" dirty="0" err="1" smtClean="0"/>
              <a:t>sportvital.cz</a:t>
            </a:r>
            <a:r>
              <a:rPr lang="cs-CZ" dirty="0" smtClean="0"/>
              <a:t>/sport/testy/fitness-testy/sila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rozvoje silových schopností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3758952" cy="457200"/>
          </a:xfrm>
        </p:spPr>
        <p:txBody>
          <a:bodyPr/>
          <a:lstStyle/>
          <a:p>
            <a:r>
              <a:rPr lang="cs-CZ" dirty="0" smtClean="0"/>
              <a:t>Rozvoj maximální síly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3739207" cy="457200"/>
          </a:xfrm>
        </p:spPr>
        <p:txBody>
          <a:bodyPr/>
          <a:lstStyle/>
          <a:p>
            <a:r>
              <a:rPr lang="cs-CZ" dirty="0" smtClean="0"/>
              <a:t>Rozvoj rychlé a výbušné síly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Metoda maximálních úsilí;</a:t>
            </a:r>
          </a:p>
          <a:p>
            <a:r>
              <a:rPr lang="cs-CZ" dirty="0" smtClean="0"/>
              <a:t>metoda opakovaných úsilí;</a:t>
            </a:r>
          </a:p>
          <a:p>
            <a:r>
              <a:rPr lang="cs-CZ" dirty="0" smtClean="0"/>
              <a:t>metoda izometrická;</a:t>
            </a:r>
          </a:p>
          <a:p>
            <a:r>
              <a:rPr lang="cs-CZ" dirty="0" smtClean="0"/>
              <a:t>metoda intermediární.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Metoda rychlostní;</a:t>
            </a:r>
          </a:p>
          <a:p>
            <a:r>
              <a:rPr lang="cs-CZ" dirty="0" smtClean="0"/>
              <a:t>metoda </a:t>
            </a:r>
            <a:r>
              <a:rPr lang="cs-CZ" dirty="0" err="1" smtClean="0"/>
              <a:t>plyometrická</a:t>
            </a:r>
            <a:r>
              <a:rPr lang="cs-CZ" dirty="0" smtClean="0"/>
              <a:t>;</a:t>
            </a:r>
          </a:p>
          <a:p>
            <a:r>
              <a:rPr lang="cs-CZ" dirty="0" smtClean="0"/>
              <a:t>metoda </a:t>
            </a:r>
            <a:r>
              <a:rPr lang="cs-CZ" dirty="0" err="1" smtClean="0"/>
              <a:t>izokinetická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Metoda silově-vytrvalostní.</a:t>
            </a:r>
            <a:endParaRPr lang="cs-CZ" dirty="0"/>
          </a:p>
        </p:txBody>
      </p:sp>
      <p:sp>
        <p:nvSpPr>
          <p:cNvPr id="8" name="Zástupný symbol pro text 5"/>
          <p:cNvSpPr txBox="1">
            <a:spLocks/>
          </p:cNvSpPr>
          <p:nvPr/>
        </p:nvSpPr>
        <p:spPr>
          <a:xfrm>
            <a:off x="4716016" y="3933056"/>
            <a:ext cx="3739207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Rozvoj vytrvalostní síly</a:t>
            </a: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Spôsoby diagnostiky silových schopností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Maximálna sila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Silový gradient (RFD)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Výkon (</a:t>
            </a:r>
            <a:r>
              <a:rPr lang="sk-SK" dirty="0" err="1" smtClean="0"/>
              <a:t>Power</a:t>
            </a:r>
            <a:r>
              <a:rPr lang="sk-SK" dirty="0" smtClean="0"/>
              <a:t>) vo wattoch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/>
              <a:t>Počet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783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Maximálna sila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 smtClean="0"/>
              <a:t>a) </a:t>
            </a:r>
            <a:r>
              <a:rPr lang="sk-SK" u="sng" dirty="0" err="1" smtClean="0"/>
              <a:t>Dynamometria</a:t>
            </a:r>
            <a:endParaRPr lang="sk-SK" u="sng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m</a:t>
            </a:r>
            <a:r>
              <a:rPr lang="sk-SK" sz="2000" dirty="0" smtClean="0"/>
              <a:t>aximálna izometrická sila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d</a:t>
            </a:r>
            <a:r>
              <a:rPr lang="sk-SK" sz="2000" dirty="0" err="1" smtClean="0"/>
              <a:t>ynamometrické</a:t>
            </a:r>
            <a:r>
              <a:rPr lang="sk-SK" sz="2000" dirty="0" smtClean="0"/>
              <a:t> platformy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m</a:t>
            </a:r>
            <a:r>
              <a:rPr lang="sk-SK" sz="2000" dirty="0" smtClean="0"/>
              <a:t>eranie: vertikálna sila (F) = hmotnosť (telesná hmotnosť  . </a:t>
            </a:r>
            <a:r>
              <a:rPr lang="sk-SK" sz="2000" dirty="0"/>
              <a:t>g</a:t>
            </a:r>
            <a:r>
              <a:rPr lang="sk-SK" sz="2000" dirty="0" smtClean="0"/>
              <a:t>ravitačná konštanta) a zotrvačná hmotnosť (telesná hmotnosť . </a:t>
            </a:r>
            <a:r>
              <a:rPr lang="sk-SK" sz="2000" dirty="0"/>
              <a:t>v</a:t>
            </a:r>
            <a:r>
              <a:rPr lang="sk-SK" sz="2000" dirty="0" smtClean="0"/>
              <a:t>ertikálne zrýchlenie)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xmlns="" val="27915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1. Maximálna sila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 smtClean="0"/>
              <a:t>b) </a:t>
            </a:r>
            <a:r>
              <a:rPr lang="sk-SK" u="sng" dirty="0" smtClean="0"/>
              <a:t>Jednorazové maximum (1RM)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=najväčší prekonaný odpor (kg)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/>
              <a:t>v</a:t>
            </a:r>
            <a:r>
              <a:rPr lang="sk-SK" sz="2000" dirty="0" smtClean="0"/>
              <a:t>iacrazové maximá (3RM, 6RM a 10RM)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smtClean="0"/>
              <a:t>excentrická kontrakcia </a:t>
            </a:r>
            <a:r>
              <a:rPr lang="sk-SK" sz="2000" dirty="0" smtClean="0">
                <a:cs typeface="Times New Roman"/>
              </a:rPr>
              <a:t>&gt; koncentrická kontrakcia (20%-40%)</a:t>
            </a:r>
            <a:endParaRPr lang="sk-SK" sz="20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 err="1"/>
              <a:t>b</a:t>
            </a:r>
            <a:r>
              <a:rPr lang="sk-SK" sz="2000" dirty="0" err="1" smtClean="0"/>
              <a:t>ench</a:t>
            </a:r>
            <a:r>
              <a:rPr lang="sk-SK" sz="2000" dirty="0" smtClean="0"/>
              <a:t> press, drep, trh, </a:t>
            </a:r>
            <a:r>
              <a:rPr lang="sk-SK" sz="2000" dirty="0" err="1" smtClean="0"/>
              <a:t>nadhod</a:t>
            </a:r>
            <a:r>
              <a:rPr lang="sk-SK" sz="2000" dirty="0" smtClean="0"/>
              <a:t>,...</a:t>
            </a:r>
          </a:p>
          <a:p>
            <a:pPr>
              <a:lnSpc>
                <a:spcPct val="150000"/>
              </a:lnSpc>
            </a:pPr>
            <a:r>
              <a:rPr lang="sk-SK" sz="2000" u="sng" dirty="0"/>
              <a:t>https://www.youtube.com/watch?v=1SQYEVbFuFA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9388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Silový gradient (RFD)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/>
              <a:t>=prírastok sily v časovej jednotke (čo najviac sily v čo najkratšom čase)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s</a:t>
            </a:r>
            <a:r>
              <a:rPr lang="sk-SK" sz="2000" dirty="0" smtClean="0"/>
              <a:t>ila ani rýchlosť nedosahujú maximá – potreba prekonávania odporu so zrýchlením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i</a:t>
            </a:r>
            <a:r>
              <a:rPr lang="sk-SK" sz="2000" dirty="0" smtClean="0"/>
              <a:t>zometrický režim + dynamometre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hodnotený nárast sily v časovom intervale 0-200 </a:t>
            </a:r>
            <a:r>
              <a:rPr lang="sk-SK" sz="2000" dirty="0" err="1" smtClean="0"/>
              <a:t>ms</a:t>
            </a: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dirty="0"/>
              <a:t>j</a:t>
            </a:r>
            <a:r>
              <a:rPr lang="sk-SK" sz="2000" dirty="0" smtClean="0"/>
              <a:t>ednotka: </a:t>
            </a:r>
            <a:r>
              <a:rPr lang="sk-SK" sz="2000" b="1" dirty="0" smtClean="0"/>
              <a:t>N.s</a:t>
            </a:r>
            <a:r>
              <a:rPr lang="sk-SK" sz="2000" b="1" baseline="30000" dirty="0"/>
              <a:t>−</a:t>
            </a:r>
            <a:r>
              <a:rPr lang="sk-SK" sz="2000" b="1" baseline="30000" dirty="0" smtClean="0"/>
              <a:t>1</a:t>
            </a:r>
            <a:r>
              <a:rPr lang="sk-SK" sz="2000" dirty="0"/>
              <a:t>;</a:t>
            </a:r>
            <a:r>
              <a:rPr lang="sk-SK" sz="2000" dirty="0" smtClean="0"/>
              <a:t> f záznamu = 100 Hz</a:t>
            </a:r>
          </a:p>
          <a:p>
            <a:pPr>
              <a:lnSpc>
                <a:spcPct val="150000"/>
              </a:lnSpc>
            </a:pPr>
            <a:r>
              <a:rPr lang="sk-SK" sz="2000" dirty="0"/>
              <a:t>r</a:t>
            </a:r>
            <a:r>
              <a:rPr lang="sk-SK" sz="2000" dirty="0" smtClean="0"/>
              <a:t>ýchlostno-silové športy</a:t>
            </a:r>
            <a:endParaRPr lang="sk-SK" sz="2000" dirty="0"/>
          </a:p>
          <a:p>
            <a:endParaRPr lang="sk-SK" sz="200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822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Silový gradient (RFD)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379759"/>
            <a:ext cx="6984776" cy="4465843"/>
          </a:xfrm>
        </p:spPr>
      </p:pic>
    </p:spTree>
    <p:extLst>
      <p:ext uri="{BB962C8B-B14F-4D97-AF65-F5344CB8AC3E}">
        <p14:creationId xmlns:p14="http://schemas.microsoft.com/office/powerpoint/2010/main" xmlns="" val="36678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1387</TotalTime>
  <Words>1894</Words>
  <Application>Microsoft Office PowerPoint</Application>
  <PresentationFormat>Předvádění na obrazovce (4:3)</PresentationFormat>
  <Paragraphs>668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Urbanistický</vt:lpstr>
      <vt:lpstr>Silové schopnosti</vt:lpstr>
      <vt:lpstr>Druhy silových schopností</vt:lpstr>
      <vt:lpstr>Metodotvorní činitelé</vt:lpstr>
      <vt:lpstr>Metody rozvoje silových schopností</vt:lpstr>
      <vt:lpstr>Spôsoby diagnostiky silových schopností</vt:lpstr>
      <vt:lpstr>1. Maximálna sila</vt:lpstr>
      <vt:lpstr>1. Maximálna sila</vt:lpstr>
      <vt:lpstr>2. Silový gradient (RFD)</vt:lpstr>
      <vt:lpstr>2. Silový gradient (RFD)</vt:lpstr>
      <vt:lpstr>3. Výkon (Power) vo wattoch</vt:lpstr>
      <vt:lpstr>3. Výkon (Power) vo wattoch</vt:lpstr>
      <vt:lpstr>3. Výkon (Power) vo wattoch</vt:lpstr>
      <vt:lpstr>4. Počet</vt:lpstr>
      <vt:lpstr>Testování horních končetin - KLIKY</vt:lpstr>
      <vt:lpstr>Snímek 15</vt:lpstr>
      <vt:lpstr>VÝDRŽ VE SHYBU</vt:lpstr>
      <vt:lpstr>Snímek 17</vt:lpstr>
      <vt:lpstr>RUČNÍ DYNAMOMETRIE</vt:lpstr>
      <vt:lpstr>Hodnoty síly stisku při ruční dynamometrii u boxerů </vt:lpstr>
      <vt:lpstr>MYOTEST-BENCH-PRESS</vt:lpstr>
      <vt:lpstr>Snímek 21</vt:lpstr>
      <vt:lpstr>HOD MEDICINBALEM OBOURUČ PŘES HLAVU</vt:lpstr>
      <vt:lpstr>Snímek 23</vt:lpstr>
      <vt:lpstr>Testování břišních svalů - OPAKOVANÉ PŘEDNOŽOVÁNÍ V LEHU NA ZÁDECH</vt:lpstr>
      <vt:lpstr>Snímek 25</vt:lpstr>
      <vt:lpstr>CURL UP TEST</vt:lpstr>
      <vt:lpstr>Snímek 27</vt:lpstr>
      <vt:lpstr>VÝDRŽ V ZÁKLONU V SEDU</vt:lpstr>
      <vt:lpstr>Snímek 29</vt:lpstr>
      <vt:lpstr>SED - LEH</vt:lpstr>
      <vt:lpstr>Snímek 31</vt:lpstr>
      <vt:lpstr>Testování zádových svalů ZÁDOVÁ DYNAMOMETRIE</vt:lpstr>
      <vt:lpstr>Testování dolních končetin SKOK DO DÁLKY  Z MÍSTA</vt:lpstr>
      <vt:lpstr>VÝSKOK Z MÍSTA – ODRAZOVÁ SÍLA</vt:lpstr>
      <vt:lpstr>AKCELERAČNÍ TRENAŽÉR – KOLENNÍ KLOUB</vt:lpstr>
      <vt:lpstr>AKCELERAČNÍ TRENAŽÉR – KYČELNÍ KLOUB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Silové schopnosti</dc:title>
  <dc:creator>acer</dc:creator>
  <cp:lastModifiedBy>acer</cp:lastModifiedBy>
  <cp:revision>42</cp:revision>
  <dcterms:created xsi:type="dcterms:W3CDTF">2015-10-13T17:05:14Z</dcterms:created>
  <dcterms:modified xsi:type="dcterms:W3CDTF">2015-10-18T18:57:10Z</dcterms:modified>
</cp:coreProperties>
</file>