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257" r:id="rId4"/>
    <p:sldId id="260" r:id="rId5"/>
    <p:sldId id="273" r:id="rId6"/>
    <p:sldId id="261" r:id="rId7"/>
    <p:sldId id="258" r:id="rId8"/>
    <p:sldId id="259" r:id="rId9"/>
    <p:sldId id="262" r:id="rId10"/>
    <p:sldId id="27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4" r:id="rId19"/>
    <p:sldId id="272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A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5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46C77-EF3E-4D80-9C16-2120916D9884}" type="datetimeFigureOut">
              <a:rPr lang="cs-CZ" smtClean="0"/>
              <a:pPr/>
              <a:t>11.12.2015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C4F6D-9ED9-4625-9914-1B88D21D262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15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F6D-9ED9-4625-9914-1B88D21D2626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68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9D6E-7A47-4833-B629-C7DD5F0A9A13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GE4jp4HyCU" TargetMode="External"/><Relationship Id="rId2" Type="http://schemas.openxmlformats.org/officeDocument/2006/relationships/hyperlink" Target="http://www.youtube.com/watch?v=bqBeoRW7Yl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cx3no4-dL80" TargetMode="External"/><Relationship Id="rId4" Type="http://schemas.openxmlformats.org/officeDocument/2006/relationships/hyperlink" Target="http://www.youtube.com/watch?v=qYJfKb3uUS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D:\Kni&#382;nica\Vide&#225;\Volej%20video\Champions%20League%202013-2014%20Ostrava%20-%20Belgorod\DvsPlayer.exe" TargetMode="External"/><Relationship Id="rId2" Type="http://schemas.openxmlformats.org/officeDocument/2006/relationships/hyperlink" Target="http://www.youtube.com/watch?v=5z29XDUN_xQ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gadget.com/2014/07/14/motion-capture-explainer/" TargetMode="External"/><Relationship Id="rId3" Type="http://schemas.openxmlformats.org/officeDocument/2006/relationships/hyperlink" Target="http://get.hudl.com/products/technique/" TargetMode="External"/><Relationship Id="rId7" Type="http://schemas.openxmlformats.org/officeDocument/2006/relationships/hyperlink" Target="http://www.dartfish.tv/" TargetMode="External"/><Relationship Id="rId2" Type="http://schemas.openxmlformats.org/officeDocument/2006/relationships/hyperlink" Target="http://crosscountryskitechnique.com/ubersense-vs-coachs-eye-vs-dartfish-express-app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rtfish.com/" TargetMode="External"/><Relationship Id="rId11" Type="http://schemas.openxmlformats.org/officeDocument/2006/relationships/hyperlink" Target="http://www.cvf.cz/?rubrika=319" TargetMode="External"/><Relationship Id="rId5" Type="http://schemas.openxmlformats.org/officeDocument/2006/relationships/hyperlink" Target="https://www.techsmith.com/coachs-eye.html" TargetMode="External"/><Relationship Id="rId10" Type="http://schemas.openxmlformats.org/officeDocument/2006/relationships/hyperlink" Target="http://www.dataproject.com/Products/EN/en/Volleyball/DataVolley4" TargetMode="External"/><Relationship Id="rId4" Type="http://schemas.openxmlformats.org/officeDocument/2006/relationships/hyperlink" Target="https://www.coachseye.com/" TargetMode="External"/><Relationship Id="rId9" Type="http://schemas.openxmlformats.org/officeDocument/2006/relationships/hyperlink" Target="https://cs.wikipedia.org/wiki/Motion_captur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v=e-9W6bbKHq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84482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Digitální technologie vyhodnocování techniky a výkonu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949280"/>
            <a:ext cx="7304856" cy="908720"/>
          </a:xfrm>
        </p:spPr>
        <p:txBody>
          <a:bodyPr>
            <a:normAutofit/>
          </a:bodyPr>
          <a:lstStyle/>
          <a:p>
            <a:pPr algn="r"/>
            <a:r>
              <a:rPr lang="cs-CZ" sz="2000" dirty="0" smtClean="0"/>
              <a:t>Michal Hovorka, Jiří </a:t>
            </a:r>
            <a:r>
              <a:rPr lang="cs-CZ" sz="2000" dirty="0" err="1" smtClean="0"/>
              <a:t>Rossi</a:t>
            </a:r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4068000" cy="39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4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San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20" y="548680"/>
            <a:ext cx="4777020" cy="270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n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11926"/>
            <a:ext cx="3634109" cy="273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n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54" y="3789040"/>
            <a:ext cx="5114726" cy="26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788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– ovládání a sdílení videí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funkce videa</a:t>
            </a:r>
            <a:r>
              <a:rPr lang="cs-CZ" dirty="0"/>
              <a:t>: </a:t>
            </a:r>
            <a:r>
              <a:rPr lang="cs-CZ" sz="1200" dirty="0" smtClean="0">
                <a:hlinkClick r:id="rId2"/>
              </a:rPr>
              <a:t>www.youtube.com/watch?v=bqBeoRW7YlY</a:t>
            </a:r>
            <a:endParaRPr lang="cs-CZ" sz="1200" dirty="0" smtClean="0"/>
          </a:p>
          <a:p>
            <a:r>
              <a:rPr lang="cs-CZ" dirty="0" smtClean="0"/>
              <a:t>Analýza videa</a:t>
            </a:r>
            <a:r>
              <a:rPr lang="cs-CZ" dirty="0"/>
              <a:t>: </a:t>
            </a:r>
            <a:r>
              <a:rPr lang="cs-CZ" sz="1200" dirty="0" smtClean="0">
                <a:hlinkClick r:id="rId3"/>
              </a:rPr>
              <a:t>www.youtube.com/watch?v=yGE4jp4HyCU</a:t>
            </a:r>
            <a:endParaRPr lang="cs-CZ" sz="1200" dirty="0" smtClean="0"/>
          </a:p>
          <a:p>
            <a:r>
              <a:rPr lang="cs-CZ" dirty="0" smtClean="0"/>
              <a:t>Porovnávání videí</a:t>
            </a:r>
            <a:r>
              <a:rPr lang="cs-CZ" dirty="0"/>
              <a:t>: </a:t>
            </a:r>
            <a:r>
              <a:rPr lang="cs-CZ" sz="1200" dirty="0" smtClean="0">
                <a:hlinkClick r:id="rId4"/>
              </a:rPr>
              <a:t>www.youtube.com/watch?v=qYJfKb3uUSs</a:t>
            </a:r>
            <a:endParaRPr lang="cs-CZ" sz="1200" dirty="0" smtClean="0"/>
          </a:p>
          <a:p>
            <a:r>
              <a:rPr lang="cs-CZ" dirty="0"/>
              <a:t>Sdílení: </a:t>
            </a:r>
            <a:r>
              <a:rPr lang="cs-CZ" sz="1200" dirty="0" smtClean="0">
                <a:hlinkClick r:id="rId5"/>
              </a:rPr>
              <a:t>www.youtube.com/watch?v=cx3no4-dL80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4959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10819"/>
            <a:ext cx="5004048" cy="120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Porovnání aplikací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Cena                                   </a:t>
            </a:r>
            <a:r>
              <a:rPr lang="cs-CZ" sz="1600" dirty="0" smtClean="0"/>
              <a:t>zdarma                     5 $                         7 $</a:t>
            </a:r>
          </a:p>
          <a:p>
            <a:r>
              <a:rPr lang="cs-CZ" dirty="0" smtClean="0"/>
              <a:t>Přístroje</a:t>
            </a:r>
            <a:r>
              <a:rPr lang="cs-CZ" sz="1600" dirty="0" smtClean="0"/>
              <a:t>                                                         </a:t>
            </a:r>
            <a:r>
              <a:rPr lang="cs-CZ" sz="1100" dirty="0" err="1" smtClean="0"/>
              <a:t>iOS</a:t>
            </a:r>
            <a:r>
              <a:rPr lang="cs-CZ" sz="1100" dirty="0" smtClean="0"/>
              <a:t> 7, A, W 8                   </a:t>
            </a:r>
            <a:r>
              <a:rPr lang="cs-CZ" sz="1100" dirty="0" err="1" smtClean="0"/>
              <a:t>iOS</a:t>
            </a:r>
            <a:r>
              <a:rPr lang="cs-CZ" sz="1100" dirty="0" smtClean="0"/>
              <a:t> 7, A, W 8 / 10               </a:t>
            </a:r>
            <a:r>
              <a:rPr lang="cs-CZ" sz="1100" dirty="0" err="1" smtClean="0"/>
              <a:t>iOS</a:t>
            </a:r>
            <a:r>
              <a:rPr lang="cs-CZ" sz="1100" dirty="0" smtClean="0"/>
              <a:t> 7, A, W 8</a:t>
            </a:r>
            <a:endParaRPr lang="cs-CZ" dirty="0" smtClean="0"/>
          </a:p>
          <a:p>
            <a:r>
              <a:rPr lang="cs-CZ" dirty="0" smtClean="0"/>
              <a:t>Návody</a:t>
            </a:r>
            <a:r>
              <a:rPr lang="cs-CZ" sz="1600" dirty="0" smtClean="0"/>
              <a:t>                                                             výborné                </a:t>
            </a:r>
            <a:r>
              <a:rPr lang="cs-CZ" sz="1600" dirty="0" err="1" smtClean="0"/>
              <a:t>výborné</a:t>
            </a:r>
            <a:r>
              <a:rPr lang="cs-CZ" sz="1600" dirty="0" smtClean="0"/>
              <a:t>                 horší</a:t>
            </a:r>
            <a:endParaRPr lang="cs-CZ" dirty="0" smtClean="0"/>
          </a:p>
          <a:p>
            <a:r>
              <a:rPr lang="cs-CZ" dirty="0" smtClean="0"/>
              <a:t>Přehrávání</a:t>
            </a:r>
            <a:r>
              <a:rPr lang="cs-CZ" sz="1400" dirty="0" smtClean="0"/>
              <a:t>                  </a:t>
            </a:r>
            <a:r>
              <a:rPr lang="cs-CZ" sz="1600" dirty="0" smtClean="0"/>
              <a:t>                                 30 / 60 </a:t>
            </a:r>
            <a:r>
              <a:rPr lang="cs-CZ" sz="1600" dirty="0" err="1" smtClean="0"/>
              <a:t>fps</a:t>
            </a:r>
            <a:r>
              <a:rPr lang="cs-CZ" sz="1600" dirty="0" smtClean="0"/>
              <a:t>    30 / 60 </a:t>
            </a:r>
            <a:r>
              <a:rPr lang="cs-CZ" sz="1600" dirty="0" err="1" smtClean="0"/>
              <a:t>fps</a:t>
            </a:r>
            <a:r>
              <a:rPr lang="cs-CZ" sz="1600" dirty="0" smtClean="0"/>
              <a:t>, SD / HD        vše</a:t>
            </a:r>
            <a:endParaRPr lang="cs-CZ" dirty="0" smtClean="0"/>
          </a:p>
          <a:p>
            <a:r>
              <a:rPr lang="cs-CZ" dirty="0" smtClean="0"/>
              <a:t>Pohyblivá analýza</a:t>
            </a:r>
            <a:r>
              <a:rPr lang="cs-CZ" sz="1600" dirty="0" smtClean="0"/>
              <a:t>                             ano                        </a:t>
            </a:r>
            <a:r>
              <a:rPr lang="cs-CZ" sz="1600" dirty="0" err="1" smtClean="0"/>
              <a:t>ano</a:t>
            </a:r>
            <a:r>
              <a:rPr lang="cs-CZ" sz="1600" dirty="0" smtClean="0"/>
              <a:t>                        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05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cs-CZ" dirty="0" smtClean="0"/>
              <a:t>Posunování </a:t>
            </a:r>
            <a:r>
              <a:rPr lang="cs-CZ" sz="1600" dirty="0" smtClean="0"/>
              <a:t>                                  dobré                             lepší                            nejlepší            </a:t>
            </a:r>
            <a:endParaRPr lang="cs-CZ" dirty="0" smtClean="0"/>
          </a:p>
          <a:p>
            <a:r>
              <a:rPr lang="cs-CZ" dirty="0" smtClean="0"/>
              <a:t>Zpomalení</a:t>
            </a:r>
            <a:r>
              <a:rPr lang="cs-CZ" sz="1600" dirty="0" smtClean="0"/>
              <a:t>                                    3 rychlosti                     1 rychlost                    2 rychlosti</a:t>
            </a:r>
            <a:endParaRPr lang="cs-CZ" dirty="0" smtClean="0"/>
          </a:p>
          <a:p>
            <a:r>
              <a:rPr lang="cs-CZ" dirty="0" smtClean="0"/>
              <a:t>Kreslení</a:t>
            </a:r>
            <a:r>
              <a:rPr lang="cs-CZ" sz="1600" dirty="0" smtClean="0"/>
              <a:t>                                                 dobré                             lepší                              </a:t>
            </a:r>
            <a:r>
              <a:rPr lang="cs-CZ" sz="1600" dirty="0" err="1" smtClean="0"/>
              <a:t>lepší</a:t>
            </a:r>
            <a:endParaRPr lang="cs-CZ" dirty="0" smtClean="0"/>
          </a:p>
          <a:p>
            <a:r>
              <a:rPr lang="cs-CZ" dirty="0" smtClean="0"/>
              <a:t>2 videa</a:t>
            </a:r>
            <a:r>
              <a:rPr lang="cs-CZ" sz="1600" dirty="0" smtClean="0"/>
              <a:t>                                              ano, i překryv                     ano                                 </a:t>
            </a:r>
            <a:r>
              <a:rPr lang="cs-CZ" sz="1600" dirty="0" err="1" smtClean="0"/>
              <a:t>ano</a:t>
            </a:r>
            <a:endParaRPr lang="cs-CZ" dirty="0" smtClean="0"/>
          </a:p>
          <a:p>
            <a:r>
              <a:rPr lang="cs-CZ" dirty="0" smtClean="0"/>
              <a:t>Poznámky hlas</a:t>
            </a:r>
            <a:r>
              <a:rPr lang="cs-CZ" sz="1600" dirty="0" smtClean="0"/>
              <a:t>                          ano                                </a:t>
            </a:r>
            <a:r>
              <a:rPr lang="cs-CZ" sz="1600" dirty="0" err="1" smtClean="0"/>
              <a:t>ano</a:t>
            </a:r>
            <a:r>
              <a:rPr lang="cs-CZ" sz="1600" dirty="0" smtClean="0"/>
              <a:t>                                 </a:t>
            </a:r>
            <a:r>
              <a:rPr lang="cs-CZ" sz="1600" dirty="0" err="1" smtClean="0"/>
              <a:t>ano</a:t>
            </a:r>
            <a:endParaRPr lang="cs-CZ" dirty="0" smtClean="0"/>
          </a:p>
          <a:p>
            <a:r>
              <a:rPr lang="cs-CZ" dirty="0" smtClean="0"/>
              <a:t>Poznámky psané</a:t>
            </a:r>
            <a:r>
              <a:rPr lang="cs-CZ" sz="1600" dirty="0" smtClean="0"/>
              <a:t>                    ne                                 ano                                 </a:t>
            </a:r>
            <a:r>
              <a:rPr lang="cs-CZ" sz="1600" dirty="0" err="1" smtClean="0"/>
              <a:t>ano</a:t>
            </a:r>
            <a:endParaRPr lang="cs-CZ" dirty="0" smtClean="0"/>
          </a:p>
          <a:p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116632"/>
            <a:ext cx="51720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2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764704"/>
            <a:ext cx="7571184" cy="5361459"/>
          </a:xfrm>
        </p:spPr>
        <p:txBody>
          <a:bodyPr/>
          <a:lstStyle/>
          <a:p>
            <a:r>
              <a:rPr lang="cs-CZ" dirty="0" smtClean="0"/>
              <a:t>Sdílení</a:t>
            </a:r>
          </a:p>
          <a:p>
            <a:pPr lvl="2"/>
            <a:r>
              <a:rPr lang="cs-CZ" sz="2000" dirty="0" smtClean="0"/>
              <a:t>Soukromé / veřejné</a:t>
            </a:r>
          </a:p>
          <a:p>
            <a:pPr lvl="2"/>
            <a:r>
              <a:rPr lang="cs-CZ" sz="2000" dirty="0" smtClean="0"/>
              <a:t>Tvorba týmů / sdílení v </a:t>
            </a:r>
            <a:r>
              <a:rPr lang="cs-CZ" sz="2000" dirty="0" err="1" smtClean="0"/>
              <a:t>Ubersense</a:t>
            </a:r>
            <a:r>
              <a:rPr lang="cs-CZ" sz="2000" dirty="0" smtClean="0"/>
              <a:t> komunitě</a:t>
            </a:r>
          </a:p>
          <a:p>
            <a:pPr lvl="2"/>
            <a:r>
              <a:rPr lang="cs-CZ" sz="2000" dirty="0" err="1" smtClean="0"/>
              <a:t>Elite</a:t>
            </a:r>
            <a:r>
              <a:rPr lang="cs-CZ" sz="2000" dirty="0" smtClean="0"/>
              <a:t> verze za 30 $ / rok</a:t>
            </a:r>
            <a:endParaRPr lang="cs-CZ" sz="2000" dirty="0"/>
          </a:p>
          <a:p>
            <a:pPr lvl="2"/>
            <a:endParaRPr lang="cs-CZ" sz="2000" dirty="0" smtClean="0"/>
          </a:p>
          <a:p>
            <a:pPr lvl="2"/>
            <a:r>
              <a:rPr lang="cs-CZ" sz="2000" dirty="0" smtClean="0"/>
              <a:t>Všechna videa veřejná – vyvěšena na hlavní stránce</a:t>
            </a:r>
          </a:p>
          <a:p>
            <a:pPr lvl="2"/>
            <a:r>
              <a:rPr lang="cs-CZ" sz="2000" dirty="0" smtClean="0"/>
              <a:t>Privátní prostor 50 videí za 5</a:t>
            </a:r>
            <a:r>
              <a:rPr lang="cs-CZ" sz="2000" dirty="0"/>
              <a:t> </a:t>
            </a:r>
            <a:r>
              <a:rPr lang="cs-CZ" sz="2000" dirty="0" smtClean="0"/>
              <a:t>$</a:t>
            </a:r>
          </a:p>
          <a:p>
            <a:pPr lvl="2"/>
            <a:r>
              <a:rPr lang="cs-CZ" sz="2000" dirty="0" smtClean="0"/>
              <a:t>VIP verze za 150 $ / rok</a:t>
            </a:r>
          </a:p>
          <a:p>
            <a:pPr lvl="2"/>
            <a:endParaRPr lang="cs-CZ" sz="2000" dirty="0"/>
          </a:p>
          <a:p>
            <a:pPr lvl="2"/>
            <a:r>
              <a:rPr lang="cs-CZ" sz="2000" dirty="0" smtClean="0"/>
              <a:t>Všechna sdílená videa musí být uložena na hlavní stránce</a:t>
            </a:r>
          </a:p>
          <a:p>
            <a:pPr lvl="2"/>
            <a:r>
              <a:rPr lang="cs-CZ" sz="2000" dirty="0" smtClean="0"/>
              <a:t>Zdarma prostor pro 20 videí</a:t>
            </a:r>
          </a:p>
          <a:p>
            <a:pPr lvl="2"/>
            <a:r>
              <a:rPr lang="cs-CZ" sz="2000" dirty="0" smtClean="0"/>
              <a:t>My </a:t>
            </a:r>
            <a:r>
              <a:rPr lang="cs-CZ" sz="2000" dirty="0" err="1" smtClean="0"/>
              <a:t>Dartfish</a:t>
            </a:r>
            <a:r>
              <a:rPr lang="cs-CZ" sz="2000" dirty="0" smtClean="0"/>
              <a:t> TV za 250 $ / rok</a:t>
            </a:r>
            <a:endParaRPr lang="cs-CZ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3335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6" y="2852936"/>
            <a:ext cx="11334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6" y="4293096"/>
            <a:ext cx="11525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6453336"/>
            <a:ext cx="56769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6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cs-CZ" dirty="0" smtClean="0"/>
              <a:t>Základní formy využití technologie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Statistika</a:t>
            </a:r>
            <a:endParaRPr lang="sk-SK" dirty="0" smtClean="0"/>
          </a:p>
          <a:p>
            <a:r>
              <a:rPr lang="sk-SK" dirty="0" smtClean="0"/>
              <a:t>Video </a:t>
            </a:r>
          </a:p>
          <a:p>
            <a:r>
              <a:rPr lang="sk-SK" dirty="0" err="1" smtClean="0"/>
              <a:t>Kombinace</a:t>
            </a:r>
            <a:r>
              <a:rPr lang="sk-SK" dirty="0" smtClean="0"/>
              <a:t> – </a:t>
            </a:r>
            <a:r>
              <a:rPr lang="sk-SK" dirty="0" err="1" smtClean="0"/>
              <a:t>DataVolley</a:t>
            </a:r>
            <a:endParaRPr lang="sk-SK" dirty="0" smtClean="0"/>
          </a:p>
        </p:txBody>
      </p:sp>
      <p:pic>
        <p:nvPicPr>
          <p:cNvPr id="2050" name="Picture 2" descr="http://www.budejckadrbna.cz/files/drbna/uploads/files/matchre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801548" cy="6336704"/>
          </a:xfrm>
          <a:prstGeom prst="rect">
            <a:avLst/>
          </a:prstGeom>
          <a:noFill/>
        </p:spPr>
      </p:pic>
      <p:pic>
        <p:nvPicPr>
          <p:cNvPr id="2054" name="Picture 6" descr=" Help with volleyball..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980728"/>
            <a:ext cx="6336704" cy="5069365"/>
          </a:xfrm>
          <a:prstGeom prst="rect">
            <a:avLst/>
          </a:prstGeom>
          <a:noFill/>
        </p:spPr>
      </p:pic>
      <p:pic>
        <p:nvPicPr>
          <p:cNvPr id="3074" name="Picture 2" descr="http://www.dataproject.com/App_UserFiles/DVW3/Image/scoutma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48680"/>
            <a:ext cx="7056784" cy="7709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en-US" b="1" dirty="0" err="1" smtClean="0"/>
              <a:t>DataVolley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686800" cy="5877272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cs-CZ" dirty="0" smtClean="0"/>
              <a:t>Počítačový program určený pro volejbal a </a:t>
            </a:r>
            <a:r>
              <a:rPr lang="cs-CZ" dirty="0" err="1" smtClean="0"/>
              <a:t>beachvolejbal</a:t>
            </a:r>
            <a:endParaRPr 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Pochází od firmy </a:t>
            </a:r>
            <a:r>
              <a:rPr lang="cs-CZ" dirty="0" err="1" smtClean="0"/>
              <a:t>dataproject</a:t>
            </a:r>
            <a:r>
              <a:rPr lang="cs-CZ" dirty="0" smtClean="0"/>
              <a:t>, která se zaobírá programy pro statistiku i pro jiné sporty (házená, basketbal, futsal, tenis a vodní pólo)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Ve volejbale je nejvyužívanější a nejdokonalejší (používá se na celým světě)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V ČR a SR je dokonce povinný v extraligách (není moc </a:t>
            </a:r>
            <a:r>
              <a:rPr lang="cs-CZ" dirty="0" err="1" smtClean="0"/>
              <a:t>objektívní</a:t>
            </a:r>
            <a:r>
              <a:rPr lang="cs-CZ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Využívání programu i v průběhu zápasu</a:t>
            </a:r>
            <a:endParaRPr lang="cs-CZ" dirty="0" smtClean="0">
              <a:hlinkClick r:id="rId2"/>
            </a:endParaRPr>
          </a:p>
          <a:p>
            <a:pPr lvl="1">
              <a:buFont typeface="Arial" pitchFamily="34" charset="0"/>
              <a:buChar char="•"/>
            </a:pPr>
            <a:r>
              <a:rPr lang="cs-CZ" dirty="0" err="1" smtClean="0">
                <a:hlinkClick r:id="rId2"/>
              </a:rPr>
              <a:t>Youtube</a:t>
            </a:r>
            <a:endParaRPr 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smtClean="0">
                <a:hlinkClick r:id="rId3" action="ppaction://hlinkfile"/>
              </a:rPr>
              <a:t>video</a:t>
            </a:r>
            <a:endParaRPr lang="cs-CZ" dirty="0" smtClean="0"/>
          </a:p>
          <a:p>
            <a:pPr>
              <a:buFont typeface="Wingdings" pitchFamily="2" charset="2"/>
              <a:buChar char="v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DataVolley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r>
              <a:rPr lang="cs-CZ" dirty="0" smtClean="0"/>
              <a:t>Mobilní aplikace – jen pro </a:t>
            </a:r>
            <a:r>
              <a:rPr lang="cs-CZ" dirty="0" err="1" smtClean="0"/>
              <a:t>iOS</a:t>
            </a:r>
            <a:r>
              <a:rPr lang="cs-CZ" dirty="0" smtClean="0"/>
              <a:t> a jen na prohlížení</a:t>
            </a:r>
          </a:p>
          <a:p>
            <a:r>
              <a:rPr lang="cs-CZ" dirty="0" smtClean="0"/>
              <a:t>Cena – 799 eur</a:t>
            </a:r>
          </a:p>
          <a:p>
            <a:endParaRPr lang="sk-SK" dirty="0"/>
          </a:p>
        </p:txBody>
      </p:sp>
      <p:pic>
        <p:nvPicPr>
          <p:cNvPr id="4" name="Picture 2" descr="http://www.strength-and-power-for-volleyball.com/images/volleyball-court-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32656"/>
            <a:ext cx="5436096" cy="2242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>
                <a:hlinkClick r:id="rId2"/>
              </a:rPr>
              <a:t>http://crosscountryskitechnique.com/ubersense-vs-coachs-eye-vs-dartfish-express-apps</a:t>
            </a:r>
            <a:r>
              <a:rPr lang="cs-CZ" sz="1600" dirty="0" smtClean="0">
                <a:hlinkClick r:id="rId2"/>
              </a:rPr>
              <a:t>/</a:t>
            </a:r>
            <a:endParaRPr lang="cs-CZ" sz="1600" dirty="0" smtClean="0"/>
          </a:p>
          <a:p>
            <a:r>
              <a:rPr lang="cs-CZ" sz="1600" dirty="0">
                <a:hlinkClick r:id="rId3"/>
              </a:rPr>
              <a:t>http://get.hudl.com/products/technique</a:t>
            </a:r>
            <a:r>
              <a:rPr lang="cs-CZ" sz="1600" dirty="0" smtClean="0">
                <a:hlinkClick r:id="rId3"/>
              </a:rPr>
              <a:t>/</a:t>
            </a:r>
            <a:endParaRPr lang="cs-CZ" sz="1600" dirty="0" smtClean="0"/>
          </a:p>
          <a:p>
            <a:r>
              <a:rPr lang="cs-CZ" sz="1600" dirty="0">
                <a:hlinkClick r:id="rId4"/>
              </a:rPr>
              <a:t>https://www.coachseye.com</a:t>
            </a:r>
            <a:r>
              <a:rPr lang="cs-CZ" sz="1600" dirty="0" smtClean="0">
                <a:hlinkClick r:id="rId4"/>
              </a:rPr>
              <a:t>/</a:t>
            </a:r>
            <a:endParaRPr lang="cs-CZ" sz="1600" dirty="0" smtClean="0"/>
          </a:p>
          <a:p>
            <a:r>
              <a:rPr lang="cs-CZ" sz="1600" dirty="0">
                <a:hlinkClick r:id="rId5"/>
              </a:rPr>
              <a:t>https://</a:t>
            </a:r>
            <a:r>
              <a:rPr lang="cs-CZ" sz="1600" dirty="0" smtClean="0">
                <a:hlinkClick r:id="rId5"/>
              </a:rPr>
              <a:t>www.techsmith.com/coachs-eye.html</a:t>
            </a:r>
            <a:endParaRPr lang="cs-CZ" sz="1600" dirty="0" smtClean="0"/>
          </a:p>
          <a:p>
            <a:r>
              <a:rPr lang="cs-CZ" sz="1600" dirty="0">
                <a:hlinkClick r:id="rId6"/>
              </a:rPr>
              <a:t>http://www.dartfish.com</a:t>
            </a:r>
            <a:r>
              <a:rPr lang="cs-CZ" sz="1600" dirty="0" smtClean="0">
                <a:hlinkClick r:id="rId6"/>
              </a:rPr>
              <a:t>/</a:t>
            </a:r>
            <a:endParaRPr lang="cs-CZ" sz="1600" dirty="0" smtClean="0"/>
          </a:p>
          <a:p>
            <a:r>
              <a:rPr lang="cs-CZ" sz="1600" dirty="0">
                <a:hlinkClick r:id="rId7"/>
              </a:rPr>
              <a:t>http://www.dartfish.tv</a:t>
            </a:r>
            <a:r>
              <a:rPr lang="cs-CZ" sz="1600" dirty="0" smtClean="0">
                <a:hlinkClick r:id="rId7"/>
              </a:rPr>
              <a:t>/</a:t>
            </a:r>
            <a:endParaRPr lang="cs-CZ" sz="1600" dirty="0" smtClean="0"/>
          </a:p>
          <a:p>
            <a:r>
              <a:rPr lang="cs-CZ" sz="1600" dirty="0">
                <a:hlinkClick r:id="rId8"/>
              </a:rPr>
              <a:t>http://www.engadget.com/2014/07/14/motion-capture-explainer</a:t>
            </a:r>
            <a:r>
              <a:rPr lang="cs-CZ" sz="1600" dirty="0" smtClean="0">
                <a:hlinkClick r:id="rId8"/>
              </a:rPr>
              <a:t>/</a:t>
            </a:r>
            <a:endParaRPr lang="cs-CZ" sz="1600" dirty="0" smtClean="0"/>
          </a:p>
          <a:p>
            <a:r>
              <a:rPr lang="cs-CZ" sz="1600" dirty="0">
                <a:hlinkClick r:id="rId9"/>
              </a:rPr>
              <a:t>https://</a:t>
            </a:r>
            <a:r>
              <a:rPr lang="cs-CZ" sz="1600" dirty="0" smtClean="0">
                <a:hlinkClick r:id="rId9"/>
              </a:rPr>
              <a:t>cs.wikipedia.org/wiki/Motion_capture</a:t>
            </a:r>
            <a:endParaRPr lang="cs-CZ" sz="1600" dirty="0" smtClean="0"/>
          </a:p>
          <a:p>
            <a:r>
              <a:rPr lang="cs-CZ" sz="1600" dirty="0">
                <a:hlinkClick r:id="rId10"/>
              </a:rPr>
              <a:t>http://</a:t>
            </a:r>
            <a:r>
              <a:rPr lang="cs-CZ" sz="1600" dirty="0" smtClean="0">
                <a:hlinkClick r:id="rId10"/>
              </a:rPr>
              <a:t>www.dataproject.com/Products/EN/en/Volleyball/DataVolley4</a:t>
            </a:r>
            <a:endParaRPr lang="cs-CZ" sz="1600" dirty="0" smtClean="0"/>
          </a:p>
          <a:p>
            <a:r>
              <a:rPr lang="cs-CZ" sz="1600" dirty="0">
                <a:hlinkClick r:id="rId11"/>
              </a:rPr>
              <a:t>http://www.cvf.cz/?</a:t>
            </a:r>
            <a:r>
              <a:rPr lang="cs-CZ" sz="1600" dirty="0" smtClean="0">
                <a:hlinkClick r:id="rId11"/>
              </a:rPr>
              <a:t>rubrika=319</a:t>
            </a:r>
            <a:endParaRPr lang="cs-CZ" sz="1600" dirty="0" smtClean="0"/>
          </a:p>
          <a:p>
            <a:endParaRPr lang="cs-CZ" sz="16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9935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170586"/>
          </a:xfrm>
        </p:spPr>
        <p:txBody>
          <a:bodyPr>
            <a:normAutofit/>
          </a:bodyPr>
          <a:lstStyle/>
          <a:p>
            <a:r>
              <a:rPr lang="cs-CZ" sz="6600" dirty="0" smtClean="0"/>
              <a:t>Děkujeme za pozornost</a:t>
            </a:r>
            <a:endParaRPr lang="cs-CZ" sz="6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40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5773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 čemu slouží</a:t>
            </a:r>
          </a:p>
          <a:p>
            <a:r>
              <a:rPr lang="cs-CZ" dirty="0" smtClean="0"/>
              <a:t>Počítačové programy</a:t>
            </a:r>
          </a:p>
          <a:p>
            <a:r>
              <a:rPr lang="cs-CZ" dirty="0" smtClean="0"/>
              <a:t>Mobilní aplikace</a:t>
            </a:r>
          </a:p>
          <a:p>
            <a:r>
              <a:rPr lang="cs-CZ" dirty="0" err="1" smtClean="0"/>
              <a:t>DataVolley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3916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96752"/>
          </a:xfrm>
        </p:spPr>
        <p:txBody>
          <a:bodyPr>
            <a:normAutofit/>
          </a:bodyPr>
          <a:lstStyle/>
          <a:p>
            <a:r>
              <a:rPr lang="cs-CZ" dirty="0" smtClean="0"/>
              <a:t>Digitální technologie ve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r>
              <a:rPr lang="cs-CZ" dirty="0" smtClean="0"/>
              <a:t>Počítačové programy, mobilní aplikace</a:t>
            </a:r>
          </a:p>
          <a:p>
            <a:r>
              <a:rPr lang="cs-CZ" dirty="0" smtClean="0"/>
              <a:t>Pomáhají při vyhodnocování i vedení tréninku</a:t>
            </a:r>
          </a:p>
          <a:p>
            <a:pPr lvl="2"/>
            <a:r>
              <a:rPr lang="cs-CZ" dirty="0" smtClean="0"/>
              <a:t>Složení těla</a:t>
            </a:r>
          </a:p>
          <a:p>
            <a:pPr lvl="2"/>
            <a:r>
              <a:rPr lang="cs-CZ" dirty="0" smtClean="0"/>
              <a:t>Tělesná zátěž</a:t>
            </a:r>
          </a:p>
          <a:p>
            <a:pPr lvl="2"/>
            <a:r>
              <a:rPr lang="cs-CZ" dirty="0" smtClean="0"/>
              <a:t>Uražená vzdálenost</a:t>
            </a:r>
          </a:p>
          <a:p>
            <a:pPr lvl="2"/>
            <a:r>
              <a:rPr lang="cs-CZ" dirty="0" smtClean="0"/>
              <a:t>Rozbor techniky na videu</a:t>
            </a:r>
          </a:p>
          <a:p>
            <a:pPr lvl="2"/>
            <a:endParaRPr lang="cs-CZ" u="sng" dirty="0" smtClean="0"/>
          </a:p>
        </p:txBody>
      </p:sp>
    </p:spTree>
    <p:extLst>
      <p:ext uri="{BB962C8B-B14F-4D97-AF65-F5344CB8AC3E}">
        <p14:creationId xmlns:p14="http://schemas.microsoft.com/office/powerpoint/2010/main" val="15713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Počítačové programy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DataVolley</a:t>
            </a:r>
            <a:endParaRPr lang="cs-CZ" dirty="0" smtClean="0"/>
          </a:p>
          <a:p>
            <a:r>
              <a:rPr lang="cs-CZ" dirty="0" err="1" smtClean="0"/>
              <a:t>Motion</a:t>
            </a:r>
            <a:r>
              <a:rPr lang="cs-CZ" dirty="0" smtClean="0"/>
              <a:t> </a:t>
            </a:r>
            <a:r>
              <a:rPr lang="cs-CZ" dirty="0" err="1" smtClean="0"/>
              <a:t>capture</a:t>
            </a: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sz="1100" dirty="0" smtClean="0">
                <a:hlinkClick r:id="rId2"/>
              </a:rPr>
              <a:t>www.youtube.com/watch?v=e-9W6bbKHqo</a:t>
            </a:r>
            <a:endParaRPr lang="cs-CZ" sz="1100" dirty="0" smtClean="0"/>
          </a:p>
        </p:txBody>
      </p:sp>
      <p:pic>
        <p:nvPicPr>
          <p:cNvPr id="1026" name="Picture 2" descr="C:\Users\San\Desktop\Bez názv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68" y="2759310"/>
            <a:ext cx="5508104" cy="413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420" y="1293920"/>
            <a:ext cx="1764000" cy="83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2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/>
              <a:t>Princip </a:t>
            </a:r>
            <a:r>
              <a:rPr lang="cs-CZ" dirty="0" err="1" smtClean="0"/>
              <a:t>motion</a:t>
            </a:r>
            <a:r>
              <a:rPr lang="cs-CZ" dirty="0" smtClean="0"/>
              <a:t> </a:t>
            </a:r>
            <a:r>
              <a:rPr lang="cs-CZ" dirty="0" err="1" smtClean="0"/>
              <a:t>capture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30" y="4021477"/>
            <a:ext cx="4149170" cy="286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San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" y="2348880"/>
            <a:ext cx="49339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n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770034"/>
            <a:ext cx="43624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903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AA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cs-CZ" dirty="0" smtClean="0"/>
              <a:t>Další využití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San\Desktop\Bez názv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15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4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102" y="1988840"/>
            <a:ext cx="13430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Mobilní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147248" cy="4569371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 err="1" smtClean="0"/>
              <a:t>Ubersense</a:t>
            </a:r>
            <a:r>
              <a:rPr lang="cs-CZ" dirty="0" smtClean="0"/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Hudl</a:t>
            </a:r>
            <a:r>
              <a:rPr lang="cs-CZ" sz="2400" dirty="0" smtClean="0"/>
              <a:t> </a:t>
            </a:r>
            <a:r>
              <a:rPr lang="cs-CZ" sz="2400" dirty="0" err="1" smtClean="0"/>
              <a:t>Technique</a:t>
            </a:r>
            <a:r>
              <a:rPr lang="cs-CZ" sz="2400" dirty="0" smtClean="0"/>
              <a:t>)</a:t>
            </a:r>
          </a:p>
          <a:p>
            <a:endParaRPr lang="cs-CZ" dirty="0"/>
          </a:p>
          <a:p>
            <a:r>
              <a:rPr lang="cs-CZ" dirty="0" err="1" smtClean="0"/>
              <a:t>Coach´s</a:t>
            </a:r>
            <a:r>
              <a:rPr lang="cs-CZ" dirty="0" smtClean="0"/>
              <a:t> </a:t>
            </a:r>
            <a:r>
              <a:rPr lang="cs-CZ" dirty="0" err="1" smtClean="0"/>
              <a:t>eye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Dartfish</a:t>
            </a:r>
            <a:r>
              <a:rPr lang="cs-CZ" dirty="0" smtClean="0"/>
              <a:t> express</a:t>
            </a:r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064" y="3236615"/>
            <a:ext cx="11715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90" y="4509120"/>
            <a:ext cx="11620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2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fungují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Potřebujeme:</a:t>
            </a:r>
          </a:p>
          <a:p>
            <a:pPr lvl="2"/>
            <a:r>
              <a:rPr lang="cs-CZ" dirty="0" smtClean="0"/>
              <a:t>Mobilní zařízení (</a:t>
            </a:r>
            <a:r>
              <a:rPr lang="cs-CZ" dirty="0" err="1" smtClean="0"/>
              <a:t>iOS</a:t>
            </a:r>
            <a:r>
              <a:rPr lang="cs-CZ" dirty="0" smtClean="0"/>
              <a:t> 7, Android, Windows 8 / 10)</a:t>
            </a:r>
          </a:p>
          <a:p>
            <a:pPr lvl="2"/>
            <a:r>
              <a:rPr lang="cs-CZ" dirty="0" smtClean="0"/>
              <a:t>Zaregistrovat se na oficiální stránce</a:t>
            </a:r>
          </a:p>
          <a:p>
            <a:pPr lvl="2"/>
            <a:r>
              <a:rPr lang="cs-CZ" dirty="0" smtClean="0"/>
              <a:t>Nainstalovat software</a:t>
            </a:r>
          </a:p>
          <a:p>
            <a:pPr lvl="2"/>
            <a:r>
              <a:rPr lang="cs-CZ" dirty="0" smtClean="0"/>
              <a:t>Natočit video</a:t>
            </a:r>
            <a:endParaRPr lang="cs-CZ" dirty="0" smtClean="0">
              <a:solidFill>
                <a:srgbClr val="FF0000"/>
              </a:solidFill>
            </a:endParaRPr>
          </a:p>
          <a:p>
            <a:pPr lvl="2"/>
            <a:r>
              <a:rPr lang="cs-CZ" dirty="0" smtClean="0"/>
              <a:t>Stáhnout video</a:t>
            </a:r>
          </a:p>
          <a:p>
            <a:pPr lvl="2"/>
            <a:r>
              <a:rPr lang="cs-CZ" dirty="0" smtClean="0"/>
              <a:t>Importovat do mobilního zařízení</a:t>
            </a:r>
          </a:p>
          <a:p>
            <a:pPr lvl="2"/>
            <a:endParaRPr lang="cs-CZ" dirty="0"/>
          </a:p>
          <a:p>
            <a:pPr lvl="2"/>
            <a:r>
              <a:rPr lang="cs-CZ" dirty="0" smtClean="0"/>
              <a:t>Používat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4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Vesměs stejné funkce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Aplikace se liší</a:t>
            </a:r>
          </a:p>
          <a:p>
            <a:pPr lvl="2"/>
            <a:r>
              <a:rPr lang="cs-CZ" dirty="0" smtClean="0"/>
              <a:t>Vzhledem</a:t>
            </a:r>
          </a:p>
          <a:p>
            <a:pPr lvl="2"/>
            <a:r>
              <a:rPr lang="cs-CZ" dirty="0" smtClean="0"/>
              <a:t>Umístěním ovládacích prvků</a:t>
            </a:r>
          </a:p>
          <a:p>
            <a:pPr lvl="2"/>
            <a:r>
              <a:rPr lang="cs-CZ" dirty="0" smtClean="0"/>
              <a:t>Sdílením videí</a:t>
            </a:r>
          </a:p>
          <a:p>
            <a:pPr lvl="2"/>
            <a:r>
              <a:rPr lang="cs-CZ" dirty="0" smtClean="0"/>
              <a:t>Komunitou uživatelů (profesionální videa)</a:t>
            </a:r>
          </a:p>
          <a:p>
            <a:pPr lvl="2"/>
            <a:endParaRPr lang="cs-CZ" dirty="0" smtClean="0"/>
          </a:p>
          <a:p>
            <a:pPr lvl="2"/>
            <a:r>
              <a:rPr lang="cs-CZ" dirty="0" smtClean="0"/>
              <a:t>Cenou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07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430</Words>
  <Application>Microsoft Office PowerPoint</Application>
  <PresentationFormat>Předvádění na obrazovce (4:3)</PresentationFormat>
  <Paragraphs>104</Paragraphs>
  <Slides>19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Digitální technologie vyhodnocování techniky a výkonu</vt:lpstr>
      <vt:lpstr>Obsah</vt:lpstr>
      <vt:lpstr>Digitální technologie ve sportu</vt:lpstr>
      <vt:lpstr>Počítačové programy</vt:lpstr>
      <vt:lpstr>Princip motion capture</vt:lpstr>
      <vt:lpstr>Další využití</vt:lpstr>
      <vt:lpstr>Mobilní aplikace</vt:lpstr>
      <vt:lpstr>Jak fungují</vt:lpstr>
      <vt:lpstr>Funkce</vt:lpstr>
      <vt:lpstr>Prezentace aplikace PowerPoint</vt:lpstr>
      <vt:lpstr>Funkce – ovládání a sdílení videí</vt:lpstr>
      <vt:lpstr>Porovnání aplikací</vt:lpstr>
      <vt:lpstr>Prezentace aplikace PowerPoint</vt:lpstr>
      <vt:lpstr>Prezentace aplikace PowerPoint</vt:lpstr>
      <vt:lpstr>Základní formy využití technologie</vt:lpstr>
      <vt:lpstr>DataVolley</vt:lpstr>
      <vt:lpstr>DataVolley</vt:lpstr>
      <vt:lpstr>Zdroje</vt:lpstr>
      <vt:lpstr>Děkujeme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Digitální technologie vyhodnocování techniky a výkonu</dc:title>
  <dc:creator>San</dc:creator>
  <cp:lastModifiedBy>San</cp:lastModifiedBy>
  <cp:revision>32</cp:revision>
  <dcterms:created xsi:type="dcterms:W3CDTF">2015-10-14T15:25:11Z</dcterms:created>
  <dcterms:modified xsi:type="dcterms:W3CDTF">2015-12-11T15:09:09Z</dcterms:modified>
</cp:coreProperties>
</file>