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9" r:id="rId23"/>
    <p:sldId id="277" r:id="rId24"/>
    <p:sldId id="278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0" r:id="rId3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9BC6-2173-4DF5-84E2-B80D6DC9230B}" type="datetimeFigureOut">
              <a:rPr lang="cs-CZ" smtClean="0"/>
              <a:t>13.12.2015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BB54-6676-464C-BB36-2CCDBFBE49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2940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9BC6-2173-4DF5-84E2-B80D6DC9230B}" type="datetimeFigureOut">
              <a:rPr lang="cs-CZ" smtClean="0"/>
              <a:t>13.12.2015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BB54-6676-464C-BB36-2CCDBFBE49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82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9BC6-2173-4DF5-84E2-B80D6DC9230B}" type="datetimeFigureOut">
              <a:rPr lang="cs-CZ" smtClean="0"/>
              <a:t>13.12.2015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BB54-6676-464C-BB36-2CCDBFBE49BB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0182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9BC6-2173-4DF5-84E2-B80D6DC9230B}" type="datetimeFigureOut">
              <a:rPr lang="cs-CZ" smtClean="0"/>
              <a:t>13.12.2015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BB54-6676-464C-BB36-2CCDBFBE49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123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9BC6-2173-4DF5-84E2-B80D6DC9230B}" type="datetimeFigureOut">
              <a:rPr lang="cs-CZ" smtClean="0"/>
              <a:t>13.12.2015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BB54-6676-464C-BB36-2CCDBFBE49BB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4239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9BC6-2173-4DF5-84E2-B80D6DC9230B}" type="datetimeFigureOut">
              <a:rPr lang="cs-CZ" smtClean="0"/>
              <a:t>13.12.2015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BB54-6676-464C-BB36-2CCDBFBE49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7110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9BC6-2173-4DF5-84E2-B80D6DC9230B}" type="datetimeFigureOut">
              <a:rPr lang="cs-CZ" smtClean="0"/>
              <a:t>13.12.2015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BB54-6676-464C-BB36-2CCDBFBE49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127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9BC6-2173-4DF5-84E2-B80D6DC9230B}" type="datetimeFigureOut">
              <a:rPr lang="cs-CZ" smtClean="0"/>
              <a:t>13.12.2015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BB54-6676-464C-BB36-2CCDBFBE49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8119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9BC6-2173-4DF5-84E2-B80D6DC9230B}" type="datetimeFigureOut">
              <a:rPr lang="cs-CZ" smtClean="0"/>
              <a:t>13.12.2015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BB54-6676-464C-BB36-2CCDBFBE49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751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9BC6-2173-4DF5-84E2-B80D6DC9230B}" type="datetimeFigureOut">
              <a:rPr lang="cs-CZ" smtClean="0"/>
              <a:t>13.12.2015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BB54-6676-464C-BB36-2CCDBFBE49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7377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9BC6-2173-4DF5-84E2-B80D6DC9230B}" type="datetimeFigureOut">
              <a:rPr lang="cs-CZ" smtClean="0"/>
              <a:t>13.12.2015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BB54-6676-464C-BB36-2CCDBFBE49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014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9BC6-2173-4DF5-84E2-B80D6DC9230B}" type="datetimeFigureOut">
              <a:rPr lang="cs-CZ" smtClean="0"/>
              <a:t>13.12.2015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BB54-6676-464C-BB36-2CCDBFBE49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324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9BC6-2173-4DF5-84E2-B80D6DC9230B}" type="datetimeFigureOut">
              <a:rPr lang="cs-CZ" smtClean="0"/>
              <a:t>13.12.2015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BB54-6676-464C-BB36-2CCDBFBE49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5828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9BC6-2173-4DF5-84E2-B80D6DC9230B}" type="datetimeFigureOut">
              <a:rPr lang="cs-CZ" smtClean="0"/>
              <a:t>13.12.2015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BB54-6676-464C-BB36-2CCDBFBE49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26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9BC6-2173-4DF5-84E2-B80D6DC9230B}" type="datetimeFigureOut">
              <a:rPr lang="cs-CZ" smtClean="0"/>
              <a:t>13.12.2015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BB54-6676-464C-BB36-2CCDBFBE49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94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9BC6-2173-4DF5-84E2-B80D6DC9230B}" type="datetimeFigureOut">
              <a:rPr lang="cs-CZ" smtClean="0"/>
              <a:t>13.12.2015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6BB54-6676-464C-BB36-2CCDBFBE49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4130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09BC6-2173-4DF5-84E2-B80D6DC9230B}" type="datetimeFigureOut">
              <a:rPr lang="cs-CZ" smtClean="0"/>
              <a:t>13.12.2015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826BB54-6676-464C-BB36-2CCDBFBE49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46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MgPJB3sHfA" TargetMode="External"/><Relationship Id="rId2" Type="http://schemas.openxmlformats.org/officeDocument/2006/relationships/hyperlink" Target="https://www.youtube.com/watch?v=alqZAHAlqd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6emyuz76Uk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6v1_cZkrxo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eamos.pf.jcu.cz/amos/kat_tv/externi/antropomotorik/pohybove_schopnosti/stranky/rychlost.htm" TargetMode="External"/><Relationship Id="rId2" Type="http://schemas.openxmlformats.org/officeDocument/2006/relationships/hyperlink" Target="https://publi.cz/books/108/04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ing-pong.xf.cz/testy.htm" TargetMode="External"/><Relationship Id="rId4" Type="http://schemas.openxmlformats.org/officeDocument/2006/relationships/hyperlink" Target="http://www.topendsports.com/testing/agility.ht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RYCHLOSTNÍ SCHOPNOSTI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cs-CZ" dirty="0" smtClean="0"/>
              <a:t>Kateřina Hanáková</a:t>
            </a:r>
          </a:p>
          <a:p>
            <a:pPr algn="l"/>
            <a:r>
              <a:rPr lang="cs-CZ" dirty="0" smtClean="0"/>
              <a:t>Lucie </a:t>
            </a:r>
            <a:r>
              <a:rPr lang="cs-CZ" dirty="0" err="1" smtClean="0"/>
              <a:t>Hinnerová</a:t>
            </a:r>
            <a:endParaRPr lang="cs-CZ" dirty="0" smtClean="0"/>
          </a:p>
          <a:p>
            <a:pPr algn="l"/>
            <a:r>
              <a:rPr lang="cs-CZ" dirty="0" smtClean="0"/>
              <a:t>Andrea Kuczmanová</a:t>
            </a:r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473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/>
              <a:t>Reakční rychlostní schopnost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cs-CZ" altLang="cs-CZ" dirty="0"/>
              <a:t>Schopnost odpovídat pohybem na daný podnět, event. zahájit pohyb v nejkratším čase.</a:t>
            </a:r>
          </a:p>
          <a:p>
            <a:pPr algn="ctr">
              <a:buFontTx/>
              <a:buNone/>
            </a:pPr>
            <a:r>
              <a:rPr lang="cs-CZ" altLang="cs-CZ" dirty="0"/>
              <a:t>Podnětem může být signál zvukový, zrakový, dotykový.</a:t>
            </a:r>
          </a:p>
          <a:p>
            <a:pPr algn="ctr">
              <a:buFontTx/>
              <a:buNone/>
            </a:pPr>
            <a:r>
              <a:rPr lang="cs-CZ" altLang="cs-CZ" dirty="0"/>
              <a:t>Podněty dělíme</a:t>
            </a:r>
          </a:p>
          <a:p>
            <a:r>
              <a:rPr lang="cs-CZ" altLang="cs-CZ" dirty="0"/>
              <a:t> Jednoduché (sportovec ví jak na daný signál reagovat – starty)</a:t>
            </a:r>
          </a:p>
          <a:p>
            <a:r>
              <a:rPr lang="cs-CZ" altLang="cs-CZ" dirty="0"/>
              <a:t>Složité (reakce na předem neznámou situaci, je zde latentní doba – sportovní hry, úpoly)</a:t>
            </a:r>
          </a:p>
          <a:p>
            <a:pPr algn="ctr">
              <a:buFontTx/>
              <a:buNone/>
            </a:pPr>
            <a:endParaRPr lang="cs-CZ" altLang="cs-CZ" dirty="0"/>
          </a:p>
          <a:p>
            <a:pPr algn="ctr">
              <a:buFontTx/>
              <a:buNone/>
            </a:pPr>
            <a:endParaRPr lang="cs-CZ" altLang="cs-CZ" dirty="0"/>
          </a:p>
          <a:p>
            <a:pPr>
              <a:buFontTx/>
              <a:buNone/>
            </a:pPr>
            <a:r>
              <a:rPr lang="cs-CZ" altLang="cs-CZ" dirty="0"/>
              <a:t>Příklady: start v běhu, sportovní střelba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243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Rychlost</a:t>
            </a:r>
            <a:r>
              <a:rPr lang="en-US" dirty="0"/>
              <a:t> </a:t>
            </a:r>
            <a:r>
              <a:rPr lang="en-US" dirty="0" err="1"/>
              <a:t>reakce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Typ </a:t>
            </a:r>
            <a:r>
              <a:rPr lang="cs-CZ" dirty="0" err="1"/>
              <a:t>podnětu</a:t>
            </a:r>
            <a:r>
              <a:rPr lang="cs-CZ" dirty="0"/>
              <a:t>  			Reakční doba</a:t>
            </a:r>
          </a:p>
          <a:p>
            <a:r>
              <a:rPr lang="cs-CZ" dirty="0"/>
              <a:t>Taktilní 				0,14 – 0,15 s. </a:t>
            </a:r>
          </a:p>
          <a:p>
            <a:r>
              <a:rPr lang="cs-CZ" dirty="0" err="1"/>
              <a:t>Akusticke</a:t>
            </a:r>
            <a:r>
              <a:rPr lang="cs-CZ" dirty="0"/>
              <a:t>́ 			0,15 – 0, 16 s. </a:t>
            </a:r>
          </a:p>
          <a:p>
            <a:r>
              <a:rPr lang="cs-CZ" dirty="0" err="1"/>
              <a:t>Vizuální</a:t>
            </a:r>
            <a:r>
              <a:rPr lang="cs-CZ" dirty="0"/>
              <a:t> 				0,19 – 0,21 s.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052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/>
              <a:t>Testy a měření reakční rychlosti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LABORATORNÍ MĚŘENÍ </a:t>
            </a:r>
          </a:p>
          <a:p>
            <a:pPr>
              <a:buFontTx/>
              <a:buNone/>
            </a:pPr>
            <a:r>
              <a:rPr lang="cs-CZ" altLang="cs-CZ" dirty="0"/>
              <a:t>   -  analýza reakcí na vizuální, zvukový nebo taktilní vjem</a:t>
            </a:r>
          </a:p>
          <a:p>
            <a:pPr>
              <a:buFontTx/>
              <a:buNone/>
            </a:pPr>
            <a:r>
              <a:rPr lang="cs-CZ" altLang="cs-CZ" dirty="0"/>
              <a:t>    </a:t>
            </a:r>
          </a:p>
          <a:p>
            <a:pPr>
              <a:buFontTx/>
              <a:buNone/>
            </a:pPr>
            <a:endParaRPr lang="cs-CZ" altLang="cs-CZ" dirty="0"/>
          </a:p>
          <a:p>
            <a:r>
              <a:rPr lang="cs-CZ" altLang="cs-CZ" dirty="0"/>
              <a:t>MOTORICKÉ TESTY</a:t>
            </a:r>
          </a:p>
          <a:p>
            <a:pPr>
              <a:buFontTx/>
              <a:buNone/>
            </a:pPr>
            <a:r>
              <a:rPr lang="cs-CZ" altLang="cs-CZ" dirty="0"/>
              <a:t>   – testy typu signál - reakce</a:t>
            </a:r>
          </a:p>
        </p:txBody>
      </p:sp>
    </p:spTree>
    <p:extLst>
      <p:ext uri="{BB962C8B-B14F-4D97-AF65-F5344CB8AC3E}">
        <p14:creationId xmlns:p14="http://schemas.microsoft.com/office/powerpoint/2010/main" val="355098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/>
              <a:t>Frekvenční rychlostní schopnost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cs-CZ" altLang="cs-CZ" dirty="0"/>
              <a:t>Schopnost maximálně rychle opakovat shodnou strukturu pohybu tzv. cyklů</a:t>
            </a:r>
          </a:p>
          <a:p>
            <a:pPr algn="ctr">
              <a:buFontTx/>
              <a:buNone/>
            </a:pPr>
            <a:endParaRPr lang="cs-CZ" altLang="cs-CZ" dirty="0"/>
          </a:p>
          <a:p>
            <a:pPr algn="ctr">
              <a:buFontTx/>
              <a:buNone/>
            </a:pPr>
            <a:endParaRPr lang="cs-CZ" altLang="cs-CZ" dirty="0"/>
          </a:p>
          <a:p>
            <a:pPr>
              <a:buFontTx/>
              <a:buNone/>
            </a:pPr>
            <a:r>
              <a:rPr lang="cs-CZ" altLang="cs-CZ" dirty="0"/>
              <a:t>Příklady: cyklistika, veslování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42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/>
              <a:t>Testy a měření frekvenční rychlosti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LABORATORNÍ MĚŘENÍ -  různé druhy „</a:t>
            </a:r>
            <a:r>
              <a:rPr lang="cs-CZ" altLang="cs-CZ" dirty="0" err="1"/>
              <a:t>tappingu</a:t>
            </a:r>
            <a:r>
              <a:rPr lang="cs-CZ" altLang="cs-CZ" dirty="0"/>
              <a:t>“</a:t>
            </a:r>
          </a:p>
          <a:p>
            <a:pPr>
              <a:buFontTx/>
              <a:buNone/>
            </a:pPr>
            <a:r>
              <a:rPr lang="cs-CZ" altLang="cs-CZ" dirty="0"/>
              <a:t>    </a:t>
            </a:r>
          </a:p>
          <a:p>
            <a:pPr>
              <a:buFontTx/>
              <a:buNone/>
            </a:pPr>
            <a:endParaRPr lang="cs-CZ" altLang="cs-CZ" dirty="0"/>
          </a:p>
          <a:p>
            <a:r>
              <a:rPr lang="cs-CZ" altLang="cs-CZ" dirty="0"/>
              <a:t>MOTORICKÉ TESTY – hodnocen počet opakování (cyklů) při pohybu končetin apod. (tzv. talířový </a:t>
            </a:r>
            <a:r>
              <a:rPr lang="cs-CZ" altLang="cs-CZ" dirty="0" err="1"/>
              <a:t>tapping</a:t>
            </a:r>
            <a:r>
              <a:rPr lang="cs-CZ" altLang="cs-CZ" dirty="0"/>
              <a:t>, frekvence běhu na místě)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541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TESTY reakční rychlosti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Zachycení padajícího pravítka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329" y="3114772"/>
            <a:ext cx="6340390" cy="273734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496" y="1270000"/>
            <a:ext cx="4176122" cy="52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2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TESTY reakční rychlosti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 smtClean="0"/>
              <a:t>Zachycení </a:t>
            </a:r>
            <a:r>
              <a:rPr lang="cs-CZ" sz="2000" b="1" dirty="0"/>
              <a:t>padající gymnastické </a:t>
            </a:r>
            <a:r>
              <a:rPr lang="cs-CZ" sz="2000" b="1" dirty="0" smtClean="0"/>
              <a:t>tyče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722" y="2227170"/>
            <a:ext cx="3762781" cy="374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TESTY reakční rychlosti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 err="1" smtClean="0"/>
              <a:t>Reaktometr</a:t>
            </a:r>
            <a:endParaRPr lang="cs-CZ" sz="2000" b="1" dirty="0" smtClean="0"/>
          </a:p>
          <a:p>
            <a:pPr algn="just"/>
            <a:r>
              <a:rPr lang="cs-CZ" sz="2000" dirty="0"/>
              <a:t>Desky, na nich je žárovka, bzučák- stopky</a:t>
            </a:r>
          </a:p>
          <a:p>
            <a:pPr algn="just"/>
            <a:r>
              <a:rPr lang="cs-CZ" sz="2000" dirty="0"/>
              <a:t>Jeden má tlačítko, které TO nevidí a spouští jim současně signál a stopky</a:t>
            </a:r>
          </a:p>
          <a:p>
            <a:pPr algn="just"/>
            <a:r>
              <a:rPr lang="cs-CZ" sz="2000" dirty="0"/>
              <a:t>TO když se rozsvítí žárovka nebo bzučák tak danou věc zmáčkne a tím zastaví stopky</a:t>
            </a:r>
          </a:p>
          <a:p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94307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TESTY reakční rychlosti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 err="1" smtClean="0"/>
              <a:t>Reaktometry</a:t>
            </a:r>
            <a:r>
              <a:rPr lang="cs-CZ" sz="2000" b="1" dirty="0" smtClean="0"/>
              <a:t>- </a:t>
            </a:r>
            <a:r>
              <a:rPr lang="cs-CZ" sz="2000" dirty="0"/>
              <a:t>laboratorní měření doby </a:t>
            </a:r>
            <a:endParaRPr lang="cs-CZ" sz="2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34036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034" y="262105"/>
            <a:ext cx="6035563" cy="621845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208" y="262105"/>
            <a:ext cx="6041660" cy="618188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8218" y="1264732"/>
            <a:ext cx="6035563" cy="43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8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TESTY akční rychlosti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29197"/>
            <a:ext cx="4112875" cy="471216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b="1" dirty="0" err="1"/>
              <a:t>Tappingové</a:t>
            </a:r>
            <a:r>
              <a:rPr lang="cs-CZ" b="1" dirty="0"/>
              <a:t> testy- tečkovací </a:t>
            </a:r>
            <a:r>
              <a:rPr lang="cs-CZ" b="1" dirty="0" smtClean="0"/>
              <a:t>testy- </a:t>
            </a:r>
            <a:r>
              <a:rPr lang="cs-CZ" b="1" dirty="0" err="1"/>
              <a:t>Tapping</a:t>
            </a:r>
            <a:r>
              <a:rPr lang="cs-CZ" b="1" dirty="0"/>
              <a:t> </a:t>
            </a:r>
            <a:r>
              <a:rPr lang="cs-CZ" b="1" dirty="0" smtClean="0"/>
              <a:t>ruky</a:t>
            </a:r>
          </a:p>
          <a:p>
            <a:pPr algn="just"/>
            <a:r>
              <a:rPr lang="cs-CZ" dirty="0" smtClean="0"/>
              <a:t>TO </a:t>
            </a:r>
            <a:r>
              <a:rPr lang="cs-CZ" dirty="0"/>
              <a:t>sedí u stolu, na němž jsou položeny terče</a:t>
            </a:r>
          </a:p>
          <a:p>
            <a:pPr algn="just"/>
            <a:r>
              <a:rPr lang="cs-CZ" dirty="0"/>
              <a:t>TO drží v dominantní ruce </a:t>
            </a:r>
            <a:r>
              <a:rPr lang="cs-CZ" dirty="0" err="1"/>
              <a:t>centropen</a:t>
            </a:r>
            <a:r>
              <a:rPr lang="cs-CZ" dirty="0"/>
              <a:t>, který se ve výchozí poloze dotýká terče na protilehlé straně</a:t>
            </a:r>
          </a:p>
          <a:p>
            <a:pPr algn="just"/>
            <a:r>
              <a:rPr lang="cs-CZ" dirty="0"/>
              <a:t>Druhá ruka se pohybu neúčastní a je volně opřena uprostřed mezi terči</a:t>
            </a:r>
          </a:p>
          <a:p>
            <a:pPr algn="just"/>
            <a:r>
              <a:rPr lang="cs-CZ" dirty="0"/>
              <a:t>Na startovní povel zahájí TO pohyb dominantní paže a střídavě se dotýká obou terčů</a:t>
            </a:r>
          </a:p>
          <a:p>
            <a:r>
              <a:rPr lang="cs-CZ" dirty="0" smtClean="0"/>
              <a:t>Pohyb se opakuje maximální </a:t>
            </a:r>
            <a:r>
              <a:rPr lang="cs-CZ" dirty="0"/>
              <a:t>frekvencí 20 sec</a:t>
            </a:r>
            <a:r>
              <a:rPr lang="cs-CZ" dirty="0" smtClean="0"/>
              <a:t>.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668" y="1329197"/>
            <a:ext cx="5188146" cy="518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0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Rychlostní</a:t>
            </a:r>
            <a:r>
              <a:rPr lang="en-US" dirty="0"/>
              <a:t> </a:t>
            </a:r>
            <a:r>
              <a:rPr lang="en-US" dirty="0" err="1"/>
              <a:t>schopnosti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 </a:t>
            </a:r>
            <a:r>
              <a:rPr lang="en-US" dirty="0" err="1"/>
              <a:t>schopnost</a:t>
            </a:r>
            <a:r>
              <a:rPr lang="en-US" dirty="0"/>
              <a:t> </a:t>
            </a:r>
            <a:r>
              <a:rPr lang="en-US" dirty="0" err="1"/>
              <a:t>realizovat</a:t>
            </a:r>
            <a:r>
              <a:rPr lang="en-US" dirty="0"/>
              <a:t> </a:t>
            </a:r>
            <a:r>
              <a:rPr lang="en-US" dirty="0" err="1"/>
              <a:t>pohyb</a:t>
            </a:r>
            <a:r>
              <a:rPr lang="en-US" dirty="0"/>
              <a:t> v co </a:t>
            </a:r>
            <a:r>
              <a:rPr lang="en-US" dirty="0" err="1"/>
              <a:t>nejkratší</a:t>
            </a:r>
            <a:r>
              <a:rPr lang="en-US" dirty="0"/>
              <a:t> </a:t>
            </a:r>
            <a:r>
              <a:rPr lang="en-US" dirty="0" err="1"/>
              <a:t>době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schopnost</a:t>
            </a:r>
            <a:r>
              <a:rPr lang="en-US" dirty="0"/>
              <a:t> </a:t>
            </a:r>
            <a:r>
              <a:rPr lang="en-US" dirty="0" err="1"/>
              <a:t>vykonat</a:t>
            </a:r>
            <a:r>
              <a:rPr lang="en-US" dirty="0"/>
              <a:t> </a:t>
            </a:r>
            <a:r>
              <a:rPr lang="en-US" dirty="0" err="1"/>
              <a:t>pohyb</a:t>
            </a:r>
            <a:r>
              <a:rPr lang="en-US" dirty="0"/>
              <a:t> </a:t>
            </a:r>
            <a:r>
              <a:rPr lang="en-US" dirty="0" err="1"/>
              <a:t>vysokou</a:t>
            </a:r>
            <a:r>
              <a:rPr lang="en-US" dirty="0"/>
              <a:t> </a:t>
            </a:r>
            <a:r>
              <a:rPr lang="en-US" dirty="0" err="1"/>
              <a:t>až</a:t>
            </a:r>
            <a:r>
              <a:rPr lang="en-US" dirty="0"/>
              <a:t> </a:t>
            </a:r>
            <a:r>
              <a:rPr lang="en-US" dirty="0" err="1"/>
              <a:t>maximální</a:t>
            </a:r>
            <a:r>
              <a:rPr lang="en-US" dirty="0"/>
              <a:t> </a:t>
            </a:r>
            <a:r>
              <a:rPr lang="en-US" dirty="0" err="1"/>
              <a:t>rychlostí</a:t>
            </a:r>
            <a:r>
              <a:rPr lang="en-US" dirty="0"/>
              <a:t>.</a:t>
            </a:r>
            <a:endParaRPr lang="cs-CZ" dirty="0"/>
          </a:p>
          <a:p>
            <a:r>
              <a:rPr lang="en-US" dirty="0" err="1"/>
              <a:t>Rychlostní</a:t>
            </a:r>
            <a:r>
              <a:rPr lang="en-US" dirty="0"/>
              <a:t> </a:t>
            </a:r>
            <a:r>
              <a:rPr lang="en-US" dirty="0" err="1"/>
              <a:t>schopnosti</a:t>
            </a:r>
            <a:r>
              <a:rPr lang="en-US" dirty="0"/>
              <a:t> </a:t>
            </a:r>
            <a:r>
              <a:rPr lang="en-US" dirty="0" err="1"/>
              <a:t>považujeme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jedny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základních</a:t>
            </a:r>
            <a:r>
              <a:rPr lang="en-US" dirty="0"/>
              <a:t> </a:t>
            </a:r>
            <a:r>
              <a:rPr lang="en-US" dirty="0" err="1"/>
              <a:t>pohybových</a:t>
            </a:r>
            <a:r>
              <a:rPr lang="en-US" dirty="0"/>
              <a:t> </a:t>
            </a:r>
            <a:r>
              <a:rPr lang="en-US" dirty="0" err="1"/>
              <a:t>schopností</a:t>
            </a:r>
            <a:r>
              <a:rPr lang="en-US" dirty="0"/>
              <a:t> </a:t>
            </a:r>
            <a:r>
              <a:rPr lang="en-US" dirty="0" err="1"/>
              <a:t>člověka</a:t>
            </a:r>
            <a:r>
              <a:rPr lang="en-US" dirty="0"/>
              <a:t>.</a:t>
            </a:r>
            <a:endParaRPr lang="cs-CZ" dirty="0"/>
          </a:p>
          <a:p>
            <a:r>
              <a:rPr lang="cs-CZ" dirty="0" err="1"/>
              <a:t>Rychlostni</a:t>
            </a:r>
            <a:r>
              <a:rPr lang="cs-CZ" dirty="0"/>
              <a:t>́ schopnost lze definovat jako „schopnost </a:t>
            </a:r>
            <a:r>
              <a:rPr lang="cs-CZ" dirty="0" err="1"/>
              <a:t>provést</a:t>
            </a:r>
            <a:r>
              <a:rPr lang="cs-CZ" dirty="0"/>
              <a:t> motorickou </a:t>
            </a:r>
            <a:r>
              <a:rPr lang="cs-CZ" dirty="0" err="1"/>
              <a:t>činnost</a:t>
            </a:r>
            <a:r>
              <a:rPr lang="cs-CZ" dirty="0"/>
              <a:t> nebo realizovat </a:t>
            </a:r>
            <a:r>
              <a:rPr lang="cs-CZ" dirty="0" err="1"/>
              <a:t>určity</a:t>
            </a:r>
            <a:r>
              <a:rPr lang="cs-CZ" dirty="0"/>
              <a:t>́ </a:t>
            </a:r>
            <a:r>
              <a:rPr lang="cs-CZ" dirty="0" err="1"/>
              <a:t>pohybovy</a:t>
            </a:r>
            <a:r>
              <a:rPr lang="cs-CZ" dirty="0"/>
              <a:t>́ </a:t>
            </a:r>
            <a:r>
              <a:rPr lang="cs-CZ" dirty="0" err="1"/>
              <a:t>úkol</a:t>
            </a:r>
            <a:r>
              <a:rPr lang="cs-CZ" dirty="0"/>
              <a:t> v co </a:t>
            </a:r>
            <a:r>
              <a:rPr lang="cs-CZ" dirty="0" err="1"/>
              <a:t>nejkratším</a:t>
            </a:r>
            <a:r>
              <a:rPr lang="cs-CZ" dirty="0"/>
              <a:t> </a:t>
            </a:r>
            <a:r>
              <a:rPr lang="cs-CZ" dirty="0" err="1"/>
              <a:t>časovém</a:t>
            </a:r>
            <a:r>
              <a:rPr lang="cs-CZ" dirty="0"/>
              <a:t> </a:t>
            </a:r>
            <a:r>
              <a:rPr lang="cs-CZ" dirty="0" err="1"/>
              <a:t>úseku</a:t>
            </a:r>
            <a:r>
              <a:rPr lang="cs-CZ" dirty="0"/>
              <a:t>“ (</a:t>
            </a:r>
            <a:r>
              <a:rPr lang="cs-CZ" dirty="0" err="1"/>
              <a:t>Čelikovsky</a:t>
            </a:r>
            <a:r>
              <a:rPr lang="cs-CZ" dirty="0"/>
              <a:t>́, et al., 1990) </a:t>
            </a:r>
          </a:p>
        </p:txBody>
      </p:sp>
    </p:spTree>
    <p:extLst>
      <p:ext uri="{BB962C8B-B14F-4D97-AF65-F5344CB8AC3E}">
        <p14:creationId xmlns:p14="http://schemas.microsoft.com/office/powerpoint/2010/main" val="254905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TESTY akční rychlosti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 err="1"/>
              <a:t>Tapping</a:t>
            </a:r>
            <a:r>
              <a:rPr lang="cs-CZ" sz="2000" b="1" dirty="0"/>
              <a:t> nohou ve </a:t>
            </a:r>
            <a:r>
              <a:rPr lang="cs-CZ" sz="2000" b="1" dirty="0" smtClean="0"/>
              <a:t>stoje</a:t>
            </a:r>
          </a:p>
          <a:p>
            <a:r>
              <a:rPr lang="cs-CZ" sz="2000" b="1" dirty="0" err="1"/>
              <a:t>Tapping</a:t>
            </a:r>
            <a:r>
              <a:rPr lang="cs-CZ" sz="2000" b="1" dirty="0"/>
              <a:t> nohou v sedě</a:t>
            </a:r>
          </a:p>
          <a:p>
            <a:pPr marL="0" indent="0">
              <a:buNone/>
            </a:pPr>
            <a:endParaRPr lang="cs-CZ" sz="2000" b="1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058" y="1344443"/>
            <a:ext cx="7620660" cy="506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2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TESTY akční rychlosti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/>
              <a:t>Člunkové běhy </a:t>
            </a:r>
          </a:p>
          <a:p>
            <a:pPr marL="0" indent="0">
              <a:buNone/>
            </a:pPr>
            <a:r>
              <a:rPr lang="cs-CZ" sz="2000" dirty="0"/>
              <a:t>- </a:t>
            </a:r>
            <a:r>
              <a:rPr lang="cs-CZ" sz="2000" u="sng" dirty="0"/>
              <a:t>4x10m (4x15m)</a:t>
            </a:r>
          </a:p>
          <a:p>
            <a:pPr marL="0" indent="0">
              <a:buNone/>
            </a:pPr>
            <a:r>
              <a:rPr lang="cs-CZ" sz="2000" dirty="0">
                <a:hlinkClick r:id="rId2"/>
              </a:rPr>
              <a:t>https://www.youtube.com/watch?v=alqZAHAlqdM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>
              <a:buFontTx/>
              <a:buChar char="-"/>
            </a:pPr>
            <a:r>
              <a:rPr lang="cs-CZ" sz="2000" u="sng" dirty="0"/>
              <a:t>5x10m (zařazen v </a:t>
            </a:r>
            <a:r>
              <a:rPr lang="cs-CZ" sz="2000" u="sng" dirty="0" err="1"/>
              <a:t>eurofit</a:t>
            </a:r>
            <a:r>
              <a:rPr lang="cs-CZ" sz="2000" u="sng" dirty="0"/>
              <a:t> testu)</a:t>
            </a:r>
          </a:p>
          <a:p>
            <a:pPr marL="0" indent="0">
              <a:buNone/>
            </a:pPr>
            <a:r>
              <a:rPr lang="cs-CZ" sz="2000" dirty="0">
                <a:hlinkClick r:id="rId3"/>
              </a:rPr>
              <a:t>https://www.youtube.com/watch?v=FMgPJB3sHfA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endParaRPr lang="cs-CZ" sz="2000" b="1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677863" y="2160588"/>
          <a:ext cx="8229600" cy="2103119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cs-CZ" b="1" dirty="0">
                          <a:effectLst/>
                        </a:rPr>
                        <a:t>Výkon/věk</a:t>
                      </a:r>
                    </a:p>
                  </a:txBody>
                  <a:tcPr marL="68580" marR="6858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dirty="0">
                          <a:effectLst/>
                        </a:rPr>
                        <a:t> </a:t>
                      </a:r>
                    </a:p>
                    <a:p>
                      <a:pPr algn="ctr" fontAlgn="t"/>
                      <a:r>
                        <a:rPr lang="cs-CZ" b="1" dirty="0">
                          <a:effectLst/>
                        </a:rPr>
                        <a:t>12-15</a:t>
                      </a:r>
                    </a:p>
                  </a:txBody>
                  <a:tcPr marL="68580" marR="6858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>
                          <a:effectLst/>
                        </a:rPr>
                        <a:t> </a:t>
                      </a:r>
                    </a:p>
                    <a:p>
                      <a:pPr algn="ctr" fontAlgn="t"/>
                      <a:r>
                        <a:rPr lang="cs-CZ" b="1">
                          <a:effectLst/>
                        </a:rPr>
                        <a:t>16-19</a:t>
                      </a:r>
                    </a:p>
                  </a:txBody>
                  <a:tcPr marL="68580" marR="6858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cs-CZ" dirty="0">
                          <a:effectLst/>
                        </a:rPr>
                        <a:t>slabý</a:t>
                      </a:r>
                    </a:p>
                  </a:txBody>
                  <a:tcPr marL="68580" marR="6858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do 15,1</a:t>
                      </a:r>
                    </a:p>
                  </a:txBody>
                  <a:tcPr marL="68580" marR="6858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do 14,8</a:t>
                      </a:r>
                    </a:p>
                  </a:txBody>
                  <a:tcPr marL="68580" marR="6858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cs-CZ" b="1" dirty="0">
                          <a:effectLst/>
                        </a:rPr>
                        <a:t>průměrný</a:t>
                      </a:r>
                      <a:endParaRPr lang="cs-CZ" dirty="0">
                        <a:effectLst/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b="1" dirty="0">
                          <a:effectLst/>
                        </a:rPr>
                        <a:t>do 13,3</a:t>
                      </a:r>
                      <a:endParaRPr lang="cs-CZ" dirty="0">
                        <a:effectLst/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b="1">
                          <a:effectLst/>
                        </a:rPr>
                        <a:t>do 12,8</a:t>
                      </a:r>
                      <a:endParaRPr lang="cs-CZ">
                        <a:effectLst/>
                      </a:endParaRPr>
                    </a:p>
                  </a:txBody>
                  <a:tcPr marL="68580" marR="6858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cs-CZ" dirty="0">
                          <a:effectLst/>
                        </a:rPr>
                        <a:t>dobrý</a:t>
                      </a:r>
                    </a:p>
                  </a:txBody>
                  <a:tcPr marL="68580" marR="6858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dirty="0">
                          <a:effectLst/>
                        </a:rPr>
                        <a:t>do 11,6</a:t>
                      </a:r>
                    </a:p>
                  </a:txBody>
                  <a:tcPr marL="68580" marR="6858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dirty="0">
                          <a:effectLst/>
                        </a:rPr>
                        <a:t>do 11,1</a:t>
                      </a:r>
                    </a:p>
                  </a:txBody>
                  <a:tcPr marL="68580" marR="6858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výborný</a:t>
                      </a:r>
                    </a:p>
                  </a:txBody>
                  <a:tcPr marL="68580" marR="6858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>
                          <a:effectLst/>
                        </a:rPr>
                        <a:t>do 10,2</a:t>
                      </a:r>
                    </a:p>
                  </a:txBody>
                  <a:tcPr marL="68580" marR="6858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dirty="0">
                          <a:effectLst/>
                        </a:rPr>
                        <a:t>do 9,7</a:t>
                      </a:r>
                    </a:p>
                  </a:txBody>
                  <a:tcPr marL="68580" marR="6858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61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TESTY akční rychlosti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Běh na místě</a:t>
            </a:r>
            <a:endParaRPr lang="cs-CZ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021" y="1571371"/>
            <a:ext cx="3171825" cy="462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293" y="1696040"/>
            <a:ext cx="30480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021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TESTY akční rychlosti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5589635" cy="3880773"/>
          </a:xfrm>
        </p:spPr>
        <p:txBody>
          <a:bodyPr>
            <a:normAutofit lnSpcReduction="10000"/>
          </a:bodyPr>
          <a:lstStyle/>
          <a:p>
            <a:pPr fontAlgn="base"/>
            <a:r>
              <a:rPr lang="cs-CZ" sz="2000" b="1" dirty="0"/>
              <a:t>Illinois Agility Test</a:t>
            </a:r>
            <a:r>
              <a:rPr lang="cs-CZ" dirty="0"/>
              <a:t/>
            </a:r>
            <a:br>
              <a:rPr lang="cs-CZ" dirty="0"/>
            </a:br>
            <a:endParaRPr lang="cs-CZ" dirty="0" smtClean="0"/>
          </a:p>
          <a:p>
            <a:pPr fontAlgn="base"/>
            <a:r>
              <a:rPr lang="cs-CZ" dirty="0" smtClean="0"/>
              <a:t>test </a:t>
            </a:r>
            <a:r>
              <a:rPr lang="cs-CZ" dirty="0"/>
              <a:t>reakčně-rychlostních schopností</a:t>
            </a:r>
          </a:p>
          <a:p>
            <a:pPr fontAlgn="base"/>
            <a:r>
              <a:rPr lang="cs-CZ" dirty="0"/>
              <a:t>měření a hodnocení senzomotorické reakce (agility)</a:t>
            </a:r>
          </a:p>
          <a:p>
            <a:pPr fontAlgn="base"/>
            <a:r>
              <a:rPr lang="cs-CZ" dirty="0"/>
              <a:t>vhodné pro sporty a výkony, kde je třeba reagovat na vizuální podněty a provést rychlý pohyb</a:t>
            </a:r>
          </a:p>
          <a:p>
            <a:r>
              <a:rPr lang="cs-CZ" dirty="0"/>
              <a:t>Slouží k testování agility (startovní rychlost, akcelerace, </a:t>
            </a:r>
            <a:r>
              <a:rPr lang="cs-CZ" dirty="0" err="1"/>
              <a:t>decelerace</a:t>
            </a:r>
            <a:r>
              <a:rPr lang="cs-CZ" dirty="0"/>
              <a:t>, změna směru, koordinace). Měří se výsledný čas, za který atlet proběhne dráhu.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969" y="1329223"/>
            <a:ext cx="4913802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https://www.youtube.com/watch?v=u6emyuz76Uk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518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Ping pong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Vějířový běh</a:t>
            </a:r>
          </a:p>
          <a:p>
            <a:r>
              <a:rPr lang="cs-CZ" dirty="0" smtClean="0"/>
              <a:t>Kružítko</a:t>
            </a:r>
          </a:p>
          <a:p>
            <a:r>
              <a:rPr lang="cs-CZ" dirty="0" smtClean="0"/>
              <a:t>Bumerangový běh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315" y="1226301"/>
            <a:ext cx="3523687" cy="193868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714" y="3781685"/>
            <a:ext cx="4350888" cy="61392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291" y="3505864"/>
            <a:ext cx="3333305" cy="253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Basketbal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Sprint na 20 m s měřením i na 5 a 10 m</a:t>
            </a:r>
          </a:p>
          <a:p>
            <a:r>
              <a:rPr lang="cs-CZ" dirty="0" smtClean="0"/>
              <a:t>505 Agility test</a:t>
            </a:r>
          </a:p>
          <a:p>
            <a:r>
              <a:rPr lang="cs-CZ" dirty="0" smtClean="0"/>
              <a:t>¾ běh</a:t>
            </a:r>
          </a:p>
          <a:p>
            <a:r>
              <a:rPr lang="cs-CZ" dirty="0" err="1" smtClean="0"/>
              <a:t>Compass</a:t>
            </a:r>
            <a:r>
              <a:rPr lang="cs-CZ" dirty="0" smtClean="0"/>
              <a:t> dril</a:t>
            </a:r>
          </a:p>
          <a:p>
            <a:r>
              <a:rPr lang="cs-CZ" dirty="0" smtClean="0"/>
              <a:t>T test</a:t>
            </a:r>
          </a:p>
          <a:p>
            <a:r>
              <a:rPr lang="cs-CZ" dirty="0" err="1" smtClean="0"/>
              <a:t>Key</a:t>
            </a:r>
            <a:r>
              <a:rPr lang="cs-CZ" dirty="0" smtClean="0"/>
              <a:t> test</a:t>
            </a:r>
          </a:p>
          <a:p>
            <a:r>
              <a:rPr lang="cs-CZ" dirty="0" err="1" smtClean="0"/>
              <a:t>Suicide</a:t>
            </a:r>
            <a:r>
              <a:rPr lang="cs-CZ" dirty="0" smtClean="0"/>
              <a:t> run</a:t>
            </a:r>
            <a:endParaRPr lang="cs-CZ" dirty="0"/>
          </a:p>
          <a:p>
            <a:r>
              <a:rPr lang="cs-CZ" dirty="0"/>
              <a:t>https://www.youtube.com/watch?v=buYNXvwQlnY</a:t>
            </a:r>
            <a:endParaRPr lang="cs-CZ" dirty="0" smtClean="0"/>
          </a:p>
          <a:p>
            <a:r>
              <a:rPr lang="cs-CZ" dirty="0" smtClean="0"/>
              <a:t>Rychlost přihrávky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440" y="505311"/>
            <a:ext cx="3996605" cy="115474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128" y="2503490"/>
            <a:ext cx="2423408" cy="225030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4561" y="2239197"/>
            <a:ext cx="309562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7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Tenis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 test</a:t>
            </a:r>
          </a:p>
          <a:p>
            <a:r>
              <a:rPr lang="cs-CZ" dirty="0" smtClean="0"/>
              <a:t>Illinois Agility test</a:t>
            </a:r>
          </a:p>
          <a:p>
            <a:r>
              <a:rPr lang="cs-CZ" dirty="0" smtClean="0"/>
              <a:t>W test</a:t>
            </a:r>
          </a:p>
          <a:p>
            <a:r>
              <a:rPr lang="cs-CZ" dirty="0" err="1" smtClean="0"/>
              <a:t>Spider</a:t>
            </a:r>
            <a:r>
              <a:rPr lang="cs-CZ" dirty="0" smtClean="0"/>
              <a:t> test</a:t>
            </a:r>
          </a:p>
          <a:p>
            <a:r>
              <a:rPr lang="cs-CZ" dirty="0"/>
              <a:t>https://www.youtube.com/watch?v=R7LXKRTrkVw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045" y="1615743"/>
            <a:ext cx="2592213" cy="21056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370" y="2409878"/>
            <a:ext cx="3377198" cy="314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7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Batak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Rychlost reakce na světelné podněty</a:t>
            </a:r>
          </a:p>
          <a:p>
            <a:r>
              <a:rPr lang="cs-CZ" dirty="0"/>
              <a:t>https://www.youtube.com/watch?v=cyy4lqRERJM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280" y="2026228"/>
            <a:ext cx="2870273" cy="264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2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Hokejové</a:t>
            </a:r>
            <a:r>
              <a:rPr lang="en-US" dirty="0" smtClean="0"/>
              <a:t> </a:t>
            </a:r>
            <a:r>
              <a:rPr lang="en-US" dirty="0" err="1" smtClean="0"/>
              <a:t>bruslení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Akcelerace</a:t>
            </a:r>
            <a:r>
              <a:rPr lang="en-US" dirty="0"/>
              <a:t> </a:t>
            </a: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kotouče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Zrychlení:jedním</a:t>
            </a:r>
            <a:r>
              <a:rPr lang="en-US" dirty="0"/>
              <a:t> z </a:t>
            </a:r>
            <a:r>
              <a:rPr lang="en-US" dirty="0" err="1"/>
              <a:t>nejdůležitějších</a:t>
            </a:r>
            <a:r>
              <a:rPr lang="en-US" dirty="0"/>
              <a:t> </a:t>
            </a:r>
            <a:r>
              <a:rPr lang="en-US" dirty="0" err="1"/>
              <a:t>aspektů</a:t>
            </a:r>
            <a:r>
              <a:rPr lang="en-US" dirty="0"/>
              <a:t> </a:t>
            </a:r>
            <a:r>
              <a:rPr lang="en-US" dirty="0" err="1"/>
              <a:t>ledního</a:t>
            </a:r>
            <a:r>
              <a:rPr lang="en-US" dirty="0"/>
              <a:t> </a:t>
            </a:r>
            <a:r>
              <a:rPr lang="en-US" dirty="0" err="1"/>
              <a:t>hokeje</a:t>
            </a:r>
            <a:endParaRPr lang="en-US" dirty="0"/>
          </a:p>
          <a:p>
            <a:pPr lvl="1"/>
            <a:r>
              <a:rPr lang="en-US" dirty="0" err="1"/>
              <a:t>Zrychlení</a:t>
            </a:r>
            <a:r>
              <a:rPr lang="en-US" dirty="0"/>
              <a:t> </a:t>
            </a:r>
            <a:r>
              <a:rPr lang="en-US" dirty="0" err="1"/>
              <a:t>hráče</a:t>
            </a:r>
            <a:r>
              <a:rPr lang="en-US" dirty="0"/>
              <a:t> v </a:t>
            </a:r>
            <a:r>
              <a:rPr lang="en-US" dirty="0" err="1"/>
              <a:t>přímé</a:t>
            </a:r>
            <a:r>
              <a:rPr lang="en-US" dirty="0"/>
              <a:t> </a:t>
            </a:r>
            <a:r>
              <a:rPr lang="en-US" dirty="0" err="1"/>
              <a:t>jízdě</a:t>
            </a:r>
            <a:r>
              <a:rPr lang="en-US" dirty="0"/>
              <a:t> </a:t>
            </a: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kotouče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hokej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06" y="3155649"/>
            <a:ext cx="6170585" cy="370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20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/>
              <a:t>Struktura rychlostních schopností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altLang="cs-CZ" dirty="0" smtClean="0"/>
          </a:p>
          <a:p>
            <a:endParaRPr lang="cs-CZ" altLang="cs-CZ" dirty="0"/>
          </a:p>
          <a:p>
            <a:endParaRPr lang="cs-CZ" altLang="cs-CZ" dirty="0" smtClean="0"/>
          </a:p>
          <a:p>
            <a:endParaRPr lang="cs-CZ" altLang="cs-CZ" dirty="0"/>
          </a:p>
          <a:p>
            <a:endParaRPr lang="cs-CZ" altLang="cs-CZ" dirty="0" smtClean="0"/>
          </a:p>
          <a:p>
            <a:endParaRPr lang="cs-CZ" altLang="cs-CZ" dirty="0"/>
          </a:p>
          <a:p>
            <a:endParaRPr lang="cs-CZ" altLang="cs-CZ" dirty="0" smtClean="0"/>
          </a:p>
          <a:p>
            <a:endParaRPr lang="cs-CZ" altLang="cs-CZ" dirty="0"/>
          </a:p>
          <a:p>
            <a:endParaRPr lang="cs-CZ" altLang="cs-CZ" dirty="0" smtClean="0"/>
          </a:p>
          <a:p>
            <a:r>
              <a:rPr lang="cs-CZ" altLang="cs-CZ" dirty="0" smtClean="0"/>
              <a:t>Někdy </a:t>
            </a:r>
            <a:r>
              <a:rPr lang="cs-CZ" altLang="cs-CZ" dirty="0"/>
              <a:t>se uvádí ještě frekvenční rychlost</a:t>
            </a:r>
          </a:p>
          <a:p>
            <a:endParaRPr lang="cs-CZ" dirty="0"/>
          </a:p>
        </p:txBody>
      </p:sp>
      <p:grpSp>
        <p:nvGrpSpPr>
          <p:cNvPr id="4" name="Zástupný symbol pro obsah 3"/>
          <p:cNvGrpSpPr>
            <a:grpSpLocks/>
          </p:cNvGrpSpPr>
          <p:nvPr/>
        </p:nvGrpSpPr>
        <p:grpSpPr bwMode="auto">
          <a:xfrm>
            <a:off x="457200" y="1600200"/>
            <a:ext cx="8229600" cy="4525963"/>
            <a:chOff x="267" y="1163"/>
            <a:chExt cx="4607" cy="2014"/>
          </a:xfrm>
        </p:grpSpPr>
        <p:cxnSp>
          <p:nvCxnSpPr>
            <p:cNvPr id="5" name="_s7172"/>
            <p:cNvCxnSpPr>
              <a:cxnSpLocks noChangeShapeType="1"/>
              <a:stCxn id="9" idx="0"/>
              <a:endCxn id="7" idx="2"/>
            </p:cNvCxnSpPr>
            <p:nvPr/>
          </p:nvCxnSpPr>
          <p:spPr bwMode="auto">
            <a:xfrm rot="5400000" flipH="1">
              <a:off x="2873" y="1484"/>
              <a:ext cx="144" cy="74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" name="_s7173"/>
            <p:cNvCxnSpPr>
              <a:cxnSpLocks noChangeShapeType="1"/>
              <a:stCxn id="8" idx="0"/>
              <a:endCxn id="7" idx="2"/>
            </p:cNvCxnSpPr>
            <p:nvPr/>
          </p:nvCxnSpPr>
          <p:spPr bwMode="auto">
            <a:xfrm rot="16200000">
              <a:off x="2124" y="1483"/>
              <a:ext cx="144" cy="75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" name="_s7174"/>
            <p:cNvSpPr>
              <a:spLocks noChangeArrowheads="1"/>
            </p:cNvSpPr>
            <p:nvPr/>
          </p:nvSpPr>
          <p:spPr bwMode="auto">
            <a:xfrm>
              <a:off x="1897" y="1498"/>
              <a:ext cx="1347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Garamond" pitchFamily="18" charset="0"/>
                  <a:cs typeface="Arial" pitchFamily="34" charset="0"/>
                </a:rPr>
                <a:t>Rychlostní schopnost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_s7175"/>
            <p:cNvSpPr>
              <a:spLocks noChangeArrowheads="1"/>
            </p:cNvSpPr>
            <p:nvPr/>
          </p:nvSpPr>
          <p:spPr bwMode="auto">
            <a:xfrm>
              <a:off x="1144" y="1930"/>
              <a:ext cx="135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Garamond" pitchFamily="18" charset="0"/>
                  <a:cs typeface="Arial" pitchFamily="34" charset="0"/>
                </a:rPr>
                <a:t>Akční-realizační rychlost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_s7176"/>
            <p:cNvSpPr>
              <a:spLocks noChangeArrowheads="1"/>
            </p:cNvSpPr>
            <p:nvPr/>
          </p:nvSpPr>
          <p:spPr bwMode="auto">
            <a:xfrm>
              <a:off x="2642" y="1930"/>
              <a:ext cx="135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Garamond" pitchFamily="18" charset="0"/>
                  <a:cs typeface="Arial" pitchFamily="34" charset="0"/>
                </a:rPr>
                <a:t>Reakční rychlost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114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Jízda</a:t>
            </a:r>
            <a:r>
              <a:rPr lang="en-US" dirty="0"/>
              <a:t> v </a:t>
            </a:r>
            <a:r>
              <a:rPr lang="en-US" dirty="0" err="1"/>
              <a:t>oblouku</a:t>
            </a:r>
            <a:r>
              <a:rPr lang="en-US" dirty="0"/>
              <a:t> </a:t>
            </a:r>
            <a:r>
              <a:rPr lang="en-US" dirty="0" err="1"/>
              <a:t>bez</a:t>
            </a:r>
            <a:r>
              <a:rPr lang="en-US" dirty="0"/>
              <a:t> </a:t>
            </a:r>
            <a:r>
              <a:rPr lang="en-US" dirty="0" err="1"/>
              <a:t>kotouče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Rychlost</a:t>
            </a:r>
            <a:r>
              <a:rPr lang="en-US" dirty="0"/>
              <a:t> je </a:t>
            </a:r>
            <a:r>
              <a:rPr lang="en-US" dirty="0" err="1"/>
              <a:t>zde</a:t>
            </a:r>
            <a:r>
              <a:rPr lang="en-US" dirty="0"/>
              <a:t> </a:t>
            </a:r>
            <a:r>
              <a:rPr lang="en-US" dirty="0" err="1"/>
              <a:t>zároveň</a:t>
            </a:r>
            <a:r>
              <a:rPr lang="en-US" dirty="0"/>
              <a:t> </a:t>
            </a:r>
            <a:r>
              <a:rPr lang="en-US" dirty="0" err="1"/>
              <a:t>propojená</a:t>
            </a:r>
            <a:r>
              <a:rPr lang="en-US" dirty="0"/>
              <a:t> s </a:t>
            </a:r>
            <a:r>
              <a:rPr lang="en-US" dirty="0" err="1"/>
              <a:t>koordinací</a:t>
            </a:r>
            <a:endParaRPr lang="en-US" dirty="0"/>
          </a:p>
          <a:p>
            <a:pPr lvl="1"/>
            <a:r>
              <a:rPr lang="en-US" dirty="0" err="1"/>
              <a:t>Jde</a:t>
            </a:r>
            <a:r>
              <a:rPr lang="en-US" dirty="0"/>
              <a:t> o </a:t>
            </a:r>
            <a:r>
              <a:rPr lang="en-US" dirty="0" err="1"/>
              <a:t>techniku</a:t>
            </a:r>
            <a:r>
              <a:rPr lang="en-US" dirty="0"/>
              <a:t> </a:t>
            </a:r>
            <a:r>
              <a:rPr lang="en-US" dirty="0" err="1"/>
              <a:t>přešlapování</a:t>
            </a:r>
            <a:r>
              <a:rPr lang="en-US" dirty="0"/>
              <a:t> (</a:t>
            </a:r>
            <a:r>
              <a:rPr lang="en-US" dirty="0" err="1"/>
              <a:t>lepší</a:t>
            </a:r>
            <a:r>
              <a:rPr lang="en-US" dirty="0"/>
              <a:t> </a:t>
            </a:r>
            <a:r>
              <a:rPr lang="en-US" dirty="0" err="1"/>
              <a:t>technika</a:t>
            </a:r>
            <a:r>
              <a:rPr lang="en-US" dirty="0"/>
              <a:t> = </a:t>
            </a:r>
            <a:r>
              <a:rPr lang="en-US" dirty="0" err="1"/>
              <a:t>lepší</a:t>
            </a:r>
            <a:r>
              <a:rPr lang="en-US" dirty="0"/>
              <a:t> </a:t>
            </a:r>
            <a:r>
              <a:rPr lang="en-US" dirty="0" err="1"/>
              <a:t>čas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4" name="Picture 3" descr="hokej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36" y="3324456"/>
            <a:ext cx="6882866" cy="353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955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Přístroj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analýzu</a:t>
            </a:r>
            <a:r>
              <a:rPr lang="en-US" dirty="0"/>
              <a:t> </a:t>
            </a:r>
            <a:r>
              <a:rPr lang="en-US" dirty="0" err="1"/>
              <a:t>golfového</a:t>
            </a:r>
            <a:r>
              <a:rPr lang="en-US" dirty="0"/>
              <a:t> </a:t>
            </a:r>
            <a:r>
              <a:rPr lang="en-US" dirty="0" err="1"/>
              <a:t>švihu</a:t>
            </a:r>
            <a:endParaRPr lang="en-US" dirty="0"/>
          </a:p>
          <a:p>
            <a:r>
              <a:rPr lang="en-US" dirty="0" err="1"/>
              <a:t>Rychlost</a:t>
            </a:r>
            <a:r>
              <a:rPr lang="en-US" dirty="0"/>
              <a:t> </a:t>
            </a:r>
            <a:r>
              <a:rPr lang="en-US" dirty="0" err="1"/>
              <a:t>hlavy</a:t>
            </a:r>
            <a:r>
              <a:rPr lang="en-US" dirty="0"/>
              <a:t> hole</a:t>
            </a:r>
          </a:p>
          <a:p>
            <a:r>
              <a:rPr lang="en-US" dirty="0" err="1"/>
              <a:t>Rychlost</a:t>
            </a:r>
            <a:r>
              <a:rPr lang="en-US" dirty="0"/>
              <a:t> </a:t>
            </a:r>
            <a:r>
              <a:rPr lang="en-US" dirty="0" err="1"/>
              <a:t>míčku</a:t>
            </a:r>
            <a:endParaRPr lang="en-US" dirty="0"/>
          </a:p>
          <a:p>
            <a:r>
              <a:rPr lang="nl-NL" dirty="0">
                <a:hlinkClick r:id="rId2"/>
              </a:rPr>
              <a:t>https://www.youtube.com/watch?v=16v1_cZkrxo</a:t>
            </a:r>
            <a:endParaRPr lang="nl-NL" dirty="0"/>
          </a:p>
          <a:p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www.youtube.com</a:t>
            </a:r>
            <a:r>
              <a:rPr lang="nl-NL" dirty="0"/>
              <a:t>/</a:t>
            </a:r>
            <a:r>
              <a:rPr lang="nl-NL" dirty="0" err="1"/>
              <a:t>watch?v</a:t>
            </a:r>
            <a:r>
              <a:rPr lang="nl-NL" dirty="0"/>
              <a:t>=pws6kwZxlmM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8234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Vespalec</a:t>
            </a:r>
            <a:r>
              <a:rPr lang="cs-CZ" dirty="0" smtClean="0"/>
              <a:t>, T. (2014). </a:t>
            </a:r>
            <a:r>
              <a:rPr lang="cs-CZ" i="1" dirty="0" err="1" smtClean="0"/>
              <a:t>Antropomotorika</a:t>
            </a:r>
            <a:r>
              <a:rPr lang="cs-CZ" dirty="0" smtClean="0"/>
              <a:t>. </a:t>
            </a:r>
            <a:r>
              <a:rPr lang="cs-CZ" dirty="0"/>
              <a:t>Dostupné z </a:t>
            </a: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publi.cz/books/108/04.html</a:t>
            </a:r>
            <a:endParaRPr lang="cs-CZ" dirty="0" smtClean="0"/>
          </a:p>
          <a:p>
            <a:r>
              <a:rPr lang="cs-CZ" i="1" dirty="0" smtClean="0"/>
              <a:t>Rychlostní schopnost. </a:t>
            </a:r>
            <a:r>
              <a:rPr lang="cs-CZ" dirty="0"/>
              <a:t>Dostupné z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eamos.pf.jcu.cz/amos/kat_tv/externi/antropomotorik/pohybove_schopnosti/stranky/rychlost.htm</a:t>
            </a:r>
            <a:endParaRPr lang="cs-CZ" dirty="0" smtClean="0"/>
          </a:p>
          <a:p>
            <a:r>
              <a:rPr lang="cs-CZ" i="1" dirty="0" err="1" smtClean="0"/>
              <a:t>Toppened</a:t>
            </a:r>
            <a:r>
              <a:rPr lang="cs-CZ" i="1" dirty="0" smtClean="0"/>
              <a:t> </a:t>
            </a:r>
            <a:r>
              <a:rPr lang="cs-CZ" i="1" dirty="0" err="1" smtClean="0"/>
              <a:t>sports</a:t>
            </a:r>
            <a:r>
              <a:rPr lang="cs-CZ" dirty="0" smtClean="0"/>
              <a:t>. </a:t>
            </a:r>
            <a:r>
              <a:rPr lang="cs-CZ" dirty="0"/>
              <a:t>Dostupné z </a:t>
            </a:r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www.topendsports.com/testing/agility.htm</a:t>
            </a:r>
            <a:endParaRPr lang="cs-CZ" dirty="0" smtClean="0"/>
          </a:p>
          <a:p>
            <a:r>
              <a:rPr lang="cs-CZ" i="1" dirty="0" smtClean="0"/>
              <a:t>Ping </a:t>
            </a:r>
            <a:r>
              <a:rPr lang="cs-CZ" i="1" dirty="0" err="1" smtClean="0"/>
              <a:t>pongové</a:t>
            </a:r>
            <a:r>
              <a:rPr lang="cs-CZ" i="1" dirty="0" smtClean="0"/>
              <a:t> testy</a:t>
            </a:r>
            <a:r>
              <a:rPr lang="cs-CZ" dirty="0" smtClean="0"/>
              <a:t>. </a:t>
            </a:r>
            <a:r>
              <a:rPr lang="cs-CZ" dirty="0"/>
              <a:t>Dostupné z </a:t>
            </a:r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www.ping-pong.xf.cz/testy.htm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127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/>
              <a:t>Biologická podstata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dirty="0"/>
              <a:t>REAKČNÍ RYCHLOSTNÍ SCHOPNOST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dirty="0"/>
              <a:t>    - mechanismy řízení a regulace pohybu - kvalita nerv. drah, velikost a typ podnětu…</a:t>
            </a:r>
          </a:p>
          <a:p>
            <a:pPr>
              <a:lnSpc>
                <a:spcPct val="90000"/>
              </a:lnSpc>
            </a:pP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dirty="0"/>
              <a:t>AKČNÍ - REALIZAČNÍ RYCHLOSTNÍ SCHOPNOST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dirty="0"/>
              <a:t>    - přistupují vlastnosti pohybového ústrojí – rychlá svalová vlákna, vlastnosti skeletu… 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dirty="0"/>
              <a:t>FREKVENČNÍ RYCHLOSTNÍ SCHOPNOST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dirty="0"/>
              <a:t>   - elasticita svalstva, kloubní pohyblivost…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354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smtClean="0"/>
              <a:t>Akční - realizační rychlostní schopnost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dirty="0"/>
              <a:t>schopnost </a:t>
            </a:r>
            <a:r>
              <a:rPr lang="cs-CZ" dirty="0" err="1"/>
              <a:t>provést</a:t>
            </a:r>
            <a:r>
              <a:rPr lang="cs-CZ" dirty="0"/>
              <a:t> motorickou </a:t>
            </a:r>
            <a:r>
              <a:rPr lang="cs-CZ" dirty="0" err="1"/>
              <a:t>činnost</a:t>
            </a:r>
            <a:r>
              <a:rPr lang="cs-CZ" dirty="0"/>
              <a:t> nebo realizovat </a:t>
            </a:r>
            <a:r>
              <a:rPr lang="cs-CZ" dirty="0" err="1"/>
              <a:t>určity</a:t>
            </a:r>
            <a:r>
              <a:rPr lang="cs-CZ" dirty="0"/>
              <a:t>́ </a:t>
            </a:r>
            <a:r>
              <a:rPr lang="cs-CZ" dirty="0" err="1"/>
              <a:t>pohybovy</a:t>
            </a:r>
            <a:r>
              <a:rPr lang="cs-CZ" dirty="0"/>
              <a:t>́ </a:t>
            </a:r>
            <a:r>
              <a:rPr lang="cs-CZ" dirty="0" err="1"/>
              <a:t>úkol</a:t>
            </a:r>
            <a:r>
              <a:rPr lang="cs-CZ" dirty="0"/>
              <a:t> </a:t>
            </a:r>
            <a:r>
              <a:rPr lang="cs-CZ" dirty="0" err="1"/>
              <a:t>vco</a:t>
            </a:r>
            <a:r>
              <a:rPr lang="cs-CZ" dirty="0"/>
              <a:t> </a:t>
            </a:r>
            <a:r>
              <a:rPr lang="cs-CZ" dirty="0" err="1"/>
              <a:t>nejkratším</a:t>
            </a:r>
            <a:r>
              <a:rPr lang="cs-CZ" dirty="0"/>
              <a:t> </a:t>
            </a:r>
            <a:r>
              <a:rPr lang="cs-CZ" dirty="0" err="1"/>
              <a:t>časovém</a:t>
            </a:r>
            <a:r>
              <a:rPr lang="cs-CZ" dirty="0"/>
              <a:t> </a:t>
            </a:r>
            <a:r>
              <a:rPr lang="cs-CZ" dirty="0" err="1"/>
              <a:t>úseku</a:t>
            </a:r>
            <a:r>
              <a:rPr lang="cs-CZ" dirty="0"/>
              <a:t>“ (</a:t>
            </a:r>
            <a:r>
              <a:rPr lang="cs-CZ" dirty="0" err="1"/>
              <a:t>Čelikovsky</a:t>
            </a:r>
            <a:r>
              <a:rPr lang="cs-CZ" dirty="0"/>
              <a:t>́, 1990).</a:t>
            </a:r>
            <a:br>
              <a:rPr lang="cs-CZ" dirty="0"/>
            </a:br>
            <a:r>
              <a:rPr lang="cs-CZ" altLang="cs-CZ" dirty="0"/>
              <a:t>(eventuálně maximální frekvencí)</a:t>
            </a:r>
          </a:p>
          <a:p>
            <a:pPr algn="ctr">
              <a:buFontTx/>
              <a:buNone/>
            </a:pPr>
            <a:endParaRPr lang="cs-CZ" altLang="cs-CZ" dirty="0"/>
          </a:p>
          <a:p>
            <a:pPr algn="ctr">
              <a:buFontTx/>
              <a:buNone/>
            </a:pPr>
            <a:endParaRPr lang="cs-CZ" altLang="cs-CZ" dirty="0"/>
          </a:p>
          <a:p>
            <a:r>
              <a:rPr lang="cs-CZ" altLang="cs-CZ" dirty="0"/>
              <a:t>Příklady: sportovní hry, rychlostní cyklistika, </a:t>
            </a:r>
          </a:p>
          <a:p>
            <a:pPr>
              <a:buFontTx/>
              <a:buNone/>
            </a:pPr>
            <a:r>
              <a:rPr lang="cs-CZ" altLang="cs-CZ" dirty="0"/>
              <a:t>                  atletické běhy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827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Struktura </a:t>
            </a:r>
            <a:r>
              <a:rPr lang="cs-CZ" dirty="0" err="1"/>
              <a:t>realizační</a:t>
            </a:r>
            <a:r>
              <a:rPr lang="cs-CZ" dirty="0"/>
              <a:t> </a:t>
            </a:r>
            <a:r>
              <a:rPr lang="cs-CZ" dirty="0" err="1"/>
              <a:t>rychlostních</a:t>
            </a:r>
            <a:r>
              <a:rPr lang="cs-CZ" dirty="0"/>
              <a:t> schopností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Acyklicka</a:t>
            </a:r>
            <a:r>
              <a:rPr lang="cs-CZ" b="1" dirty="0"/>
              <a:t>́ rychlostní schopnost</a:t>
            </a:r>
            <a:r>
              <a:rPr lang="cs-CZ" dirty="0"/>
              <a:t>: </a:t>
            </a:r>
            <a:r>
              <a:rPr lang="cs-CZ" dirty="0" err="1"/>
              <a:t>umožňuje</a:t>
            </a:r>
            <a:r>
              <a:rPr lang="cs-CZ" dirty="0"/>
              <a:t> </a:t>
            </a:r>
            <a:r>
              <a:rPr lang="cs-CZ" dirty="0" err="1"/>
              <a:t>jednorázového</a:t>
            </a:r>
            <a:r>
              <a:rPr lang="cs-CZ" dirty="0"/>
              <a:t> provedení pohybu s </a:t>
            </a:r>
            <a:r>
              <a:rPr lang="cs-CZ" dirty="0" err="1"/>
              <a:t>maximálni</a:t>
            </a:r>
            <a:r>
              <a:rPr lang="cs-CZ" dirty="0"/>
              <a:t>́ rychlostí proti </a:t>
            </a:r>
            <a:r>
              <a:rPr lang="cs-CZ" dirty="0" err="1"/>
              <a:t>malému</a:t>
            </a:r>
            <a:r>
              <a:rPr lang="cs-CZ" dirty="0"/>
              <a:t> odporu (</a:t>
            </a:r>
            <a:r>
              <a:rPr lang="cs-CZ" dirty="0" err="1"/>
              <a:t>úder</a:t>
            </a:r>
            <a:r>
              <a:rPr lang="cs-CZ" dirty="0"/>
              <a:t> </a:t>
            </a:r>
            <a:r>
              <a:rPr lang="cs-CZ" dirty="0" err="1"/>
              <a:t>paži</a:t>
            </a:r>
            <a:r>
              <a:rPr lang="cs-CZ" dirty="0"/>
              <a:t>́, </a:t>
            </a:r>
            <a:r>
              <a:rPr lang="cs-CZ" dirty="0" err="1"/>
              <a:t>smec</a:t>
            </a:r>
            <a:r>
              <a:rPr lang="cs-CZ" dirty="0"/>
              <a:t>̌, kop, ze stoje </a:t>
            </a:r>
            <a:r>
              <a:rPr lang="cs-CZ" dirty="0" err="1"/>
              <a:t>dřep</a:t>
            </a:r>
            <a:r>
              <a:rPr lang="cs-CZ" dirty="0"/>
              <a:t>, </a:t>
            </a:r>
            <a:r>
              <a:rPr lang="cs-CZ" dirty="0" err="1"/>
              <a:t>výskok</a:t>
            </a:r>
            <a:r>
              <a:rPr lang="cs-CZ" dirty="0"/>
              <a:t> ze </a:t>
            </a:r>
            <a:r>
              <a:rPr lang="cs-CZ" dirty="0" err="1"/>
              <a:t>dřepu</a:t>
            </a:r>
            <a:r>
              <a:rPr lang="cs-CZ" dirty="0"/>
              <a:t> aj.).</a:t>
            </a:r>
          </a:p>
          <a:p>
            <a:r>
              <a:rPr lang="cs-CZ" b="1" dirty="0" err="1"/>
              <a:t>Cyklicka</a:t>
            </a:r>
            <a:r>
              <a:rPr lang="cs-CZ" b="1" dirty="0"/>
              <a:t>́ rychlostní schopnost: </a:t>
            </a:r>
            <a:r>
              <a:rPr lang="cs-CZ" dirty="0" err="1"/>
              <a:t>umožňuje</a:t>
            </a:r>
            <a:r>
              <a:rPr lang="cs-CZ" dirty="0"/>
              <a:t> </a:t>
            </a:r>
            <a:r>
              <a:rPr lang="cs-CZ" dirty="0" err="1"/>
              <a:t>opakováni</a:t>
            </a:r>
            <a:r>
              <a:rPr lang="cs-CZ" dirty="0"/>
              <a:t>́ struktury pohybu s </a:t>
            </a:r>
            <a:r>
              <a:rPr lang="cs-CZ" dirty="0" err="1"/>
              <a:t>maximálni</a:t>
            </a:r>
            <a:r>
              <a:rPr lang="cs-CZ" dirty="0"/>
              <a:t>́ rychlostí nebo s vysokou frekvencí (</a:t>
            </a:r>
            <a:r>
              <a:rPr lang="cs-CZ" dirty="0" err="1"/>
              <a:t>běh</a:t>
            </a:r>
            <a:r>
              <a:rPr lang="cs-CZ" dirty="0"/>
              <a:t>, </a:t>
            </a:r>
            <a:r>
              <a:rPr lang="cs-CZ" dirty="0" err="1"/>
              <a:t>jízda</a:t>
            </a:r>
            <a:r>
              <a:rPr lang="cs-CZ" dirty="0"/>
              <a:t> na kole, </a:t>
            </a:r>
            <a:r>
              <a:rPr lang="cs-CZ" dirty="0" err="1"/>
              <a:t>běh</a:t>
            </a:r>
            <a:r>
              <a:rPr lang="cs-CZ" dirty="0"/>
              <a:t> na </a:t>
            </a:r>
            <a:r>
              <a:rPr lang="cs-CZ" dirty="0" err="1"/>
              <a:t>lyžích</a:t>
            </a:r>
            <a:r>
              <a:rPr lang="cs-CZ" dirty="0"/>
              <a:t>, </a:t>
            </a:r>
            <a:r>
              <a:rPr lang="cs-CZ" dirty="0" err="1"/>
              <a:t>tappink</a:t>
            </a:r>
            <a:r>
              <a:rPr lang="cs-CZ" dirty="0"/>
              <a:t> rukou, skipink aj). </a:t>
            </a:r>
          </a:p>
          <a:p>
            <a:r>
              <a:rPr lang="cs-CZ" b="1" dirty="0"/>
              <a:t>Komplexní rychlostní schopnost: </a:t>
            </a:r>
            <a:r>
              <a:rPr lang="cs-CZ" dirty="0" err="1"/>
              <a:t>umožňuje</a:t>
            </a:r>
            <a:r>
              <a:rPr lang="cs-CZ" dirty="0"/>
              <a:t> provedení kombinace </a:t>
            </a:r>
            <a:r>
              <a:rPr lang="cs-CZ" dirty="0" err="1"/>
              <a:t>acyklických</a:t>
            </a:r>
            <a:r>
              <a:rPr lang="cs-CZ" dirty="0"/>
              <a:t> a </a:t>
            </a:r>
            <a:r>
              <a:rPr lang="cs-CZ" dirty="0" err="1"/>
              <a:t>cyklických</a:t>
            </a:r>
            <a:r>
              <a:rPr lang="cs-CZ" dirty="0"/>
              <a:t> pohybů s </a:t>
            </a:r>
            <a:r>
              <a:rPr lang="cs-CZ" dirty="0" err="1"/>
              <a:t>maximálni</a:t>
            </a:r>
            <a:r>
              <a:rPr lang="cs-CZ" dirty="0"/>
              <a:t>́ rychlostí (skok daleký, driblink a </a:t>
            </a:r>
            <a:r>
              <a:rPr lang="cs-CZ" dirty="0" err="1"/>
              <a:t>střelba</a:t>
            </a:r>
            <a:r>
              <a:rPr lang="cs-CZ" dirty="0"/>
              <a:t> na koš, </a:t>
            </a:r>
            <a:r>
              <a:rPr lang="cs-CZ" dirty="0" err="1"/>
              <a:t>překážkovy</a:t>
            </a:r>
            <a:r>
              <a:rPr lang="cs-CZ" dirty="0"/>
              <a:t>́ </a:t>
            </a:r>
            <a:r>
              <a:rPr lang="cs-CZ" dirty="0" err="1"/>
              <a:t>běh</a:t>
            </a:r>
            <a:r>
              <a:rPr lang="cs-CZ" dirty="0"/>
              <a:t>, </a:t>
            </a:r>
            <a:r>
              <a:rPr lang="cs-CZ" dirty="0" err="1"/>
              <a:t>úpolove</a:t>
            </a:r>
            <a:r>
              <a:rPr lang="cs-CZ" dirty="0"/>
              <a:t>́ sporty aj.) (Havel, Hnízdil, 2010)</a:t>
            </a:r>
            <a:br>
              <a:rPr lang="cs-CZ" dirty="0"/>
            </a:b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173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Akční – realizační rychlostní schopnost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 začátku pohybu do skončení pohybu</a:t>
            </a:r>
          </a:p>
          <a:p>
            <a:r>
              <a:rPr lang="cs-CZ" dirty="0"/>
              <a:t>Záznam pomocí </a:t>
            </a:r>
            <a:r>
              <a:rPr lang="cs-CZ" dirty="0" err="1"/>
              <a:t>kinogramů</a:t>
            </a:r>
            <a:endParaRPr lang="cs-CZ" dirty="0"/>
          </a:p>
          <a:p>
            <a:r>
              <a:rPr lang="cs-CZ" dirty="0"/>
              <a:t>Akcelerační (dosažení maximální rychlosti běhu)</a:t>
            </a:r>
          </a:p>
          <a:p>
            <a:r>
              <a:rPr lang="cs-CZ" dirty="0"/>
              <a:t>Frekvenční (rychlost střídání kontrakce a svalové skupiny)</a:t>
            </a:r>
          </a:p>
          <a:p>
            <a:r>
              <a:rPr lang="cs-CZ" dirty="0"/>
              <a:t>Rychlost se změnou směru (SH)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25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/>
              <a:t>Testy a měření akční - realizační rychlosti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LABORATORNÍ MĚŘENÍ -  analýza časoprostorových a dynamických charakteristik pozorovaných pomocí videozáznamu</a:t>
            </a:r>
          </a:p>
          <a:p>
            <a:pPr>
              <a:buFontTx/>
              <a:buNone/>
            </a:pPr>
            <a:r>
              <a:rPr lang="cs-CZ" altLang="cs-CZ" dirty="0"/>
              <a:t>    </a:t>
            </a:r>
          </a:p>
          <a:p>
            <a:r>
              <a:rPr lang="cs-CZ" altLang="cs-CZ" dirty="0"/>
              <a:t>MOTORICKÉ TESTY – nejčastěji hodnocena tzv. běžecká rychlost (běh na krátké vzdálenosti, člunkové běhy)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043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Reakční</a:t>
            </a:r>
            <a:r>
              <a:rPr lang="en-US" dirty="0"/>
              <a:t> </a:t>
            </a:r>
            <a:r>
              <a:rPr lang="en-US" dirty="0" err="1"/>
              <a:t>rychlost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Měkota</a:t>
            </a:r>
            <a:r>
              <a:rPr lang="en-US" dirty="0"/>
              <a:t> (2005) </a:t>
            </a:r>
            <a:r>
              <a:rPr lang="en-US" dirty="0" err="1"/>
              <a:t>definuje</a:t>
            </a:r>
            <a:r>
              <a:rPr lang="en-US" dirty="0"/>
              <a:t> </a:t>
            </a:r>
            <a:r>
              <a:rPr lang="en-US" dirty="0" err="1"/>
              <a:t>reakční</a:t>
            </a:r>
            <a:r>
              <a:rPr lang="en-US" dirty="0"/>
              <a:t> </a:t>
            </a:r>
            <a:r>
              <a:rPr lang="en-US" dirty="0" err="1"/>
              <a:t>schopnost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„ </a:t>
            </a:r>
            <a:r>
              <a:rPr lang="en-US" dirty="0" err="1"/>
              <a:t>schopnost</a:t>
            </a:r>
            <a:r>
              <a:rPr lang="en-US" dirty="0"/>
              <a:t> </a:t>
            </a:r>
            <a:r>
              <a:rPr lang="en-US" dirty="0" err="1"/>
              <a:t>zahájit</a:t>
            </a:r>
            <a:r>
              <a:rPr lang="en-US" dirty="0"/>
              <a:t> ( </a:t>
            </a:r>
            <a:r>
              <a:rPr lang="en-US" dirty="0" err="1"/>
              <a:t>účelny</a:t>
            </a:r>
            <a:r>
              <a:rPr lang="en-US" dirty="0"/>
              <a:t>́ ) </a:t>
            </a:r>
            <a:r>
              <a:rPr lang="en-US" dirty="0" err="1"/>
              <a:t>pohyb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dany</a:t>
            </a:r>
            <a:r>
              <a:rPr lang="en-US" dirty="0"/>
              <a:t>́ (</a:t>
            </a:r>
            <a:r>
              <a:rPr lang="en-US" dirty="0" err="1"/>
              <a:t>jednoduchy</a:t>
            </a:r>
            <a:r>
              <a:rPr lang="en-US" dirty="0"/>
              <a:t>́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složity</a:t>
            </a:r>
            <a:r>
              <a:rPr lang="en-US" dirty="0"/>
              <a:t>́ ) </a:t>
            </a:r>
            <a:r>
              <a:rPr lang="en-US" dirty="0" err="1"/>
              <a:t>podnět</a:t>
            </a:r>
            <a:r>
              <a:rPr lang="en-US" dirty="0"/>
              <a:t> v co </a:t>
            </a:r>
            <a:r>
              <a:rPr lang="en-US" dirty="0" err="1"/>
              <a:t>nejkratším</a:t>
            </a:r>
            <a:r>
              <a:rPr lang="en-US" dirty="0"/>
              <a:t> </a:t>
            </a:r>
            <a:r>
              <a:rPr lang="en-US" dirty="0" err="1"/>
              <a:t>čase</a:t>
            </a:r>
            <a:r>
              <a:rPr lang="cs-CZ" dirty="0"/>
              <a:t>.</a:t>
            </a:r>
          </a:p>
          <a:p>
            <a:r>
              <a:rPr lang="cs-CZ" dirty="0"/>
              <a:t>Indikátorem je reakční doba. Tato doba udává dobu trvání přenosu signálu od receptoru k efektoru.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262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</TotalTime>
  <Words>929</Words>
  <Application>Microsoft Office PowerPoint</Application>
  <PresentationFormat>Širokoúhlá obrazovka</PresentationFormat>
  <Paragraphs>183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Arial</vt:lpstr>
      <vt:lpstr>Garamond</vt:lpstr>
      <vt:lpstr>Trebuchet MS</vt:lpstr>
      <vt:lpstr>Wingdings 3</vt:lpstr>
      <vt:lpstr>Faseta</vt:lpstr>
      <vt:lpstr>RYCHLOSTNÍ SCHOPNOSTI</vt:lpstr>
      <vt:lpstr>Rychlostní schopnosti</vt:lpstr>
      <vt:lpstr>Struktura rychlostních schopností</vt:lpstr>
      <vt:lpstr>Biologická podstata</vt:lpstr>
      <vt:lpstr>Akční - realizační rychlostní schopnost</vt:lpstr>
      <vt:lpstr>Struktura realizační rychlostních schopností</vt:lpstr>
      <vt:lpstr>Akční – realizační rychlostní schopnost</vt:lpstr>
      <vt:lpstr>Testy a měření akční - realizační rychlosti</vt:lpstr>
      <vt:lpstr>Reakční rychlost</vt:lpstr>
      <vt:lpstr>Reakční rychlostní schopnost</vt:lpstr>
      <vt:lpstr>Rychlost reakce</vt:lpstr>
      <vt:lpstr>Testy a měření reakční rychlosti</vt:lpstr>
      <vt:lpstr>Frekvenční rychlostní schopnost</vt:lpstr>
      <vt:lpstr>Testy a měření frekvenční rychlosti</vt:lpstr>
      <vt:lpstr>TESTY reakční rychlosti</vt:lpstr>
      <vt:lpstr>TESTY reakční rychlosti</vt:lpstr>
      <vt:lpstr>TESTY reakční rychlosti</vt:lpstr>
      <vt:lpstr>TESTY reakční rychlosti</vt:lpstr>
      <vt:lpstr>TESTY akční rychlosti</vt:lpstr>
      <vt:lpstr>TESTY akční rychlosti</vt:lpstr>
      <vt:lpstr>TESTY akční rychlosti</vt:lpstr>
      <vt:lpstr>TESTY akční rychlosti</vt:lpstr>
      <vt:lpstr>TESTY akční rychlosti</vt:lpstr>
      <vt:lpstr>Prezentace aplikace PowerPoint</vt:lpstr>
      <vt:lpstr>Ping pong</vt:lpstr>
      <vt:lpstr>Basketbal </vt:lpstr>
      <vt:lpstr>Tenis</vt:lpstr>
      <vt:lpstr>Batak</vt:lpstr>
      <vt:lpstr>Hokejové bruslení</vt:lpstr>
      <vt:lpstr>Prezentace aplikace PowerPoint</vt:lpstr>
      <vt:lpstr>Trackman</vt:lpstr>
      <vt:lpstr>Zdroje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RYCHLOSTNÍ SCHOPNOSTI</dc:title>
  <dc:creator>Andrea Kuczmanová</dc:creator>
  <cp:lastModifiedBy>katerina</cp:lastModifiedBy>
  <cp:revision>13</cp:revision>
  <dcterms:created xsi:type="dcterms:W3CDTF">2015-11-03T14:29:50Z</dcterms:created>
  <dcterms:modified xsi:type="dcterms:W3CDTF">2015-12-13T12:48:24Z</dcterms:modified>
</cp:coreProperties>
</file>