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57" r:id="rId28"/>
    <p:sldId id="259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565C-E90C-49E3-8FE8-24DBAC5E545D}" type="datetimeFigureOut">
              <a:rPr lang="cs-CZ" smtClean="0"/>
              <a:pPr/>
              <a:t>16.11.2015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CCD6-7A0C-4204-9731-B8DB3EAB09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565C-E90C-49E3-8FE8-24DBAC5E545D}" type="datetimeFigureOut">
              <a:rPr lang="cs-CZ" smtClean="0"/>
              <a:pPr/>
              <a:t>16.11.2015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CCD6-7A0C-4204-9731-B8DB3EAB09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565C-E90C-49E3-8FE8-24DBAC5E545D}" type="datetimeFigureOut">
              <a:rPr lang="cs-CZ" smtClean="0"/>
              <a:pPr/>
              <a:t>16.11.2015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CCD6-7A0C-4204-9731-B8DB3EAB09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565C-E90C-49E3-8FE8-24DBAC5E545D}" type="datetimeFigureOut">
              <a:rPr lang="cs-CZ" smtClean="0"/>
              <a:pPr/>
              <a:t>16.11.2015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CCD6-7A0C-4204-9731-B8DB3EAB09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565C-E90C-49E3-8FE8-24DBAC5E545D}" type="datetimeFigureOut">
              <a:rPr lang="cs-CZ" smtClean="0"/>
              <a:pPr/>
              <a:t>16.11.2015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CCD6-7A0C-4204-9731-B8DB3EAB09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565C-E90C-49E3-8FE8-24DBAC5E545D}" type="datetimeFigureOut">
              <a:rPr lang="cs-CZ" smtClean="0"/>
              <a:pPr/>
              <a:t>16.11.2015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CCD6-7A0C-4204-9731-B8DB3EAB09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565C-E90C-49E3-8FE8-24DBAC5E545D}" type="datetimeFigureOut">
              <a:rPr lang="cs-CZ" smtClean="0"/>
              <a:pPr/>
              <a:t>16.11.2015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CCD6-7A0C-4204-9731-B8DB3EAB09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565C-E90C-49E3-8FE8-24DBAC5E545D}" type="datetimeFigureOut">
              <a:rPr lang="cs-CZ" smtClean="0"/>
              <a:pPr/>
              <a:t>16.11.2015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CCD6-7A0C-4204-9731-B8DB3EAB09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565C-E90C-49E3-8FE8-24DBAC5E545D}" type="datetimeFigureOut">
              <a:rPr lang="cs-CZ" smtClean="0"/>
              <a:pPr/>
              <a:t>16.11.2015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CCD6-7A0C-4204-9731-B8DB3EAB09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565C-E90C-49E3-8FE8-24DBAC5E545D}" type="datetimeFigureOut">
              <a:rPr lang="cs-CZ" smtClean="0"/>
              <a:pPr/>
              <a:t>16.11.2015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9CCD6-7A0C-4204-9731-B8DB3EAB09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565C-E90C-49E3-8FE8-24DBAC5E545D}" type="datetimeFigureOut">
              <a:rPr lang="cs-CZ" smtClean="0"/>
              <a:pPr/>
              <a:t>16.11.2015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7C9CCD6-7A0C-4204-9731-B8DB3EAB093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42565C-E90C-49E3-8FE8-24DBAC5E545D}" type="datetimeFigureOut">
              <a:rPr lang="cs-CZ" smtClean="0"/>
              <a:pPr/>
              <a:t>16.11.2015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C9CCD6-7A0C-4204-9731-B8DB3EAB0932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F2WQ2wtvaF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xnuo6-qcft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85EtdsmFCo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XJAtUKjxk4&amp;index=6&amp;list=PLC79E97B55E313A2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vYI3iPUHpY&amp;index=4&amp;list=PLC79E97B55E313A20" TargetMode="External"/><Relationship Id="rId2" Type="http://schemas.openxmlformats.org/officeDocument/2006/relationships/hyperlink" Target="https://www.youtube.com/watch?v=uPQpernkK4w&amp;index=3&amp;list=PLC79E97B55E313A2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5_D3bacZ7u0&amp;list=PLC79E97B55E313A20&amp;index=5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ue_8KqEmkQ&amp;list=PLC79E97B55E313A2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ws0MsAy8t_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Testové baterie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 smtClean="0"/>
              <a:t>Lane</a:t>
            </a:r>
            <a:r>
              <a:rPr lang="cs-CZ" b="1" dirty="0" smtClean="0"/>
              <a:t> Agility </a:t>
            </a:r>
            <a:r>
              <a:rPr lang="cs-CZ" b="1" dirty="0" err="1" smtClean="0"/>
              <a:t>drill</a:t>
            </a:r>
            <a:r>
              <a:rPr lang="cs-CZ" b="1" dirty="0" smtClean="0"/>
              <a:t>- test rychlosti, hbitosti, koordinace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https://www.youtube.com/watch?v=F2WQ2wtvaFw</a:t>
            </a:r>
            <a:endParaRPr lang="cs-CZ" dirty="0" smtClean="0"/>
          </a:p>
          <a:p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780928"/>
            <a:ext cx="3293860" cy="3132654"/>
          </a:xfrm>
          <a:prstGeom prst="rect">
            <a:avLst/>
          </a:prstGeom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5971013"/>
              </p:ext>
            </p:extLst>
          </p:nvPr>
        </p:nvGraphicFramePr>
        <p:xfrm>
          <a:off x="3707904" y="5157192"/>
          <a:ext cx="5260479" cy="1325880"/>
        </p:xfrm>
        <a:graphic>
          <a:graphicData uri="http://schemas.openxmlformats.org/drawingml/2006/table">
            <a:tbl>
              <a:tblPr/>
              <a:tblGrid>
                <a:gridCol w="1548043"/>
                <a:gridCol w="1834718"/>
                <a:gridCol w="1877718"/>
              </a:tblGrid>
              <a:tr h="252028">
                <a:tc>
                  <a:txBody>
                    <a:bodyPr/>
                    <a:lstStyle/>
                    <a:p>
                      <a:r>
                        <a:rPr lang="cs-CZ" dirty="0" err="1">
                          <a:effectLst/>
                        </a:rPr>
                        <a:t>position</a:t>
                      </a:r>
                      <a:endParaRPr lang="cs-CZ" dirty="0">
                        <a:effectLst/>
                      </a:endParaRP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E4E4E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4E4E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E4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8F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7D8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effectLst/>
                        </a:rPr>
                        <a:t>males</a:t>
                      </a:r>
                      <a:endParaRPr lang="cs-CZ" dirty="0">
                        <a:effectLst/>
                      </a:endParaRP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E4E4E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4E4E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E4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8F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7D8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females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E4E4E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4E4E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4E4E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8F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7D8FD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fontAlgn="t"/>
                      <a:r>
                        <a:rPr lang="cs-CZ" dirty="0" err="1">
                          <a:effectLst/>
                        </a:rPr>
                        <a:t>guards</a:t>
                      </a:r>
                      <a:endParaRPr lang="cs-CZ" dirty="0">
                        <a:effectLst/>
                      </a:endParaRP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D7D8F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8F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8F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8F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dirty="0">
                          <a:effectLst/>
                        </a:rPr>
                        <a:t>10.2 - 10.9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D7D8F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8F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8F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8F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>
                          <a:effectLst/>
                        </a:rPr>
                        <a:t>13.0 - 14.5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D7D8F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8F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8F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8F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fontAlgn="t"/>
                      <a:r>
                        <a:rPr lang="cs-CZ">
                          <a:effectLst/>
                        </a:rPr>
                        <a:t>forwards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D7D8F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8F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8F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8F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dirty="0">
                          <a:effectLst/>
                        </a:rPr>
                        <a:t>11.0 - 11.4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D7D8F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8F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8F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8F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>
                          <a:effectLst/>
                        </a:rPr>
                        <a:t>14.6 - 15.5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D7D8F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8F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8F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8F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fontAlgn="t"/>
                      <a:r>
                        <a:rPr lang="cs-CZ">
                          <a:effectLst/>
                        </a:rPr>
                        <a:t>centers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D7D8F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8F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8F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8F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>
                          <a:effectLst/>
                        </a:rPr>
                        <a:t>11.5 - 12.3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D7D8F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8F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8F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8F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dirty="0">
                          <a:effectLst/>
                        </a:rPr>
                        <a:t>14.6 - 15.5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D7D8FD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8FD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8FD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8FD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3/4 Basketball </a:t>
            </a:r>
            <a:r>
              <a:rPr lang="cs-CZ" b="1" dirty="0" err="1" smtClean="0"/>
              <a:t>Court</a:t>
            </a:r>
            <a:r>
              <a:rPr lang="cs-CZ" b="1" dirty="0" smtClean="0"/>
              <a:t> Sprint-test rychlosti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https://www.youtube.com/watch?v=xnuo6-qcftU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924944"/>
            <a:ext cx="6366933" cy="2980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		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Vertical</a:t>
            </a:r>
            <a:r>
              <a:rPr lang="cs-CZ" b="1" dirty="0" smtClean="0"/>
              <a:t> </a:t>
            </a:r>
            <a:r>
              <a:rPr lang="cs-CZ" b="1" dirty="0" err="1" smtClean="0"/>
              <a:t>Jump</a:t>
            </a:r>
            <a:r>
              <a:rPr lang="cs-CZ" b="1" dirty="0" smtClean="0"/>
              <a:t> Test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Test výbušné síly, výskoku</a:t>
            </a:r>
          </a:p>
          <a:p>
            <a:r>
              <a:rPr lang="cs-CZ" dirty="0" smtClean="0">
                <a:hlinkClick r:id="rId2"/>
              </a:rPr>
              <a:t>https://www.youtube.com/watch?v=85EtdsmFCoY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212976"/>
            <a:ext cx="2684225" cy="3220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prstClr val="black"/>
                </a:solidFill>
              </a:rPr>
              <a:t>Test základní výkonnosti pro studující vysoké školy (Měkota 1960)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cs-CZ" sz="2000" dirty="0"/>
              <a:t>1961 – 1965 – navrhován</a:t>
            </a:r>
          </a:p>
          <a:p>
            <a:pPr marL="0" lvl="0" indent="0">
              <a:buNone/>
            </a:pPr>
            <a:r>
              <a:rPr lang="cs-CZ" sz="2000" dirty="0"/>
              <a:t>1965 – normován a odzkoušen</a:t>
            </a:r>
          </a:p>
          <a:p>
            <a:pPr marL="0" lvl="0" indent="0">
              <a:buNone/>
            </a:pPr>
            <a:r>
              <a:rPr lang="cs-CZ" sz="2000" dirty="0"/>
              <a:t>Účel – pomocí nejjednodušších měření získat </a:t>
            </a:r>
            <a:r>
              <a:rPr lang="cs-CZ" sz="2000" b="1" dirty="0"/>
              <a:t>základní obrysovou informaci </a:t>
            </a:r>
            <a:r>
              <a:rPr lang="cs-CZ" sz="2000" dirty="0"/>
              <a:t>o stavu motorické výkonnosti studentů na vysokých školách</a:t>
            </a:r>
          </a:p>
          <a:p>
            <a:pPr marL="0" lvl="0" indent="0">
              <a:buNone/>
            </a:pPr>
            <a:r>
              <a:rPr lang="cs-CZ" sz="2000" dirty="0"/>
              <a:t>Zaměřen na 3 faktory: dynamická síla, výbušná síla, vytrvalost</a:t>
            </a:r>
          </a:p>
          <a:p>
            <a:pPr marL="0" lvl="0" indent="0">
              <a:buNone/>
            </a:pPr>
            <a:r>
              <a:rPr lang="cs-CZ" sz="2000" dirty="0"/>
              <a:t>3 testy + antropometrie</a:t>
            </a:r>
          </a:p>
          <a:p>
            <a:pPr marL="0" lvl="0" indent="0">
              <a:buNone/>
            </a:pPr>
            <a:r>
              <a:rPr lang="cs-CZ" sz="2000" dirty="0"/>
              <a:t>Muži - shyby                                           ženy – modifikované shyby</a:t>
            </a:r>
          </a:p>
          <a:p>
            <a:pPr marL="0" lvl="0" indent="0">
              <a:buNone/>
            </a:pPr>
            <a:r>
              <a:rPr lang="cs-CZ" sz="2000" dirty="0"/>
              <a:t>          - skok daleký z místa                            - skok daleký z místa </a:t>
            </a:r>
          </a:p>
          <a:p>
            <a:pPr marL="0" lvl="0" indent="0">
              <a:buNone/>
            </a:pPr>
            <a:r>
              <a:rPr lang="cs-CZ" sz="2000" dirty="0"/>
              <a:t>          - běh na 1500m                                     - běh na 500m </a:t>
            </a:r>
          </a:p>
          <a:p>
            <a:pPr marL="0" lvl="0" indent="0">
              <a:buNone/>
            </a:pPr>
            <a:r>
              <a:rPr lang="cs-CZ" sz="2000" dirty="0"/>
              <a:t>Antropometrie – tělesná výška a váha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000" b="1" dirty="0">
                <a:solidFill>
                  <a:prstClr val="black"/>
                </a:solidFill>
              </a:rPr>
              <a:t>Po statistickém zhodnocení výkonnostních rozdílů mezi jednotlivými územími či městskými celky a studijními obory byly vytvořeny tabulky norem:</a:t>
            </a:r>
            <a:r>
              <a:rPr lang="cs-CZ" sz="2000" dirty="0">
                <a:solidFill>
                  <a:prstClr val="black"/>
                </a:solidFill>
              </a:rPr>
              <a:t/>
            </a:r>
            <a:br>
              <a:rPr lang="cs-CZ" sz="2000" dirty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>
                <a:solidFill>
                  <a:prstClr val="black"/>
                </a:solidFill>
                <a:ea typeface="+mj-ea"/>
                <a:cs typeface="+mj-cs"/>
              </a:rPr>
              <a:t>a) jedna norma souhrnná – vychází z celkových výsledků dosažených v ČSSR</a:t>
            </a:r>
            <a:br>
              <a:rPr lang="cs-CZ" sz="2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cs-CZ" sz="20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cs-CZ" sz="2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cs-CZ" sz="2000" dirty="0">
                <a:solidFill>
                  <a:prstClr val="black"/>
                </a:solidFill>
                <a:ea typeface="+mj-ea"/>
                <a:cs typeface="+mj-cs"/>
              </a:rPr>
              <a:t>b) čtyři skupinové normy:</a:t>
            </a:r>
            <a:br>
              <a:rPr lang="cs-CZ" sz="2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cs-CZ" sz="2000" dirty="0">
                <a:solidFill>
                  <a:prstClr val="black"/>
                </a:solidFill>
                <a:ea typeface="+mj-ea"/>
                <a:cs typeface="+mj-cs"/>
              </a:rPr>
              <a:t>- pro vysoké školy technické a zemědělské </a:t>
            </a:r>
            <a:br>
              <a:rPr lang="cs-CZ" sz="2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cs-CZ" sz="2000" dirty="0">
                <a:solidFill>
                  <a:prstClr val="black"/>
                </a:solidFill>
                <a:ea typeface="+mj-ea"/>
                <a:cs typeface="+mj-cs"/>
              </a:rPr>
              <a:t>- pro univerzity a vysoké školy ekonomické</a:t>
            </a:r>
            <a:br>
              <a:rPr lang="cs-CZ" sz="2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cs-CZ" sz="2000" dirty="0">
                <a:solidFill>
                  <a:prstClr val="black"/>
                </a:solidFill>
                <a:ea typeface="+mj-ea"/>
                <a:cs typeface="+mj-cs"/>
              </a:rPr>
              <a:t>odděleně pro české země a Slovensko</a:t>
            </a:r>
            <a:br>
              <a:rPr lang="cs-CZ" sz="2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cs-CZ" sz="20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cs-CZ" sz="2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cs-CZ" sz="2000" dirty="0">
                <a:solidFill>
                  <a:prstClr val="black"/>
                </a:solidFill>
                <a:ea typeface="+mj-ea"/>
                <a:cs typeface="+mj-cs"/>
              </a:rPr>
              <a:t>c) dvě normy určené studujícím tělesné výchovy</a:t>
            </a:r>
            <a:br>
              <a:rPr lang="cs-CZ" sz="2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cs-CZ" sz="2000" dirty="0">
                <a:solidFill>
                  <a:prstClr val="black"/>
                </a:solidFill>
                <a:ea typeface="+mj-ea"/>
                <a:cs typeface="+mj-cs"/>
              </a:rPr>
              <a:t>- pro fakulty tělesné výchovy a sportu </a:t>
            </a:r>
            <a:br>
              <a:rPr lang="cs-CZ" sz="2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cs-CZ" sz="2000" dirty="0">
                <a:solidFill>
                  <a:prstClr val="black"/>
                </a:solidFill>
                <a:ea typeface="+mj-ea"/>
                <a:cs typeface="+mj-cs"/>
              </a:rPr>
              <a:t>- pro pedagogické fakulty</a:t>
            </a:r>
            <a:br>
              <a:rPr lang="cs-CZ" sz="2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cs-CZ" sz="20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cs-CZ" sz="2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cs-CZ" sz="2000" dirty="0">
                <a:solidFill>
                  <a:prstClr val="black"/>
                </a:solidFill>
                <a:ea typeface="+mj-ea"/>
                <a:cs typeface="+mj-cs"/>
              </a:rPr>
              <a:t>d) jedna souhrnná norma pro hodnocení tělesného rozvoje studujících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prstClr val="black"/>
                </a:solidFill>
              </a:rPr>
              <a:t>Hodnocení </a:t>
            </a:r>
            <a:r>
              <a:rPr lang="cs-CZ" sz="2400" dirty="0">
                <a:solidFill>
                  <a:prstClr val="black"/>
                </a:solidFill>
              </a:rPr>
              <a:t/>
            </a:r>
            <a:br>
              <a:rPr lang="cs-CZ" sz="2400" dirty="0">
                <a:solidFill>
                  <a:prstClr val="black"/>
                </a:solidFill>
              </a:rPr>
            </a:br>
            <a:r>
              <a:rPr lang="cs-CZ" sz="2400" dirty="0">
                <a:solidFill>
                  <a:prstClr val="black"/>
                </a:solidFill>
              </a:rPr>
              <a:t/>
            </a:r>
            <a:br>
              <a:rPr lang="cs-CZ" sz="2400" dirty="0">
                <a:solidFill>
                  <a:prstClr val="black"/>
                </a:solidFill>
              </a:rPr>
            </a:br>
            <a:r>
              <a:rPr lang="cs-CZ" sz="2400" dirty="0">
                <a:solidFill>
                  <a:prstClr val="black"/>
                </a:solidFill>
              </a:rPr>
              <a:t>hodnotí se každá disciplína zvlášť – podle výkonu je přiřazen percentil</a:t>
            </a:r>
            <a:br>
              <a:rPr lang="cs-CZ" sz="2400" dirty="0">
                <a:solidFill>
                  <a:prstClr val="black"/>
                </a:solidFill>
              </a:rPr>
            </a:br>
            <a:r>
              <a:rPr lang="cs-CZ" sz="2400" dirty="0">
                <a:solidFill>
                  <a:prstClr val="black"/>
                </a:solidFill>
              </a:rPr>
              <a:t/>
            </a:r>
            <a:br>
              <a:rPr lang="cs-CZ" sz="2400" dirty="0">
                <a:solidFill>
                  <a:prstClr val="black"/>
                </a:solidFill>
              </a:rPr>
            </a:br>
            <a:r>
              <a:rPr lang="cs-CZ" sz="2400" dirty="0">
                <a:solidFill>
                  <a:prstClr val="black"/>
                </a:solidFill>
              </a:rPr>
              <a:t>podle hodnoty percentilu pak zjistíme do jaké části té testované skupiny patříme</a:t>
            </a:r>
            <a:br>
              <a:rPr lang="cs-CZ" sz="2400" dirty="0">
                <a:solidFill>
                  <a:prstClr val="black"/>
                </a:solidFill>
              </a:rPr>
            </a:br>
            <a:r>
              <a:rPr lang="cs-CZ" sz="2400" dirty="0">
                <a:solidFill>
                  <a:prstClr val="black"/>
                </a:solidFill>
              </a:rPr>
              <a:t/>
            </a:r>
            <a:br>
              <a:rPr lang="cs-CZ" sz="2400" dirty="0">
                <a:solidFill>
                  <a:prstClr val="black"/>
                </a:solidFill>
              </a:rPr>
            </a:br>
            <a:r>
              <a:rPr lang="cs-CZ" sz="2400" dirty="0">
                <a:solidFill>
                  <a:prstClr val="black"/>
                </a:solidFill>
              </a:rPr>
              <a:t>pro zjednodušení můžeme percentily přepočítat na standardní skóre – pětkové stupnice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1850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5544616" cy="640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5257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9051" y="476672"/>
            <a:ext cx="6624736" cy="57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281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772400" cy="819522"/>
          </a:xfrm>
        </p:spPr>
        <p:txBody>
          <a:bodyPr/>
          <a:lstStyle/>
          <a:p>
            <a:r>
              <a:rPr lang="cs-CZ" sz="2800" dirty="0">
                <a:solidFill>
                  <a:prstClr val="black"/>
                </a:solidFill>
              </a:rPr>
              <a:t>Unifittest 6-60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1268760"/>
            <a:ext cx="6400800" cy="4370040"/>
          </a:xfrm>
        </p:spPr>
        <p:txBody>
          <a:bodyPr>
            <a:normAutofit/>
          </a:bodyPr>
          <a:lstStyle/>
          <a:p>
            <a:pPr marL="342900" lvl="0" indent="-342900" algn="l">
              <a:buFontTx/>
              <a:buChar char="-"/>
            </a:pPr>
            <a:r>
              <a:rPr lang="cs-CZ" sz="2000" dirty="0">
                <a:solidFill>
                  <a:schemeClr val="bg1"/>
                </a:solidFill>
              </a:rPr>
              <a:t>testován 10 let</a:t>
            </a:r>
          </a:p>
          <a:p>
            <a:pPr marL="342900" lvl="0" indent="-342900" algn="l">
              <a:buFontTx/>
              <a:buChar char="-"/>
            </a:pPr>
            <a:r>
              <a:rPr lang="cs-CZ" sz="2000" dirty="0">
                <a:solidFill>
                  <a:schemeClr val="bg1"/>
                </a:solidFill>
              </a:rPr>
              <a:t>Posouzení a monitorování úrovně základní motorické výkonnosti populace školních dětí, mládeže a </a:t>
            </a:r>
            <a:r>
              <a:rPr lang="cs-CZ" sz="2000" dirty="0" err="1">
                <a:solidFill>
                  <a:schemeClr val="bg1"/>
                </a:solidFill>
              </a:rPr>
              <a:t>dospělích</a:t>
            </a:r>
            <a:r>
              <a:rPr lang="cs-CZ" sz="2000" dirty="0">
                <a:solidFill>
                  <a:schemeClr val="bg1"/>
                </a:solidFill>
              </a:rPr>
              <a:t> ve věku od 6 do 60 let</a:t>
            </a:r>
          </a:p>
          <a:p>
            <a:pPr marL="342900" lvl="0" indent="-342900" algn="l">
              <a:buFontTx/>
              <a:buChar char="-"/>
            </a:pPr>
            <a:r>
              <a:rPr lang="cs-CZ" sz="2000" dirty="0" err="1">
                <a:solidFill>
                  <a:schemeClr val="bg1"/>
                </a:solidFill>
              </a:rPr>
              <a:t>Čtyřpoložková</a:t>
            </a:r>
            <a:r>
              <a:rPr lang="cs-CZ" sz="2000" dirty="0">
                <a:solidFill>
                  <a:schemeClr val="bg1"/>
                </a:solidFill>
              </a:rPr>
              <a:t> heterogenní testová baterie, kterou doplňují základní ukazatele tělesné stavby</a:t>
            </a:r>
          </a:p>
          <a:p>
            <a:pPr marL="342900" lvl="0" indent="-342900" algn="l">
              <a:buFontTx/>
              <a:buChar char="-"/>
            </a:pPr>
            <a:r>
              <a:rPr lang="cs-CZ" sz="2000" dirty="0">
                <a:solidFill>
                  <a:schemeClr val="bg1"/>
                </a:solidFill>
              </a:rPr>
              <a:t>Obsahem je společný testový základ jednotný pro všechny věkové kategorie a pohlaví a různé alternativy pro hodnocení aerobní vytrvalostní schopnosti , zohledňující věk a kondiční připravenost </a:t>
            </a:r>
          </a:p>
          <a:p>
            <a:pPr marL="342900" lvl="0" indent="-342900" algn="l">
              <a:buFontTx/>
              <a:buChar char="-"/>
            </a:pPr>
            <a:r>
              <a:rPr lang="cs-CZ" sz="2000" dirty="0">
                <a:solidFill>
                  <a:schemeClr val="bg1"/>
                </a:solidFill>
              </a:rPr>
              <a:t>Společný základ je doplněn o výběrový test, který charakterizuje typické motorické projevy daného věkového období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36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prstClr val="black"/>
                </a:solidFill>
              </a:rPr>
              <a:t>Test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cs-CZ" sz="2000" b="1" dirty="0">
                <a:solidFill>
                  <a:prstClr val="black"/>
                </a:solidFill>
              </a:rPr>
              <a:t>Společný základ:</a:t>
            </a:r>
          </a:p>
          <a:p>
            <a:pPr lvl="0">
              <a:buFontTx/>
              <a:buChar char="-"/>
            </a:pPr>
            <a:r>
              <a:rPr lang="cs-CZ" sz="2000" dirty="0">
                <a:solidFill>
                  <a:prstClr val="black"/>
                </a:solidFill>
              </a:rPr>
              <a:t>Skok daleký z místa</a:t>
            </a:r>
          </a:p>
          <a:p>
            <a:pPr lvl="0">
              <a:buFontTx/>
              <a:buChar char="-"/>
            </a:pPr>
            <a:r>
              <a:rPr lang="cs-CZ" sz="2000" dirty="0">
                <a:solidFill>
                  <a:prstClr val="black"/>
                </a:solidFill>
              </a:rPr>
              <a:t>Leh-sed opakovaně</a:t>
            </a:r>
          </a:p>
          <a:p>
            <a:pPr marL="0" lvl="0" indent="0">
              <a:buNone/>
            </a:pPr>
            <a:r>
              <a:rPr lang="cs-CZ" sz="2000" b="1" dirty="0">
                <a:solidFill>
                  <a:prstClr val="black"/>
                </a:solidFill>
              </a:rPr>
              <a:t>Jedna ze tří variant:</a:t>
            </a:r>
          </a:p>
          <a:p>
            <a:pPr lvl="0">
              <a:buFontTx/>
              <a:buChar char="-"/>
            </a:pPr>
            <a:r>
              <a:rPr lang="cs-CZ" sz="2000" dirty="0">
                <a:solidFill>
                  <a:prstClr val="black"/>
                </a:solidFill>
              </a:rPr>
              <a:t>Běh po dobu 12minut</a:t>
            </a:r>
          </a:p>
          <a:p>
            <a:pPr lvl="0">
              <a:buFontTx/>
              <a:buChar char="-"/>
            </a:pPr>
            <a:r>
              <a:rPr lang="cs-CZ" sz="2000" dirty="0">
                <a:solidFill>
                  <a:prstClr val="black"/>
                </a:solidFill>
              </a:rPr>
              <a:t>Vytrvalostní člunkový běh</a:t>
            </a:r>
          </a:p>
          <a:p>
            <a:pPr lvl="0">
              <a:buFontTx/>
              <a:buChar char="-"/>
            </a:pPr>
            <a:r>
              <a:rPr lang="cs-CZ" sz="2000" dirty="0">
                <a:solidFill>
                  <a:prstClr val="black"/>
                </a:solidFill>
              </a:rPr>
              <a:t>Chůze na vzdálenost 2km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06647" y="1581769"/>
            <a:ext cx="4038600" cy="4525963"/>
          </a:xfrm>
        </p:spPr>
        <p:txBody>
          <a:bodyPr/>
          <a:lstStyle/>
          <a:p>
            <a:pPr marL="0" lvl="0" indent="0">
              <a:buNone/>
            </a:pPr>
            <a:r>
              <a:rPr lang="cs-CZ" sz="2000" b="1" dirty="0">
                <a:solidFill>
                  <a:prstClr val="black"/>
                </a:solidFill>
              </a:rPr>
              <a:t>Výběrové testy:</a:t>
            </a:r>
          </a:p>
          <a:p>
            <a:pPr lvl="0">
              <a:buFontTx/>
              <a:buChar char="-"/>
            </a:pPr>
            <a:r>
              <a:rPr lang="cs-CZ" sz="2000" dirty="0">
                <a:solidFill>
                  <a:prstClr val="black"/>
                </a:solidFill>
              </a:rPr>
              <a:t>Člunkový běh 4x 10 m – do 14 let</a:t>
            </a:r>
          </a:p>
          <a:p>
            <a:pPr lvl="0">
              <a:buFontTx/>
              <a:buChar char="-"/>
            </a:pPr>
            <a:r>
              <a:rPr lang="cs-CZ" sz="2000" dirty="0">
                <a:solidFill>
                  <a:prstClr val="black"/>
                </a:solidFill>
              </a:rPr>
              <a:t>Shyby - chlapci max. počet</a:t>
            </a:r>
          </a:p>
          <a:p>
            <a:pPr marL="0" lvl="0" indent="0">
              <a:buNone/>
            </a:pPr>
            <a:r>
              <a:rPr lang="cs-CZ" sz="2000" dirty="0">
                <a:solidFill>
                  <a:prstClr val="black"/>
                </a:solidFill>
              </a:rPr>
              <a:t>                  - dívky výdrž ve shybu</a:t>
            </a:r>
          </a:p>
          <a:p>
            <a:pPr marL="0" lvl="0" indent="0">
              <a:buNone/>
            </a:pPr>
            <a:r>
              <a:rPr lang="cs-CZ" sz="2000" dirty="0">
                <a:solidFill>
                  <a:prstClr val="black"/>
                </a:solidFill>
              </a:rPr>
              <a:t>                  - od 15 do 25-30let</a:t>
            </a:r>
          </a:p>
          <a:p>
            <a:pPr lvl="0">
              <a:buFontTx/>
              <a:buChar char="-"/>
            </a:pPr>
            <a:r>
              <a:rPr lang="cs-CZ" sz="2000" dirty="0">
                <a:solidFill>
                  <a:prstClr val="black"/>
                </a:solidFill>
              </a:rPr>
              <a:t>Hluboký předklon v sedu  </a:t>
            </a:r>
          </a:p>
          <a:p>
            <a:pPr lvl="0">
              <a:buFontTx/>
              <a:buChar char="-"/>
            </a:pPr>
            <a:r>
              <a:rPr lang="cs-CZ" sz="2000" dirty="0">
                <a:solidFill>
                  <a:prstClr val="black"/>
                </a:solidFill>
              </a:rPr>
              <a:t>nad 25-30 let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01476" y="4725144"/>
            <a:ext cx="4150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cs-CZ">
                <a:solidFill>
                  <a:prstClr val="black"/>
                </a:solidFill>
              </a:rPr>
              <a:t>Somatická měření:</a:t>
            </a:r>
          </a:p>
          <a:p>
            <a:pPr lvl="0"/>
            <a:r>
              <a:rPr lang="cs-CZ">
                <a:solidFill>
                  <a:prstClr val="black"/>
                </a:solidFill>
              </a:rPr>
              <a:t>Tělesná výška, tělesná váha a podkožní tuk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604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Testové baterie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Arial" charset="0"/>
                <a:cs typeface="Arial" charset="0"/>
              </a:rPr>
              <a:t>testová sestava standardizovaná jako celek</a:t>
            </a:r>
          </a:p>
          <a:p>
            <a:endParaRPr lang="cs-CZ" dirty="0" smtClean="0">
              <a:latin typeface="Arial" charset="0"/>
              <a:cs typeface="Arial" charset="0"/>
            </a:endParaRPr>
          </a:p>
          <a:p>
            <a:pPr>
              <a:spcAft>
                <a:spcPts val="600"/>
              </a:spcAft>
            </a:pPr>
            <a:r>
              <a:rPr lang="cs-CZ" dirty="0" smtClean="0">
                <a:latin typeface="Arial" charset="0"/>
                <a:cs typeface="Arial" charset="0"/>
              </a:rPr>
              <a:t>jedno skóre</a:t>
            </a:r>
          </a:p>
          <a:p>
            <a:pPr>
              <a:spcAft>
                <a:spcPts val="600"/>
              </a:spcAft>
            </a:pPr>
            <a:r>
              <a:rPr lang="cs-CZ" dirty="0" smtClean="0">
                <a:latin typeface="Arial" charset="0"/>
                <a:cs typeface="Arial" charset="0"/>
              </a:rPr>
              <a:t>pevné uskupení testů</a:t>
            </a:r>
          </a:p>
          <a:p>
            <a:pPr>
              <a:spcAft>
                <a:spcPts val="600"/>
              </a:spcAft>
            </a:pPr>
            <a:r>
              <a:rPr lang="cs-CZ" dirty="0" smtClean="0">
                <a:latin typeface="Arial" charset="0"/>
                <a:cs typeface="Arial" charset="0"/>
              </a:rPr>
              <a:t>nelze libovolně testy ubírat ani přidávat</a:t>
            </a:r>
          </a:p>
          <a:p>
            <a:pPr>
              <a:spcAft>
                <a:spcPts val="600"/>
              </a:spcAft>
            </a:pPr>
            <a:r>
              <a:rPr lang="cs-CZ" dirty="0" smtClean="0">
                <a:latin typeface="Arial" charset="0"/>
                <a:cs typeface="Arial" charset="0"/>
              </a:rPr>
              <a:t>má obdobné vlastnosti jako samostatné motorické testy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19"/>
            <a:ext cx="7272808" cy="4787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7368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16410"/>
            <a:ext cx="5990034" cy="5179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275856" y="548680"/>
            <a:ext cx="1335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Hodnocení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xmlns="" val="142177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4313"/>
            <a:ext cx="5181600" cy="642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3333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8460432" cy="273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558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/>
          <a:lstStyle/>
          <a:p>
            <a:r>
              <a:rPr lang="cs-CZ" dirty="0">
                <a:solidFill>
                  <a:prstClr val="black"/>
                </a:solidFill>
              </a:rPr>
              <a:t>Eurofit test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4082008"/>
          </a:xfrm>
        </p:spPr>
        <p:txBody>
          <a:bodyPr>
            <a:normAutofit/>
          </a:bodyPr>
          <a:lstStyle/>
          <a:p>
            <a:pPr marL="342900" lvl="0" indent="-342900" algn="l">
              <a:buFontTx/>
              <a:buChar char="-"/>
            </a:pPr>
            <a:r>
              <a:rPr lang="cs-CZ" sz="2000" dirty="0">
                <a:solidFill>
                  <a:schemeClr val="bg1"/>
                </a:solidFill>
              </a:rPr>
              <a:t>vytvořen v rámci EU pro testování mládeže 6-18 let</a:t>
            </a:r>
          </a:p>
          <a:p>
            <a:pPr marL="342900" lvl="0" indent="-342900" algn="l">
              <a:buFontTx/>
              <a:buChar char="-"/>
            </a:pPr>
            <a:r>
              <a:rPr lang="cs-CZ" sz="2000" dirty="0">
                <a:solidFill>
                  <a:schemeClr val="bg1"/>
                </a:solidFill>
              </a:rPr>
              <a:t>Metodika testování publikována v roce 1988</a:t>
            </a:r>
          </a:p>
          <a:p>
            <a:pPr marL="342900" lvl="0" indent="-342900" algn="l">
              <a:buFontTx/>
              <a:buChar char="-"/>
            </a:pPr>
            <a:r>
              <a:rPr lang="cs-CZ" sz="2000" dirty="0">
                <a:solidFill>
                  <a:schemeClr val="bg1"/>
                </a:solidFill>
              </a:rPr>
              <a:t>Baterie se skládá z 9 motorických testů a 3 somatických měření </a:t>
            </a:r>
          </a:p>
          <a:p>
            <a:pPr marL="342900" lvl="0" indent="-342900" algn="l">
              <a:buFontTx/>
              <a:buChar char="-"/>
            </a:pPr>
            <a:r>
              <a:rPr lang="cs-CZ" sz="2000" dirty="0">
                <a:solidFill>
                  <a:schemeClr val="bg1"/>
                </a:solidFill>
              </a:rPr>
              <a:t>Od roku 1995 se používá i upravená forma testu určená pro dospělou populaci, kterou upravil Kovář. </a:t>
            </a:r>
          </a:p>
          <a:p>
            <a:pPr marL="342900" lvl="0" indent="-342900" algn="l">
              <a:buFontTx/>
              <a:buChar char="-"/>
            </a:pPr>
            <a:r>
              <a:rPr lang="cs-CZ" sz="2000" dirty="0">
                <a:solidFill>
                  <a:schemeClr val="bg1"/>
                </a:solidFill>
              </a:rPr>
              <a:t>Hodnocení jednotlivých testů jsou zpravovány v tabulkách a zaznamenány pomocí percentilů. 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309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3" y="776288"/>
            <a:ext cx="8258175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828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15616" y="1052736"/>
            <a:ext cx="6102424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Somatometrie:</a:t>
            </a:r>
            <a:r>
              <a:rPr kumimoji="0" lang="cs-CZ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cs-CZ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- tělesná váha</a:t>
            </a:r>
            <a:b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- tělesná výška</a:t>
            </a:r>
            <a:b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- kožní řasy -  biceps, triceps, záda a bok</a:t>
            </a:r>
            <a:b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Testy pro dospělou populaci: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- chůze na 2km</a:t>
            </a:r>
            <a:b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- skok do výšky </a:t>
            </a:r>
            <a:b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- úklon trupu a abdukce ramenního kloubu</a:t>
            </a:r>
            <a:r>
              <a:rPr kumimoji="0" lang="cs-CZ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cs-CZ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</a:br>
            <a:endParaRPr kumimoji="0" lang="cs-CZ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357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4258816" cy="1143000"/>
          </a:xfrm>
        </p:spPr>
        <p:txBody>
          <a:bodyPr/>
          <a:lstStyle/>
          <a:p>
            <a:r>
              <a:rPr lang="cs-CZ" dirty="0"/>
              <a:t>AAHPERD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Oficiální baterie testů Americké asociace pro zdraví, tělesnou výchovu a rekreaci</a:t>
            </a:r>
          </a:p>
          <a:p>
            <a:r>
              <a:rPr lang="cs-CZ" dirty="0" smtClean="0"/>
              <a:t>Je nejvhodnější pro školní mládež 10 až 17 let</a:t>
            </a:r>
          </a:p>
          <a:p>
            <a:r>
              <a:rPr lang="cs-CZ" dirty="0" smtClean="0"/>
              <a:t>Obsahuje 7 disciplín:</a:t>
            </a:r>
          </a:p>
          <a:p>
            <a:r>
              <a:rPr lang="cs-CZ" dirty="0" smtClean="0"/>
              <a:t>Opakované shyby ve svisu nadhmatem na doskočné hrazdě pro chlapce (Výdrž ve shybu na doskočné hrazdě pro </a:t>
            </a:r>
          </a:p>
          <a:p>
            <a:r>
              <a:rPr lang="cs-CZ" dirty="0" smtClean="0"/>
              <a:t>Opakované sed-lehy s dotykem lokte opačného kolene, ruce v týl, provádí se do únavy (chlapci </a:t>
            </a:r>
            <a:r>
              <a:rPr lang="cs-CZ" dirty="0" err="1" smtClean="0"/>
              <a:t>max</a:t>
            </a:r>
            <a:r>
              <a:rPr lang="cs-CZ" dirty="0" smtClean="0"/>
              <a:t> 100m, dívky </a:t>
            </a:r>
            <a:r>
              <a:rPr lang="cs-CZ" dirty="0" err="1" smtClean="0"/>
              <a:t>max</a:t>
            </a:r>
            <a:r>
              <a:rPr lang="cs-CZ" dirty="0" smtClean="0"/>
              <a:t> 50)</a:t>
            </a:r>
          </a:p>
          <a:p>
            <a:r>
              <a:rPr lang="cs-CZ" dirty="0" smtClean="0"/>
              <a:t>Člunkový běh 4x10 yardů s přenášením špalíčku </a:t>
            </a:r>
          </a:p>
          <a:p>
            <a:r>
              <a:rPr lang="cs-CZ" dirty="0" smtClean="0"/>
              <a:t>Skok daleký z místa odrazem snožmo </a:t>
            </a:r>
          </a:p>
          <a:p>
            <a:r>
              <a:rPr lang="cs-CZ" dirty="0" smtClean="0"/>
              <a:t>Běh na 50 yardů z vysokého startu </a:t>
            </a:r>
          </a:p>
          <a:p>
            <a:r>
              <a:rPr lang="cs-CZ" dirty="0" smtClean="0"/>
              <a:t>Hod softbalovým míčem na dálku, platí nejdelší ze tří pokusů </a:t>
            </a:r>
          </a:p>
          <a:p>
            <a:r>
              <a:rPr lang="cs-CZ" dirty="0" smtClean="0"/>
              <a:t>Běh na 600 yardů, nazvaný jdi, jak můžeš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Ozereckého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Tato baterie obsahuje testy denní motoriky. Není fyzicky náročná a v tělesné výchově se používá zřídka, ale velice s ní souvisí. Testy jsou využívány v dětské psychiatrii, ve školním lékařství, v poradenství pro volbu povolání atd.</a:t>
            </a:r>
          </a:p>
          <a:p>
            <a:r>
              <a:rPr lang="cs-CZ" dirty="0" smtClean="0"/>
              <a:t>Chůze vzad na vzdálenost 180 centimetrů tak, aby se při každém kroku pata a špička dotýkala</a:t>
            </a:r>
          </a:p>
          <a:p>
            <a:r>
              <a:rPr lang="cs-CZ" dirty="0" smtClean="0"/>
              <a:t>Výskok odrazem snožmo, zanožit, dotknout se rukama pat </a:t>
            </a:r>
          </a:p>
          <a:p>
            <a:r>
              <a:rPr lang="cs-CZ" dirty="0" smtClean="0"/>
              <a:t>Roztřídit 40 zápalek na 4 stejné hromádky za 70 vteřin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Fitnessgram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cs-CZ" dirty="0" smtClean="0"/>
              <a:t>Zdravotně orientovaná zdatnost</a:t>
            </a:r>
          </a:p>
          <a:p>
            <a:r>
              <a:rPr lang="cs-CZ" dirty="0" smtClean="0"/>
              <a:t>Aerobní zdatnost- vytrvalostní člunkový běh/  </a:t>
            </a:r>
            <a:r>
              <a:rPr lang="cs-CZ" dirty="0" err="1" smtClean="0"/>
              <a:t>běh</a:t>
            </a:r>
            <a:r>
              <a:rPr lang="cs-CZ" dirty="0" smtClean="0"/>
              <a:t> na 1 míli (u nás běh/chůze do 12let = 1500m, nad 12 let = 2000m) – rychlost a VO2 </a:t>
            </a:r>
            <a:r>
              <a:rPr lang="cs-CZ" dirty="0" err="1" smtClean="0"/>
              <a:t>max</a:t>
            </a:r>
            <a:endParaRPr lang="cs-CZ" dirty="0" smtClean="0"/>
          </a:p>
          <a:p>
            <a:r>
              <a:rPr lang="cs-CZ" dirty="0" smtClean="0">
                <a:hlinkClick r:id="rId2"/>
              </a:rPr>
              <a:t>https://www.youtube.com/watch?v=_XJAtUKjxk4&amp;index=6&amp;list=PLC79E97B55E313A20</a:t>
            </a:r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Fitnessgram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Svalová zdatnost- Břišní- hrudní předklony v lehu </a:t>
            </a:r>
            <a:r>
              <a:rPr lang="cs-CZ" dirty="0" err="1" smtClean="0"/>
              <a:t>pokrčmo</a:t>
            </a:r>
            <a:r>
              <a:rPr lang="cs-CZ" dirty="0" smtClean="0"/>
              <a:t>. </a:t>
            </a:r>
          </a:p>
          <a:p>
            <a:r>
              <a:rPr lang="cs-CZ" dirty="0" smtClean="0">
                <a:hlinkClick r:id="rId2"/>
              </a:rPr>
              <a:t>https://www.youtube.com/watch?v=uPQpernkK4w&amp;index=3&amp;list=PLC79E97B55E313A20</a:t>
            </a:r>
            <a:endParaRPr lang="cs-CZ" dirty="0" smtClean="0"/>
          </a:p>
          <a:p>
            <a:r>
              <a:rPr lang="cs-CZ" dirty="0" smtClean="0"/>
              <a:t>Extenzory trupu- Záklon v lehu na břiše. </a:t>
            </a:r>
          </a:p>
          <a:p>
            <a:r>
              <a:rPr lang="cs-CZ" dirty="0" smtClean="0">
                <a:hlinkClick r:id="rId3"/>
              </a:rPr>
              <a:t>https://www.youtube.com/watch?v=PvYI3iPUHpY&amp;index=4&amp;list=PLC79E97B55E313A20</a:t>
            </a:r>
            <a:endParaRPr lang="cs-CZ" dirty="0" smtClean="0"/>
          </a:p>
          <a:p>
            <a:r>
              <a:rPr lang="cs-CZ" dirty="0" smtClean="0"/>
              <a:t>Síla a vytrvalost svalů horní části trupu- 90° kliky/ shyby/ výdrž ve shybu/ shyby ve svisu ležmo</a:t>
            </a:r>
          </a:p>
          <a:p>
            <a:r>
              <a:rPr lang="cs-CZ" dirty="0" smtClean="0">
                <a:hlinkClick r:id="rId4"/>
              </a:rPr>
              <a:t>https://www.youtube.com/watch?v=5_D3bacZ7u0&amp;list=PLC79E97B55E313A20&amp;index=5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Fitnessgram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Flexibilita- Předklon v sedu </a:t>
            </a:r>
            <a:r>
              <a:rPr lang="cs-CZ" dirty="0" err="1" smtClean="0"/>
              <a:t>pokrčmo</a:t>
            </a:r>
            <a:r>
              <a:rPr lang="cs-CZ" dirty="0" smtClean="0"/>
              <a:t> přednožném pravou nebo levou/ dotyky prstů za zády</a:t>
            </a:r>
          </a:p>
          <a:p>
            <a:r>
              <a:rPr lang="cs-CZ" dirty="0" smtClean="0">
                <a:hlinkClick r:id="rId2"/>
              </a:rPr>
              <a:t>https://www.youtube.com/watch?v=Vue_8KqEmkQ&amp;list=PLC79E97B55E313A20</a:t>
            </a:r>
            <a:endParaRPr lang="cs-CZ" dirty="0" smtClean="0"/>
          </a:p>
          <a:p>
            <a:r>
              <a:rPr lang="cs-CZ" dirty="0" smtClean="0"/>
              <a:t>Složení těla- měření kožních řas/ BMI/ elektronicky (automatizovaný </a:t>
            </a:r>
            <a:r>
              <a:rPr lang="cs-CZ" dirty="0" err="1" smtClean="0"/>
              <a:t>kaliper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Přijímací řízení k Policii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Člunkový běh 4x 10m </a:t>
            </a:r>
          </a:p>
          <a:p>
            <a:r>
              <a:rPr lang="cs-CZ" dirty="0" smtClean="0"/>
              <a:t>Kliky</a:t>
            </a:r>
          </a:p>
          <a:p>
            <a:r>
              <a:rPr lang="cs-CZ" dirty="0" smtClean="0"/>
              <a:t>CMT (</a:t>
            </a:r>
            <a:r>
              <a:rPr lang="cs-CZ" dirty="0" err="1" smtClean="0"/>
              <a:t>Jacik</a:t>
            </a:r>
            <a:r>
              <a:rPr lang="cs-CZ" dirty="0" smtClean="0"/>
              <a:t>)</a:t>
            </a:r>
          </a:p>
          <a:p>
            <a:r>
              <a:rPr lang="cs-CZ" dirty="0" smtClean="0"/>
              <a:t>1000m běh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Člunkový běh… kliky… </a:t>
            </a:r>
            <a:r>
              <a:rPr lang="cs-CZ" sz="3600" dirty="0" err="1" smtClean="0"/>
              <a:t>Jacik</a:t>
            </a:r>
            <a:r>
              <a:rPr lang="cs-CZ" sz="3600" dirty="0" smtClean="0"/>
              <a:t>… běh na 1km</a:t>
            </a:r>
            <a:endParaRPr lang="cs-CZ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36912"/>
            <a:ext cx="1872208" cy="334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636912"/>
            <a:ext cx="183320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708920"/>
            <a:ext cx="174196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636912"/>
            <a:ext cx="168840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NBA draft </a:t>
            </a:r>
            <a:r>
              <a:rPr lang="cs-CZ" dirty="0" err="1" smtClean="0"/>
              <a:t>batery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505 test hbitosti</a:t>
            </a:r>
          </a:p>
          <a:p>
            <a:r>
              <a:rPr lang="cs-CZ" b="1" dirty="0" err="1" smtClean="0"/>
              <a:t>Lane</a:t>
            </a:r>
            <a:r>
              <a:rPr lang="cs-CZ" b="1" dirty="0" smtClean="0"/>
              <a:t> Agility </a:t>
            </a:r>
            <a:r>
              <a:rPr lang="cs-CZ" b="1" dirty="0" err="1" smtClean="0"/>
              <a:t>drill</a:t>
            </a:r>
            <a:r>
              <a:rPr lang="cs-CZ" b="1" dirty="0" smtClean="0"/>
              <a:t>- test rychlosti, hbitosti, koordinace</a:t>
            </a:r>
          </a:p>
          <a:p>
            <a:r>
              <a:rPr lang="cs-CZ" b="1" dirty="0" smtClean="0"/>
              <a:t>3/4 Basketball </a:t>
            </a:r>
            <a:r>
              <a:rPr lang="cs-CZ" b="1" dirty="0" err="1" smtClean="0"/>
              <a:t>Court</a:t>
            </a:r>
            <a:r>
              <a:rPr lang="cs-CZ" b="1" dirty="0" smtClean="0"/>
              <a:t> Sprint-test rychlosti</a:t>
            </a:r>
          </a:p>
          <a:p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Vertical</a:t>
            </a:r>
            <a:r>
              <a:rPr lang="cs-CZ" b="1" dirty="0" smtClean="0"/>
              <a:t> </a:t>
            </a:r>
            <a:r>
              <a:rPr lang="cs-CZ" b="1" dirty="0" err="1" smtClean="0"/>
              <a:t>Jump</a:t>
            </a:r>
            <a:r>
              <a:rPr lang="cs-CZ" b="1" dirty="0" smtClean="0"/>
              <a:t> Test</a:t>
            </a:r>
          </a:p>
          <a:p>
            <a:r>
              <a:rPr lang="cs-CZ" b="1" dirty="0" err="1" smtClean="0"/>
              <a:t>Bench</a:t>
            </a:r>
            <a:r>
              <a:rPr lang="cs-CZ" b="1" dirty="0" smtClean="0"/>
              <a:t> </a:t>
            </a:r>
            <a:r>
              <a:rPr lang="cs-CZ" b="1" dirty="0" err="1" smtClean="0"/>
              <a:t>press</a:t>
            </a:r>
            <a:r>
              <a:rPr lang="cs-CZ" b="1" dirty="0" smtClean="0"/>
              <a:t> test</a:t>
            </a:r>
          </a:p>
          <a:p>
            <a:r>
              <a:rPr lang="cs-CZ" b="1" dirty="0" err="1" smtClean="0"/>
              <a:t>Weight</a:t>
            </a:r>
            <a:r>
              <a:rPr lang="cs-CZ" b="1" dirty="0" smtClean="0"/>
              <a:t>- body test</a:t>
            </a:r>
            <a:br>
              <a:rPr lang="cs-CZ" b="1" dirty="0" smtClean="0"/>
            </a:br>
            <a:endParaRPr lang="cs-CZ" b="1" dirty="0" smtClean="0"/>
          </a:p>
          <a:p>
            <a:endParaRPr lang="cs-CZ" b="1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505 test hbitosti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800" dirty="0" smtClean="0"/>
          </a:p>
          <a:p>
            <a:r>
              <a:rPr lang="cs-CZ" sz="2800" dirty="0" smtClean="0"/>
              <a:t>Výhody: jednoduchost, přesnost</a:t>
            </a:r>
          </a:p>
          <a:p>
            <a:r>
              <a:rPr lang="cs-CZ" sz="2800" dirty="0" smtClean="0"/>
              <a:t>Nevýhody: Čas pro testování velkých skupin, drahé časové brány</a:t>
            </a:r>
          </a:p>
          <a:p>
            <a:r>
              <a:rPr lang="cs-CZ" sz="2800" dirty="0" smtClean="0">
                <a:hlinkClick r:id="rId2"/>
              </a:rPr>
              <a:t>https://www.youtube.com/watch?v=ws0MsAy8t_4</a:t>
            </a:r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5734" y="4437112"/>
            <a:ext cx="5468084" cy="2270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</TotalTime>
  <Words>800</Words>
  <Application>Microsoft Office PowerPoint</Application>
  <PresentationFormat>Předvádění na obrazovce (4:3)</PresentationFormat>
  <Paragraphs>123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Tok</vt:lpstr>
      <vt:lpstr>Testové baterie</vt:lpstr>
      <vt:lpstr>Testové baterie</vt:lpstr>
      <vt:lpstr>Fitnessgram </vt:lpstr>
      <vt:lpstr>Fitnessgram</vt:lpstr>
      <vt:lpstr>Fitnessgram</vt:lpstr>
      <vt:lpstr>Přijímací řízení k Policii ČR</vt:lpstr>
      <vt:lpstr>Člunkový běh… kliky… Jacik… běh na 1km</vt:lpstr>
      <vt:lpstr>NBA draft batery test</vt:lpstr>
      <vt:lpstr>505 test hbitosti</vt:lpstr>
      <vt:lpstr>Lane Agility drill- test rychlosti, hbitosti, koordinace</vt:lpstr>
      <vt:lpstr>3/4 Basketball Court Sprint-test rychlosti </vt:lpstr>
      <vt:lpstr>  The Vertical Jump Test </vt:lpstr>
      <vt:lpstr>Test základní výkonnosti pro studující vysoké školy (Měkota 1960)</vt:lpstr>
      <vt:lpstr>Po statistickém zhodnocení výkonnostních rozdílů mezi jednotlivými územími či městskými celky a studijními obory byly vytvořeny tabulky norem: </vt:lpstr>
      <vt:lpstr>Hodnocení   hodnotí se každá disciplína zvlášť – podle výkonu je přiřazen percentil  podle hodnoty percentilu pak zjistíme do jaké části té testované skupiny patříme  pro zjednodušení můžeme percentily přepočítat na standardní skóre – pětkové stupnice</vt:lpstr>
      <vt:lpstr>Snímek 16</vt:lpstr>
      <vt:lpstr>Snímek 17</vt:lpstr>
      <vt:lpstr>Unifittest 6-60</vt:lpstr>
      <vt:lpstr>Test</vt:lpstr>
      <vt:lpstr>Snímek 20</vt:lpstr>
      <vt:lpstr>Snímek 21</vt:lpstr>
      <vt:lpstr>Snímek 22</vt:lpstr>
      <vt:lpstr>Snímek 23</vt:lpstr>
      <vt:lpstr>Eurofit test </vt:lpstr>
      <vt:lpstr>Snímek 25</vt:lpstr>
      <vt:lpstr>Snímek 26</vt:lpstr>
      <vt:lpstr>AAHPERD</vt:lpstr>
      <vt:lpstr>Ozereckého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David Kosař</dc:creator>
  <cp:lastModifiedBy>David Kosař</cp:lastModifiedBy>
  <cp:revision>10</cp:revision>
  <dcterms:created xsi:type="dcterms:W3CDTF">2015-11-15T13:29:25Z</dcterms:created>
  <dcterms:modified xsi:type="dcterms:W3CDTF">2015-11-16T13:02:01Z</dcterms:modified>
</cp:coreProperties>
</file>