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300" r:id="rId5"/>
    <p:sldId id="291" r:id="rId6"/>
    <p:sldId id="282" r:id="rId7"/>
    <p:sldId id="261" r:id="rId8"/>
    <p:sldId id="262" r:id="rId9"/>
    <p:sldId id="258" r:id="rId10"/>
    <p:sldId id="279" r:id="rId11"/>
    <p:sldId id="283" r:id="rId12"/>
    <p:sldId id="284" r:id="rId13"/>
    <p:sldId id="286" r:id="rId14"/>
    <p:sldId id="288" r:id="rId15"/>
    <p:sldId id="285" r:id="rId16"/>
    <p:sldId id="287" r:id="rId17"/>
    <p:sldId id="289" r:id="rId18"/>
    <p:sldId id="301" r:id="rId19"/>
    <p:sldId id="302" r:id="rId20"/>
    <p:sldId id="298" r:id="rId21"/>
    <p:sldId id="292" r:id="rId22"/>
    <p:sldId id="296" r:id="rId23"/>
    <p:sldId id="290" r:id="rId24"/>
    <p:sldId id="266" r:id="rId25"/>
    <p:sldId id="267" r:id="rId26"/>
    <p:sldId id="268" r:id="rId27"/>
    <p:sldId id="293" r:id="rId28"/>
    <p:sldId id="297" r:id="rId29"/>
    <p:sldId id="294" r:id="rId30"/>
    <p:sldId id="303" r:id="rId31"/>
    <p:sldId id="295" r:id="rId32"/>
    <p:sldId id="305" r:id="rId33"/>
    <p:sldId id="310" r:id="rId34"/>
    <p:sldId id="307" r:id="rId35"/>
    <p:sldId id="308" r:id="rId36"/>
    <p:sldId id="309" r:id="rId37"/>
    <p:sldId id="304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CC"/>
    <a:srgbClr val="0E8A9A"/>
    <a:srgbClr val="CCFFCC"/>
    <a:srgbClr val="00FFCC"/>
    <a:srgbClr val="0958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35646"/>
            <a:ext cx="7772400" cy="864096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38586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rgbClr val="0958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5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21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27534"/>
            <a:ext cx="8229600" cy="857250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>
                <a:solidFill>
                  <a:srgbClr val="095863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81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31070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E8A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0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2DB1-BEA9-4B11-82CD-40B30063B11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138A-4AC3-4802-BBC0-F4FD9A255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4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ypNR9Hx9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42FO0wO0JH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Ciu2b0ApQ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hoTnG4yF3G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KOORDINACE a OBRATNOST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3651870"/>
            <a:ext cx="3272408" cy="1025252"/>
          </a:xfrm>
        </p:spPr>
        <p:txBody>
          <a:bodyPr>
            <a:noAutofit/>
          </a:bodyPr>
          <a:lstStyle/>
          <a:p>
            <a:pPr algn="l"/>
            <a:r>
              <a:rPr lang="cs-CZ" sz="1400" b="1" dirty="0" smtClean="0"/>
              <a:t>Np2003: </a:t>
            </a:r>
            <a:r>
              <a:rPr lang="cs-CZ" sz="1400" b="1" dirty="0" err="1" smtClean="0"/>
              <a:t>Antropomotorika</a:t>
            </a:r>
            <a:endParaRPr lang="cs-CZ" sz="1400" b="1" dirty="0" smtClean="0"/>
          </a:p>
          <a:p>
            <a:pPr algn="l"/>
            <a:r>
              <a:rPr lang="cs-CZ" sz="1400" b="1" dirty="0" smtClean="0"/>
              <a:t>Sk. č. 2: ST 8:50-9:35</a:t>
            </a:r>
          </a:p>
          <a:p>
            <a:pPr algn="l"/>
            <a:r>
              <a:rPr lang="cs-CZ" sz="1400" b="1" dirty="0" smtClean="0"/>
              <a:t>M. </a:t>
            </a:r>
            <a:r>
              <a:rPr lang="cs-CZ" sz="1400" b="1" dirty="0" err="1" smtClean="0"/>
              <a:t>Betlachová</a:t>
            </a:r>
            <a:r>
              <a:rPr lang="cs-CZ" sz="1400" b="1" dirty="0" smtClean="0"/>
              <a:t>, E. Čechová,D. Spoustová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506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cs-CZ" dirty="0" smtClean="0"/>
              <a:t>a) </a:t>
            </a:r>
            <a:r>
              <a:rPr lang="cs-CZ" sz="4000" dirty="0" err="1" smtClean="0"/>
              <a:t>kinesteticko</a:t>
            </a:r>
            <a:r>
              <a:rPr lang="cs-CZ" sz="4000" dirty="0" smtClean="0"/>
              <a:t> – diferenciační schopnost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schopnost ovlivňovat silové, časové a prostorové charakteristiky pohybu (řízení pohybu v prostoru a čase, projevy pohybového cítění)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ovlivněno pohybovou zkušeností a stupněm osvojení konkrétní činnosti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propojeno s prostorově orientační schopností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nejvíce v </a:t>
            </a:r>
            <a:r>
              <a:rPr lang="cs-CZ" sz="2400" dirty="0" err="1" smtClean="0"/>
              <a:t>technicko</a:t>
            </a:r>
            <a:r>
              <a:rPr lang="cs-CZ" sz="2400" dirty="0" err="1"/>
              <a:t>-</a:t>
            </a:r>
            <a:r>
              <a:rPr lang="cs-CZ" sz="2400" dirty="0" err="1" smtClean="0"/>
              <a:t>estetických</a:t>
            </a:r>
            <a:r>
              <a:rPr lang="cs-CZ" sz="2400" dirty="0" smtClean="0"/>
              <a:t> sportech (sportovní, moderní gymnastika; tance; krasobruslení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207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</a:t>
            </a:r>
            <a:r>
              <a:rPr lang="cs-CZ" sz="3600" dirty="0" smtClean="0"/>
              <a:t>esty: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reprodukování (úhlu, síly)</a:t>
            </a:r>
          </a:p>
          <a:p>
            <a:r>
              <a:rPr lang="cs-CZ" dirty="0" smtClean="0"/>
              <a:t>hlavolamy (</a:t>
            </a:r>
            <a:r>
              <a:rPr lang="cs-CZ" dirty="0" err="1" smtClean="0"/>
              <a:t>tremometr</a:t>
            </a:r>
            <a:r>
              <a:rPr lang="cs-CZ" dirty="0" smtClean="0"/>
              <a:t>)</a:t>
            </a:r>
          </a:p>
          <a:p>
            <a:r>
              <a:rPr lang="cs-CZ" dirty="0" smtClean="0"/>
              <a:t>skok na přesnost </a:t>
            </a:r>
            <a:r>
              <a:rPr lang="cs-CZ" sz="2000" dirty="0" smtClean="0"/>
              <a:t>(obměna skok na maximum, potom skok na polovinu maxima)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7389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339502"/>
            <a:ext cx="6491064" cy="4255121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fotbal</a:t>
            </a:r>
            <a:r>
              <a:rPr lang="cs-CZ" sz="2400" dirty="0" smtClean="0"/>
              <a:t> – nožičky (vymezený prostor, modifikace různě velké a těžké míče)</a:t>
            </a:r>
          </a:p>
          <a:p>
            <a:r>
              <a:rPr lang="cs-CZ" sz="2400" b="1" dirty="0" smtClean="0"/>
              <a:t>basketbal</a:t>
            </a:r>
            <a:r>
              <a:rPr lang="cs-CZ" sz="2400" dirty="0" smtClean="0"/>
              <a:t> – střelba na koš (10 střel z určené vzdálenosti, bodování čistý koš, odraz o obroučku o desku apod., možné měření zapojení svalů paže)</a:t>
            </a:r>
          </a:p>
          <a:p>
            <a:r>
              <a:rPr lang="cs-CZ" sz="2400" b="1" dirty="0" smtClean="0"/>
              <a:t>stolní tenis</a:t>
            </a:r>
            <a:r>
              <a:rPr lang="cs-CZ" sz="2400" dirty="0" smtClean="0"/>
              <a:t> – test s goniometrem (pronace a supinace do 45°)</a:t>
            </a:r>
            <a:endParaRPr lang="cs-CZ" sz="2400" dirty="0"/>
          </a:p>
        </p:txBody>
      </p:sp>
      <p:pic>
        <p:nvPicPr>
          <p:cNvPr id="36866" name="Picture 2" descr="https://scontent-vie1-1.xx.fbcdn.net/hphotos-xpa1/v/t34.0-12/12242342_1221749687839044_418853278_n.jpg?oh=6c93d8bcedfeca9ed6befd9547878c2a&amp;oe=564E48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63838"/>
            <a:ext cx="4104456" cy="163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74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cs-CZ" dirty="0" smtClean="0"/>
              <a:t>b) prostorově – orientační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schopnost určení polohy a pohybu těla v prostoru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kolektivní </a:t>
            </a:r>
            <a:r>
              <a:rPr lang="cs-CZ" sz="2400" dirty="0"/>
              <a:t>sporty – vnímání hrací plochy, periferní </a:t>
            </a:r>
            <a:r>
              <a:rPr lang="cs-CZ" sz="2400" dirty="0" smtClean="0"/>
              <a:t>vidění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individuální </a:t>
            </a:r>
            <a:r>
              <a:rPr lang="cs-CZ" sz="2400" dirty="0"/>
              <a:t>– vnímání </a:t>
            </a:r>
            <a:r>
              <a:rPr lang="cs-CZ" sz="2400" dirty="0" smtClean="0"/>
              <a:t>protivníka</a:t>
            </a:r>
            <a:endParaRPr lang="cs-CZ" sz="2400" dirty="0"/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435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</a:t>
            </a:r>
            <a:r>
              <a:rPr lang="cs-CZ" sz="3600" dirty="0" smtClean="0"/>
              <a:t>esty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běh k metám se změnami směru</a:t>
            </a:r>
          </a:p>
          <a:p>
            <a:r>
              <a:rPr lang="cs-CZ" dirty="0" smtClean="0"/>
              <a:t>vyhazování a chytání míče v lehu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390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18311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6700" dirty="0"/>
              <a:t>Test periferního vidění</a:t>
            </a:r>
          </a:p>
          <a:p>
            <a:pPr lvl="0">
              <a:lnSpc>
                <a:spcPct val="150000"/>
              </a:lnSpc>
            </a:pPr>
            <a:r>
              <a:rPr lang="cs-CZ" sz="3400" dirty="0"/>
              <a:t>Vezměte do pravé ruky tužku (či propisku) a držte ji na délku natažené paže před obličejem. Levou rukou si zakryjte levé oko, dívejte se rovně před sebe. Začněte pohybovat tužkou vpravo a přitom ji stále sledujte. Jakmile tužka zmizí z vašeho zorného pole, ruku zastavte. Poté test zopakujte i na druhou stranu, dokud opět pero nebo tužka nezmizí ze zorného </a:t>
            </a:r>
            <a:r>
              <a:rPr lang="cs-CZ" sz="3400" dirty="0" smtClean="0"/>
              <a:t>pole.</a:t>
            </a:r>
          </a:p>
          <a:p>
            <a:pPr lvl="0">
              <a:lnSpc>
                <a:spcPct val="150000"/>
              </a:lnSpc>
            </a:pPr>
            <a:r>
              <a:rPr lang="cs-CZ" sz="3400" dirty="0" smtClean="0"/>
              <a:t>Má-li </a:t>
            </a:r>
            <a:r>
              <a:rPr lang="cs-CZ" sz="3400" dirty="0"/>
              <a:t>vaše zorné pole normální velikost, je při pohybu vpravo vaše pravá ruka v úhlu cca 90° k poloze, ve které jste pohyb začali. Při pohybu ruky vlevo je pak úhel přibližně 60°, protože nos na této straně více omezuje zorné pole.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04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23478"/>
            <a:ext cx="6491064" cy="447114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dirty="0"/>
              <a:t>Test </a:t>
            </a:r>
            <a:r>
              <a:rPr lang="cs-CZ" dirty="0" smtClean="0"/>
              <a:t>prostorové orientace</a:t>
            </a:r>
            <a:endParaRPr lang="cs-CZ" dirty="0"/>
          </a:p>
          <a:p>
            <a:r>
              <a:rPr lang="cs-CZ" sz="2000" dirty="0" smtClean="0"/>
              <a:t>na povely chůze poslepu a její následné reprodukování</a:t>
            </a:r>
          </a:p>
          <a:p>
            <a:r>
              <a:rPr lang="cs-CZ" sz="2000" dirty="0" smtClean="0"/>
              <a:t>kroky dopředu (2 body), stranou (2 body), obrat o 90° (1 bod), dojít zpět na start (5 bodů)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940680"/>
            <a:ext cx="4456756" cy="29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6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softEdge rad="317500"/>
          </a:effectLst>
        </p:spPr>
        <p:txBody>
          <a:bodyPr/>
          <a:lstStyle/>
          <a:p>
            <a:r>
              <a:rPr lang="cs-CZ" dirty="0" smtClean="0"/>
              <a:t>c) </a:t>
            </a:r>
            <a:r>
              <a:rPr lang="cs-CZ" dirty="0" err="1" smtClean="0"/>
              <a:t>rovnováhová</a:t>
            </a:r>
            <a:r>
              <a:rPr lang="cs-CZ" dirty="0" smtClean="0"/>
              <a:t>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schopnost udržování těla v určitých polohách nebo v průběhu přemisťování těla tento stav udržet případně obnovit. </a:t>
            </a:r>
          </a:p>
          <a:p>
            <a:endParaRPr lang="cs-CZ" sz="2400" dirty="0" smtClean="0"/>
          </a:p>
          <a:p>
            <a:pPr algn="l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Druhy RS: 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/>
              <a:t> Statická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/>
              <a:t> Dynamická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 smtClean="0"/>
              <a:t>Balancování s předmětem. 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668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95486"/>
            <a:ext cx="6491064" cy="85725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 rovnováze obecně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200150"/>
            <a:ext cx="6923112" cy="3603847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Základem je vysoká úroveň činnosti </a:t>
            </a:r>
            <a:r>
              <a:rPr lang="cs-CZ" u="sng" dirty="0" smtClean="0"/>
              <a:t>vestibulárního analyzátoru</a:t>
            </a:r>
            <a:r>
              <a:rPr lang="cs-CZ" dirty="0" smtClean="0"/>
              <a:t> ve spojení s </a:t>
            </a:r>
            <a:r>
              <a:rPr lang="cs-CZ" u="sng" dirty="0" smtClean="0"/>
              <a:t>proprioreceptory ve svalech </a:t>
            </a:r>
            <a:r>
              <a:rPr lang="cs-CZ" dirty="0" smtClean="0"/>
              <a:t>a </a:t>
            </a:r>
            <a:r>
              <a:rPr lang="cs-CZ" u="sng" dirty="0" smtClean="0"/>
              <a:t>zrakovým analyzátorem</a:t>
            </a:r>
            <a:r>
              <a:rPr lang="cs-CZ" dirty="0" smtClean="0"/>
              <a:t> (orientací).</a:t>
            </a:r>
          </a:p>
          <a:p>
            <a:endParaRPr lang="cs-CZ" dirty="0" smtClean="0"/>
          </a:p>
          <a:p>
            <a:r>
              <a:rPr lang="cs-CZ" dirty="0" smtClean="0"/>
              <a:t>Největší rozvoj 8. – 12. rokem života.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RS je ve vzájemných vztazích téměř se všemi ostatními koordinačními schopnostmi, je s nimi propojena a může být pokládána za </a:t>
            </a:r>
            <a:r>
              <a:rPr lang="cs-CZ" u="sng" dirty="0" smtClean="0"/>
              <a:t>jádro pohybové koordinace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Picture 2" descr="http://www.filosofie-uspechu.cz/wp-content/uploads/2011/08/rovnovaha-300x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5486"/>
            <a:ext cx="2497460" cy="159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Prostředky rozvoje RS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 smtClean="0"/>
              <a:t>Prostředky rozvoje rovnováhy:</a:t>
            </a:r>
          </a:p>
          <a:p>
            <a:pPr lvl="1"/>
            <a:r>
              <a:rPr lang="cs-CZ" dirty="0" smtClean="0"/>
              <a:t>izometrické posilování posturálních svalů,</a:t>
            </a:r>
          </a:p>
          <a:p>
            <a:pPr lvl="1"/>
            <a:r>
              <a:rPr lang="cs-CZ" dirty="0" smtClean="0"/>
              <a:t>rozvoj trénovanosti vestibulárního analyzátoru, </a:t>
            </a:r>
          </a:p>
          <a:p>
            <a:pPr lvl="1"/>
            <a:r>
              <a:rPr lang="cs-CZ" dirty="0" smtClean="0"/>
              <a:t>komplexní cvičení rovnováhy,</a:t>
            </a:r>
          </a:p>
          <a:p>
            <a:pPr lvl="1"/>
            <a:r>
              <a:rPr lang="cs-CZ" dirty="0" smtClean="0"/>
              <a:t>balanční cvičení.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63757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915566"/>
            <a:ext cx="7200800" cy="4032448"/>
          </a:xfrm>
        </p:spPr>
        <p:txBody>
          <a:bodyPr numCol="2">
            <a:normAutofit fontScale="62500" lnSpcReduction="20000"/>
          </a:bodyPr>
          <a:lstStyle/>
          <a:p>
            <a:r>
              <a:rPr lang="cs-CZ" dirty="0" smtClean="0"/>
              <a:t>Opakování </a:t>
            </a:r>
          </a:p>
          <a:p>
            <a:pPr lvl="1"/>
            <a:r>
              <a:rPr lang="cs-CZ" dirty="0" smtClean="0"/>
              <a:t>(testy z Bc. </a:t>
            </a:r>
            <a:r>
              <a:rPr lang="cs-CZ" dirty="0"/>
              <a:t>s</a:t>
            </a:r>
            <a:r>
              <a:rPr lang="cs-CZ" dirty="0" smtClean="0"/>
              <a:t>tudia):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err="1" smtClean="0"/>
              <a:t>Stabilometrie</a:t>
            </a: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err="1" smtClean="0"/>
              <a:t>Rombergův</a:t>
            </a:r>
            <a:r>
              <a:rPr lang="cs-CZ" dirty="0" smtClean="0"/>
              <a:t> test		</a:t>
            </a:r>
          </a:p>
          <a:p>
            <a:pPr>
              <a:buNone/>
            </a:pPr>
            <a:r>
              <a:rPr lang="cs-CZ" dirty="0" smtClean="0"/>
              <a:t>• Čáp, plameňák</a:t>
            </a:r>
          </a:p>
          <a:p>
            <a:pPr>
              <a:buNone/>
            </a:pPr>
            <a:r>
              <a:rPr lang="pl-PL" dirty="0" smtClean="0"/>
              <a:t>• Rovnováha na jedné noze na kladince 	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Rovnováha pozpátku</a:t>
            </a:r>
          </a:p>
          <a:p>
            <a:pPr>
              <a:buNone/>
            </a:pPr>
            <a:r>
              <a:rPr lang="cs-CZ" dirty="0" smtClean="0"/>
              <a:t>• Rola rovnováha		</a:t>
            </a:r>
          </a:p>
          <a:p>
            <a:pPr>
              <a:buNone/>
            </a:pPr>
            <a:r>
              <a:rPr lang="cs-CZ" dirty="0" smtClean="0"/>
              <a:t>• Chůze poslepu</a:t>
            </a:r>
          </a:p>
          <a:p>
            <a:pPr>
              <a:buNone/>
            </a:pPr>
            <a:r>
              <a:rPr lang="cs-CZ" dirty="0" smtClean="0"/>
              <a:t>• Balancování předměty	</a:t>
            </a:r>
          </a:p>
          <a:p>
            <a:pPr>
              <a:buNone/>
            </a:pPr>
            <a:r>
              <a:rPr lang="cs-CZ" dirty="0" smtClean="0"/>
              <a:t>• Reprodukování pohybů</a:t>
            </a:r>
          </a:p>
          <a:p>
            <a:pPr>
              <a:buNone/>
            </a:pPr>
            <a:r>
              <a:rPr lang="cs-CZ" dirty="0" smtClean="0"/>
              <a:t>• reakční viz. Rychlost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err="1" smtClean="0"/>
              <a:t>Rytmometr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Nerytmické bubnování</a:t>
            </a:r>
          </a:p>
          <a:p>
            <a:pPr>
              <a:buNone/>
            </a:pPr>
            <a:r>
              <a:rPr lang="cs-CZ" dirty="0" smtClean="0"/>
              <a:t>• Běh k metám se změnou směru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dirty="0" err="1" smtClean="0"/>
              <a:t>Tremometr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• Skok na přesnost</a:t>
            </a:r>
          </a:p>
          <a:p>
            <a:pPr>
              <a:buNone/>
            </a:pPr>
            <a:r>
              <a:rPr lang="cs-CZ" dirty="0" smtClean="0"/>
              <a:t>					</a:t>
            </a:r>
          </a:p>
          <a:p>
            <a:pPr>
              <a:buNone/>
            </a:pPr>
            <a:r>
              <a:rPr lang="cs-CZ" dirty="0" smtClean="0"/>
              <a:t>					</a:t>
            </a:r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7808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 external file that holds a picture, illustration, etc.&#10;Object name is i1062-6050-47-3-339-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3478"/>
            <a:ext cx="4032448" cy="14310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</a:t>
            </a:r>
            <a:r>
              <a:rPr lang="cs-CZ" sz="3600" dirty="0" smtClean="0"/>
              <a:t>esty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 smtClean="0"/>
              <a:t>Flamingo</a:t>
            </a:r>
            <a:r>
              <a:rPr lang="cs-CZ" dirty="0" smtClean="0"/>
              <a:t> test.</a:t>
            </a:r>
            <a:endParaRPr lang="cs-CZ" u="sng" dirty="0" smtClean="0"/>
          </a:p>
          <a:p>
            <a:r>
              <a:rPr lang="cs-CZ" dirty="0" smtClean="0"/>
              <a:t>Star </a:t>
            </a:r>
            <a:r>
              <a:rPr lang="cs-CZ" dirty="0" err="1" smtClean="0"/>
              <a:t>Excursion</a:t>
            </a:r>
            <a:r>
              <a:rPr lang="cs-CZ" dirty="0" smtClean="0"/>
              <a:t> Balance Test</a:t>
            </a:r>
          </a:p>
          <a:p>
            <a:r>
              <a:rPr lang="cs-CZ" dirty="0" smtClean="0">
                <a:hlinkClick r:id="rId3"/>
              </a:rPr>
              <a:t>https://www.youtube.com/watch?v=MdypNR9Hx9Q</a:t>
            </a:r>
            <a:endParaRPr lang="cs-CZ" dirty="0" smtClean="0"/>
          </a:p>
          <a:p>
            <a:r>
              <a:rPr lang="cs-CZ" dirty="0" smtClean="0"/>
              <a:t>Přechod </a:t>
            </a:r>
            <a:r>
              <a:rPr lang="cs-CZ" dirty="0" err="1" smtClean="0"/>
              <a:t>kladinky</a:t>
            </a:r>
            <a:r>
              <a:rPr lang="cs-CZ" dirty="0" smtClean="0"/>
              <a:t> – ve tvaru 6ti úhelníku o průměru 1m</a:t>
            </a:r>
          </a:p>
          <a:p>
            <a:r>
              <a:rPr lang="cs-CZ" dirty="0" smtClean="0"/>
              <a:t>Chůze poslepu</a:t>
            </a:r>
            <a:endParaRPr lang="cs-CZ" u="sng" dirty="0" smtClean="0"/>
          </a:p>
          <a:p>
            <a:r>
              <a:rPr lang="cs-CZ" dirty="0" smtClean="0"/>
              <a:t>Rovnováha na lavičce</a:t>
            </a:r>
            <a:endParaRPr lang="cs-CZ" u="sng" dirty="0" smtClean="0"/>
          </a:p>
          <a:p>
            <a:r>
              <a:rPr lang="cs-CZ" dirty="0" smtClean="0"/>
              <a:t>Skoky do rovnovážného postoje</a:t>
            </a:r>
            <a:endParaRPr lang="cs-CZ" u="sng" dirty="0" smtClean="0"/>
          </a:p>
          <a:p>
            <a:r>
              <a:rPr lang="cs-CZ" dirty="0" smtClean="0"/>
              <a:t>Chůze na válci</a:t>
            </a:r>
            <a:endParaRPr lang="cs-CZ" u="sng" dirty="0" smtClean="0"/>
          </a:p>
          <a:p>
            <a:r>
              <a:rPr lang="cs-CZ" dirty="0" err="1" smtClean="0"/>
              <a:t>Standing</a:t>
            </a:r>
            <a:r>
              <a:rPr lang="cs-CZ" dirty="0" smtClean="0"/>
              <a:t> </a:t>
            </a:r>
            <a:r>
              <a:rPr lang="cs-CZ" dirty="0" err="1" smtClean="0"/>
              <a:t>stork</a:t>
            </a:r>
            <a:r>
              <a:rPr lang="cs-CZ" dirty="0" smtClean="0"/>
              <a:t> test (= čapí test)</a:t>
            </a:r>
          </a:p>
          <a:p>
            <a:r>
              <a:rPr lang="cs-CZ" dirty="0" err="1" smtClean="0"/>
              <a:t>Jarockého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Rombergův</a:t>
            </a:r>
            <a:r>
              <a:rPr lang="cs-CZ" dirty="0" smtClean="0"/>
              <a:t> test</a:t>
            </a: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164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softEdge rad="317500"/>
          </a:effectLst>
        </p:spPr>
        <p:txBody>
          <a:bodyPr/>
          <a:lstStyle/>
          <a:p>
            <a:r>
              <a:rPr lang="cs-CZ" dirty="0" smtClean="0"/>
              <a:t>d) reakční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schopnost rychlého a smysluplného zahájení činnosti jako reakce na podnět v co nejkratším čase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podněty: taktilní, akustické, vizuální a kinestetické</a:t>
            </a:r>
          </a:p>
        </p:txBody>
      </p:sp>
    </p:spTree>
    <p:extLst>
      <p:ext uri="{BB962C8B-B14F-4D97-AF65-F5344CB8AC3E}">
        <p14:creationId xmlns:p14="http://schemas.microsoft.com/office/powerpoint/2010/main" xmlns="" val="15940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</a:t>
            </a:r>
            <a:r>
              <a:rPr lang="cs-CZ" sz="3600" dirty="0" smtClean="0"/>
              <a:t>esty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zachycení gymnastické tyče</a:t>
            </a:r>
          </a:p>
          <a:p>
            <a:r>
              <a:rPr lang="cs-CZ" dirty="0" smtClean="0"/>
              <a:t>zachycení plochého </a:t>
            </a:r>
            <a:r>
              <a:rPr lang="cs-CZ" smtClean="0"/>
              <a:t>měřítka rukou/nohou</a:t>
            </a:r>
            <a:endParaRPr lang="cs-CZ" dirty="0" smtClean="0"/>
          </a:p>
          <a:p>
            <a:r>
              <a:rPr lang="cs-CZ" dirty="0" smtClean="0"/>
              <a:t>běh na 3 metry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478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857250"/>
          </a:xfrm>
          <a:solidFill>
            <a:srgbClr val="99FFCC"/>
          </a:solidFill>
          <a:effectLst>
            <a:softEdge rad="317500"/>
          </a:effectLst>
        </p:spPr>
        <p:txBody>
          <a:bodyPr/>
          <a:lstStyle/>
          <a:p>
            <a:r>
              <a:rPr lang="cs-CZ" dirty="0" smtClean="0"/>
              <a:t>e) rytmická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67240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400" b="1" dirty="0"/>
              <a:t> Rytmická schopnost </a:t>
            </a:r>
            <a:r>
              <a:rPr lang="cs-CZ" sz="2400" dirty="0"/>
              <a:t>je u většiny autorů (</a:t>
            </a:r>
            <a:r>
              <a:rPr lang="cs-CZ" sz="2400" dirty="0" err="1"/>
              <a:t>Čelikovský</a:t>
            </a:r>
            <a:r>
              <a:rPr lang="cs-CZ" sz="2400" dirty="0"/>
              <a:t>, 1973; Měkota &amp; </a:t>
            </a:r>
            <a:r>
              <a:rPr lang="cs-CZ" sz="2400" dirty="0" err="1"/>
              <a:t>Blahuš</a:t>
            </a:r>
            <a:r>
              <a:rPr lang="cs-CZ" sz="2400" dirty="0"/>
              <a:t>, 1983; Měkota, 1982) </a:t>
            </a:r>
            <a:r>
              <a:rPr lang="cs-CZ" sz="2400" b="1" dirty="0"/>
              <a:t>označována jako koordinačně motorická schopnost člověka</a:t>
            </a:r>
            <a:r>
              <a:rPr lang="cs-CZ" sz="2400" dirty="0"/>
              <a:t>, která umožňuje správnou představu, a tím i </a:t>
            </a:r>
            <a:r>
              <a:rPr lang="cs-CZ" sz="2400" b="1" dirty="0"/>
              <a:t>pochopení rytmů obsažených v pohybové činnosti</a:t>
            </a:r>
            <a:r>
              <a:rPr lang="cs-CZ" sz="2400" dirty="0"/>
              <a:t> (Skotáková, 2012).</a:t>
            </a:r>
          </a:p>
          <a:p>
            <a:pPr algn="l">
              <a:buFont typeface="Arial" pitchFamily="34" charset="0"/>
              <a:buChar char="•"/>
            </a:pPr>
            <a:r>
              <a:rPr lang="cs-CZ" sz="2400" dirty="0"/>
              <a:t> Rytmická schopnost vystihuje a vyjadřuje rytmus obsažený v určitém pohybovém aktu anebo daný z vnějšku. Bedřich (2006) uvádí, že rytmus je důležitý pro racionálnost pohybu, schopnost pohyb řídit, přeorganizovat a přizpůsobovat. Tvrdí, že rytmická schopnost je výrazně geneticky podmíněna. 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668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Testy rytmických schopností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200150"/>
            <a:ext cx="6491064" cy="374786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Při testování rytmických schopností zkoumáme:                      </a:t>
            </a:r>
          </a:p>
          <a:p>
            <a:r>
              <a:rPr lang="cs-CZ" dirty="0"/>
              <a:t>1)   schopnost vnímání a rozlišování rytmických vzorců (test rytmické diskriminace podle </a:t>
            </a:r>
            <a:r>
              <a:rPr lang="cs-CZ" dirty="0" err="1"/>
              <a:t>Seashorea</a:t>
            </a:r>
            <a:r>
              <a:rPr lang="cs-CZ" dirty="0"/>
              <a:t> - rozlišení u 30 dvojic rytmů zda jsou shodné či rozdílné)            </a:t>
            </a:r>
          </a:p>
          <a:p>
            <a:r>
              <a:rPr lang="cs-CZ" dirty="0"/>
              <a:t>2)   schopnost pohybové reakce na audio stimuly: </a:t>
            </a:r>
            <a:r>
              <a:rPr lang="cs-CZ" dirty="0" err="1"/>
              <a:t>rytmometry</a:t>
            </a:r>
            <a:r>
              <a:rPr lang="cs-CZ" dirty="0"/>
              <a:t>, </a:t>
            </a:r>
            <a:r>
              <a:rPr lang="cs-CZ" dirty="0" err="1"/>
              <a:t>rytmografy</a:t>
            </a:r>
            <a:r>
              <a:rPr lang="cs-CZ" dirty="0"/>
              <a:t> zaznamenávající pohybové odpovědi (vyťukávání, vydupávání) zadaného rytmu  </a:t>
            </a:r>
          </a:p>
          <a:p>
            <a:r>
              <a:rPr lang="cs-CZ" dirty="0"/>
              <a:t>3) schopnost rychlého a přesného zvládnutí rytmicky náročné pohybové struktury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300" b="1" dirty="0" smtClean="0"/>
              <a:t> Nerytmické bubnování </a:t>
            </a:r>
            <a:r>
              <a:rPr lang="cs-CZ" sz="2300" dirty="0" smtClean="0"/>
              <a:t>(rytmická schopnost horních končetin)</a:t>
            </a:r>
          </a:p>
          <a:p>
            <a:pPr algn="l"/>
            <a:r>
              <a:rPr lang="cs-CZ" sz="2300" dirty="0" smtClean="0"/>
              <a:t>TO dvakrát udeří do stolu levou rukou, pak překříží pravou přes levou a opět udeří dvakrát pravou, </a:t>
            </a:r>
            <a:r>
              <a:rPr lang="cs-CZ" sz="2300" dirty="0" err="1" smtClean="0"/>
              <a:t>pravou</a:t>
            </a:r>
            <a:r>
              <a:rPr lang="cs-CZ" sz="2300" dirty="0" smtClean="0"/>
              <a:t> se dotkne čela a spustí ji na stůl, cyklus opakujeme po dobu 20s, test opakujeme 4x</a:t>
            </a:r>
          </a:p>
          <a:p>
            <a:pPr algn="l"/>
            <a:r>
              <a:rPr lang="cs-CZ" sz="2300" dirty="0" smtClean="0"/>
              <a:t>Pozn.: zaznamenáváme počet správně </a:t>
            </a:r>
            <a:br>
              <a:rPr lang="cs-CZ" sz="2300" dirty="0" smtClean="0"/>
            </a:br>
            <a:r>
              <a:rPr lang="cs-CZ" sz="2300" dirty="0" smtClean="0"/>
              <a:t>provedených cyklů v každé sérii </a:t>
            </a:r>
          </a:p>
        </p:txBody>
      </p:sp>
      <p:pic>
        <p:nvPicPr>
          <p:cNvPr id="10" name="Obrázek 9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36620"/>
            <a:ext cx="2664296" cy="1657255"/>
          </a:xfrm>
          <a:prstGeom prst="rect">
            <a:avLst/>
          </a:prstGeom>
        </p:spPr>
      </p:pic>
      <p:pic>
        <p:nvPicPr>
          <p:cNvPr id="11" name="Obrázek 10" descr="Bez názvu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003798"/>
            <a:ext cx="2196000" cy="1643979"/>
          </a:xfrm>
          <a:prstGeom prst="rect">
            <a:avLst/>
          </a:prstGeom>
        </p:spPr>
      </p:pic>
      <p:pic>
        <p:nvPicPr>
          <p:cNvPr id="12" name="Obrázek 11" descr="Bez názvu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003798"/>
            <a:ext cx="2226098" cy="16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16424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400" b="1" dirty="0" smtClean="0"/>
              <a:t> Bubnování rukama i nohama </a:t>
            </a:r>
            <a:r>
              <a:rPr lang="cs-CZ" sz="2400" dirty="0" smtClean="0"/>
              <a:t>(rytmická schopnost horních a dolních končetin)</a:t>
            </a:r>
          </a:p>
          <a:p>
            <a:pPr algn="l"/>
            <a:r>
              <a:rPr lang="cs-CZ" sz="2400" dirty="0" smtClean="0"/>
              <a:t>TO provádí v rohu čelem ke zdi tento cyklus: nohou udeří 2x do levé stěny (10cm nad podlahou) - pravou rukou 1x do pravé stěny - levou rukou 2x do levé stěny - pravou nohou 1x do pravé stěny - stoj snožný,   provádíme 20s a opakujeme 3x</a:t>
            </a:r>
          </a:p>
          <a:p>
            <a:pPr algn="l"/>
            <a:r>
              <a:rPr lang="cs-CZ" sz="2400" dirty="0" smtClean="0"/>
              <a:t>Pozn.: zaznamenáváme počet správně provedených  cyklů v každé sérii  </a:t>
            </a:r>
            <a:endParaRPr lang="cs-CZ" sz="2400" b="1" dirty="0" smtClean="0"/>
          </a:p>
          <a:p>
            <a:pPr algn="l">
              <a:buFont typeface="Arial" pitchFamily="34" charset="0"/>
              <a:buChar char="•"/>
            </a:pPr>
            <a:r>
              <a:rPr lang="cs-CZ" sz="2400" b="1" dirty="0" smtClean="0"/>
              <a:t> Přeskakování  švihadla, udržení stálého tempa pohybu (</a:t>
            </a:r>
            <a:r>
              <a:rPr lang="cs-CZ" sz="2400" dirty="0" smtClean="0"/>
              <a:t>rytmická schopnost celého těla)</a:t>
            </a:r>
          </a:p>
          <a:p>
            <a:pPr algn="l"/>
            <a:r>
              <a:rPr lang="cs-CZ" sz="2400" dirty="0" smtClean="0"/>
              <a:t>TO provádí 20s přeskakování švihadla s meziskokem, počítáme počet přeskoků, ve druhém pokusu TO provádí stejný počet přeskoků a examinátor měří čas potřebný k provedení</a:t>
            </a:r>
          </a:p>
          <a:p>
            <a:pPr algn="l"/>
            <a:r>
              <a:rPr lang="cs-CZ" sz="2400" dirty="0" smtClean="0"/>
              <a:t>Pozn.: zaznamenáváme absolutní odchylku mezi trváním druhého pokusu a 20s intervalem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softEdge rad="317500"/>
          </a:effectLst>
        </p:spPr>
        <p:txBody>
          <a:bodyPr/>
          <a:lstStyle/>
          <a:p>
            <a:r>
              <a:rPr lang="cs-CZ" dirty="0" smtClean="0"/>
              <a:t>f) schopnost sdružování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84376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schopnost účelně organizovat dílčí pohyby těla, </a:t>
            </a:r>
            <a:r>
              <a:rPr lang="cs-CZ" sz="2400" b="1" dirty="0"/>
              <a:t>kombinovat je a spojovat </a:t>
            </a:r>
            <a:r>
              <a:rPr lang="cs-CZ" sz="2400" dirty="0"/>
              <a:t>do prostorově, časově a dynamicky sladěného celkového pohybu. Vzniká tak harmonický, esteticky působící </a:t>
            </a:r>
            <a:r>
              <a:rPr lang="cs-CZ" sz="2400" dirty="0" smtClean="0"/>
              <a:t>celek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předpokladem </a:t>
            </a:r>
            <a:r>
              <a:rPr lang="cs-CZ" sz="2400" dirty="0"/>
              <a:t>pro všechny sportovní činnosti, zejména u sportů, kde převládá řešení koordinačně náročných úloh </a:t>
            </a:r>
            <a:r>
              <a:rPr lang="cs-CZ" sz="2400" dirty="0" smtClean="0"/>
              <a:t>(v gymnastice, </a:t>
            </a:r>
            <a:r>
              <a:rPr lang="cs-CZ" sz="2400" dirty="0"/>
              <a:t>při cvičení na nářadí, v </a:t>
            </a:r>
            <a:r>
              <a:rPr lang="cs-CZ" sz="2400" dirty="0" smtClean="0"/>
              <a:t>krasobruslení, plavání atd.)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náročnost zvyšuje </a:t>
            </a:r>
            <a:r>
              <a:rPr lang="cs-CZ" sz="2400" dirty="0"/>
              <a:t>použití náčiní, jeho ovládání při běhu a skoku ve sportovních hrách, a také protipůsobení soupeřů (Měkota, 2005). </a:t>
            </a:r>
          </a:p>
        </p:txBody>
      </p:sp>
    </p:spTree>
    <p:extLst>
      <p:ext uri="{BB962C8B-B14F-4D97-AF65-F5344CB8AC3E}">
        <p14:creationId xmlns:p14="http://schemas.microsoft.com/office/powerpoint/2010/main" xmlns="" val="15940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</a:t>
            </a:r>
            <a:r>
              <a:rPr lang="cs-CZ" sz="3600" dirty="0" smtClean="0"/>
              <a:t>esty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987574"/>
            <a:ext cx="6491064" cy="3607049"/>
          </a:xfrm>
        </p:spPr>
        <p:txBody>
          <a:bodyPr/>
          <a:lstStyle/>
          <a:p>
            <a:r>
              <a:rPr lang="cs-CZ" sz="2800" dirty="0" smtClean="0"/>
              <a:t>překážková dráha (v co nejkratším čase správné provedení po sobě jdoucích úkolů)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340" y="2355726"/>
            <a:ext cx="586457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8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effectLst>
            <a:softEdge rad="317500"/>
          </a:effectLst>
        </p:spPr>
        <p:txBody>
          <a:bodyPr/>
          <a:lstStyle/>
          <a:p>
            <a:r>
              <a:rPr lang="cs-CZ" dirty="0"/>
              <a:t>g</a:t>
            </a:r>
            <a:r>
              <a:rPr lang="cs-CZ" dirty="0" smtClean="0"/>
              <a:t>) schopnost přestavby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schopnost </a:t>
            </a:r>
            <a:r>
              <a:rPr lang="cs-CZ" sz="2400" b="1" dirty="0"/>
              <a:t>přizpůsobit pohybovou činnost </a:t>
            </a:r>
            <a:r>
              <a:rPr lang="cs-CZ" sz="2400" dirty="0"/>
              <a:t>podle měnících se </a:t>
            </a:r>
            <a:r>
              <a:rPr lang="cs-CZ" sz="2400" dirty="0" smtClean="0"/>
              <a:t>podmínek (změnu </a:t>
            </a:r>
            <a:r>
              <a:rPr lang="cs-CZ" sz="2400" dirty="0"/>
              <a:t>situace, terénu, činnosti soupeře, herní situace, povětrnostních </a:t>
            </a:r>
            <a:r>
              <a:rPr lang="cs-CZ" sz="2400" dirty="0" smtClean="0"/>
              <a:t>podmínek, vnitřních podmínek např. únava)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jedná se o </a:t>
            </a:r>
            <a:r>
              <a:rPr lang="cs-CZ" sz="2400" b="1" dirty="0" smtClean="0"/>
              <a:t>komplexní předpoklad</a:t>
            </a:r>
            <a:r>
              <a:rPr lang="cs-CZ" sz="2400" dirty="0"/>
              <a:t>, ve značné míře spočívá na rychlosti a přesnosti vnímání, proto je propojena se schopností orientační a reakční (Měkota, 2005).</a:t>
            </a:r>
          </a:p>
        </p:txBody>
      </p:sp>
    </p:spTree>
    <p:extLst>
      <p:ext uri="{BB962C8B-B14F-4D97-AF65-F5344CB8AC3E}">
        <p14:creationId xmlns:p14="http://schemas.microsoft.com/office/powerpoint/2010/main" xmlns="" val="1143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arenR"/>
            </a:pPr>
            <a:r>
              <a:rPr lang="cs-CZ" dirty="0" smtClean="0"/>
              <a:t>Koordinace</a:t>
            </a:r>
          </a:p>
          <a:p>
            <a:pPr marL="514350" indent="-514350" algn="l">
              <a:buAutoNum type="arabicParenR"/>
            </a:pPr>
            <a:r>
              <a:rPr lang="cs-CZ" dirty="0" smtClean="0"/>
              <a:t>Obratnost</a:t>
            </a:r>
          </a:p>
          <a:p>
            <a:pPr marL="514350" indent="-514350" algn="l">
              <a:buAutoNum type="arabicParenR"/>
            </a:pPr>
            <a:r>
              <a:rPr lang="cs-CZ" dirty="0" smtClean="0"/>
              <a:t>Flexibilita</a:t>
            </a:r>
          </a:p>
          <a:p>
            <a:pPr marL="514350" indent="-514350" algn="l">
              <a:buAutoNum type="arabicParenR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520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OBRATNOST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772400" cy="864096"/>
          </a:xfrm>
        </p:spPr>
        <p:txBody>
          <a:bodyPr/>
          <a:lstStyle/>
          <a:p>
            <a:r>
              <a:rPr lang="cs-CZ" dirty="0" smtClean="0"/>
              <a:t>2) Obratnost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395536" y="1131590"/>
            <a:ext cx="8748464" cy="3744416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cs-CZ" sz="2400" b="1" dirty="0" smtClean="0"/>
              <a:t>= Schopnost spojování pohybových operací</a:t>
            </a:r>
          </a:p>
          <a:p>
            <a:pPr marL="342900" indent="-342900" algn="l"/>
            <a:endParaRPr lang="cs-CZ" sz="2400" dirty="0" smtClean="0"/>
          </a:p>
          <a:p>
            <a:pPr marL="342900" indent="-342900" algn="l"/>
            <a:r>
              <a:rPr lang="cs-CZ" sz="2400" dirty="0" smtClean="0"/>
              <a:t>Schopnost navzájem propojovat dílčí pohyby těla (končetin, hlavy,</a:t>
            </a:r>
          </a:p>
          <a:p>
            <a:pPr marL="342900" indent="-342900" algn="l"/>
            <a:r>
              <a:rPr lang="cs-CZ" sz="2400" dirty="0" smtClean="0"/>
              <a:t>trupu) do prostorově, časově a dynamicky sladěného celkového</a:t>
            </a:r>
          </a:p>
          <a:p>
            <a:pPr marL="342900" indent="-342900" algn="l"/>
            <a:r>
              <a:rPr lang="cs-CZ" sz="2400" dirty="0" smtClean="0"/>
              <a:t>pohybu, zaměřeného na splnění cíle pohybového jednání.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/>
              <a:t>Její rozvoj je v obecné formě důležitým předpokladem pro osvojování pohybových dovedností.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/>
              <a:t>Důležitá při spojování více prvků do sestav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 algn="l"/>
            <a:r>
              <a:rPr lang="cs-CZ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(Havlíčková L. a kol., Fyziologie tělesné zátěže I. Obecná část, Karolinum, Praha 2000)</a:t>
            </a: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9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obratnosti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200150"/>
            <a:ext cx="7272808" cy="381987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cs-CZ" b="1" i="1" dirty="0" err="1" smtClean="0"/>
              <a:t>Denisiukův</a:t>
            </a:r>
            <a:r>
              <a:rPr lang="cs-CZ" b="1" i="1" dirty="0" smtClean="0"/>
              <a:t> test obratnosti </a:t>
            </a:r>
            <a:r>
              <a:rPr lang="cs-CZ" dirty="0" smtClean="0"/>
              <a:t> </a:t>
            </a:r>
          </a:p>
          <a:p>
            <a:pPr marL="514350" indent="-514350">
              <a:buFontTx/>
              <a:buChar char="-"/>
            </a:pPr>
            <a:r>
              <a:rPr lang="cs-CZ" sz="3100" dirty="0" smtClean="0"/>
              <a:t>vyběhnu, oběhnu metu, na žíněnce kotoul.</a:t>
            </a:r>
          </a:p>
          <a:p>
            <a:pPr marL="514350" indent="-514350">
              <a:buFontTx/>
              <a:buChar char="-"/>
            </a:pPr>
            <a:r>
              <a:rPr lang="cs-CZ" sz="3100" dirty="0" smtClean="0"/>
              <a:t>Za zadní metou je čára, na ní na čtyři a vracím se po čtyřech k žíněnce,</a:t>
            </a:r>
          </a:p>
          <a:p>
            <a:pPr marL="514350" indent="-514350">
              <a:buFontTx/>
              <a:buChar char="-"/>
            </a:pPr>
            <a:r>
              <a:rPr lang="cs-CZ" sz="3100" dirty="0" smtClean="0"/>
              <a:t>zase kotoul, postavit se a běžet za přední metu a probíhat cílem. </a:t>
            </a:r>
          </a:p>
          <a:p>
            <a:pPr marL="514350" indent="-514350">
              <a:buAutoNum type="arabicPeriod"/>
            </a:pPr>
            <a:endParaRPr lang="cs-CZ" sz="2400" dirty="0" smtClean="0"/>
          </a:p>
          <a:p>
            <a:pPr marL="514350" indent="-514350">
              <a:buNone/>
            </a:pPr>
            <a:r>
              <a:rPr lang="cs-CZ" b="1" i="1" dirty="0" smtClean="0"/>
              <a:t>Iowa- </a:t>
            </a:r>
            <a:r>
              <a:rPr lang="cs-CZ" b="1" i="1" dirty="0" err="1" smtClean="0"/>
              <a:t>Brace</a:t>
            </a:r>
            <a:r>
              <a:rPr lang="cs-CZ" b="1" i="1" dirty="0" smtClean="0"/>
              <a:t> test </a:t>
            </a:r>
            <a:r>
              <a:rPr lang="cs-CZ" dirty="0" smtClean="0"/>
              <a:t>– </a:t>
            </a:r>
            <a:r>
              <a:rPr lang="cs-CZ" dirty="0" err="1" smtClean="0"/>
              <a:t>test</a:t>
            </a:r>
            <a:r>
              <a:rPr lang="cs-CZ" dirty="0" smtClean="0"/>
              <a:t> pohybového nadání 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testy se provádějí v malých skupinkách, nesmí se cviky předem zkoušet. </a:t>
            </a:r>
          </a:p>
          <a:p>
            <a:pPr marL="914400" lvl="1" indent="-514350">
              <a:buFontTx/>
              <a:buChar char="-"/>
            </a:pPr>
            <a:r>
              <a:rPr lang="cs-CZ" sz="2600" dirty="0" smtClean="0"/>
              <a:t>Dřep spatný, pod koleny si propnu ruce, výdrž 5 s</a:t>
            </a:r>
          </a:p>
          <a:p>
            <a:pPr marL="914400" lvl="1" indent="-514350">
              <a:buFontTx/>
              <a:buChar char="-"/>
            </a:pPr>
            <a:r>
              <a:rPr lang="cs-CZ" sz="2600" dirty="0" smtClean="0"/>
              <a:t> Stoj na 1 noze 10 s, zavřené oči </a:t>
            </a:r>
          </a:p>
          <a:p>
            <a:pPr marL="914400" lvl="1" indent="-514350">
              <a:buFontTx/>
              <a:buChar char="-"/>
            </a:pPr>
            <a:r>
              <a:rPr lang="cs-CZ" sz="2600" dirty="0" smtClean="0"/>
              <a:t>Výskok a obrat o 360 </a:t>
            </a:r>
          </a:p>
          <a:p>
            <a:pPr marL="914400" lvl="1" indent="-514350">
              <a:buFontTx/>
              <a:buChar char="-"/>
            </a:pPr>
            <a:r>
              <a:rPr lang="cs-CZ" sz="2600" dirty="0" smtClean="0"/>
              <a:t>Kozáček 4x ve dřepu</a:t>
            </a:r>
          </a:p>
          <a:p>
            <a:pPr marL="914400" lvl="1" indent="-514350">
              <a:buNone/>
            </a:pPr>
            <a:r>
              <a:rPr lang="cs-CZ" sz="2300" dirty="0" smtClean="0"/>
              <a:t>Celkem 20 bodů, 1. pokus úspěšný = 2 body, 2. pokus = 1 bod, více pak 0b. </a:t>
            </a:r>
            <a:endParaRPr lang="cs-CZ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cs-CZ" dirty="0" smtClean="0"/>
              <a:t>Šestiúhelník </a:t>
            </a:r>
          </a:p>
          <a:p>
            <a:pPr algn="l">
              <a:buFontTx/>
              <a:buChar char="-"/>
            </a:pPr>
            <a:r>
              <a:rPr lang="cs-CZ" dirty="0" smtClean="0"/>
              <a:t>Rychlostní člunkový běh</a:t>
            </a:r>
          </a:p>
          <a:p>
            <a:pPr lvl="1">
              <a:buFontTx/>
              <a:buChar char="-"/>
            </a:pPr>
            <a:endParaRPr lang="cs-CZ" dirty="0" smtClean="0"/>
          </a:p>
          <a:p>
            <a:pPr algn="l">
              <a:buFontTx/>
              <a:buChar char="-"/>
            </a:pPr>
            <a:r>
              <a:rPr lang="cs-CZ" dirty="0" smtClean="0"/>
              <a:t>Celostní obratnostní test (= </a:t>
            </a:r>
            <a:r>
              <a:rPr lang="cs-CZ" dirty="0" err="1" smtClean="0"/>
              <a:t>Jacíkův</a:t>
            </a:r>
            <a:r>
              <a:rPr lang="cs-CZ" dirty="0" smtClean="0"/>
              <a:t> test): </a:t>
            </a:r>
          </a:p>
          <a:p>
            <a:pPr lvl="1">
              <a:buFontTx/>
              <a:buChar char="-"/>
            </a:pPr>
            <a:r>
              <a:rPr lang="cs-CZ" dirty="0" smtClean="0"/>
              <a:t>leh záda – stoj – leh břicho – stoj</a:t>
            </a:r>
          </a:p>
          <a:p>
            <a:pPr lvl="1">
              <a:buFontTx/>
              <a:buChar char="-"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483768" y="478579"/>
            <a:ext cx="6444208" cy="397031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Materiál: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Lepící páska k vyznačení vnějšího šestiúhelníku (strana 60cm) a vnitřního šestiúhelníku (strana 40cm) na podlaze, stopky, protokol.</a:t>
            </a: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Provedení: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Hráč stojí uprostřed vnitřního šestiúhelníku a bez pokynu časoměřiče skáče odrazem obounož ven z vnějšího šestiúhelníku a zpět do středu (obě chodidla musí být umístěna ve vnitřním šestiúhelníku), ven přes další stranu a zpět…(Je libovolné, zda ve směru či proti směru hodinových ručiček, avšak vždy bokem ke straně šestiúhelníku). Jedno kolo je tedy 12 skoků a celkově hráč absolvuje 3 kola, tj. 36 skoků. Měření předcházejí  2 kola na zácvik.</a:t>
            </a: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Výsledek: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Test se provádí dvakrát ( s přestávkou cca 3 min na zotavení), lepší čas se počítá jako celkový výsledek. Obvyklý výsledek testu: 9 – 14 sekund.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animBg="1"/>
      <p:bldP spid="5427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Minnesota </a:t>
            </a:r>
            <a:r>
              <a:rPr lang="cs-CZ" b="1" dirty="0" err="1" smtClean="0"/>
              <a:t>Dexterity</a:t>
            </a:r>
            <a:r>
              <a:rPr lang="cs-CZ" b="1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200151"/>
            <a:ext cx="7452320" cy="339447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Manuální test zručnosti měří jednoduchou koordinaci oka a rukou a hrubé motoriky.</a:t>
            </a:r>
          </a:p>
          <a:p>
            <a:pPr lvl="1"/>
            <a:r>
              <a:rPr lang="cs-CZ" dirty="0" smtClean="0"/>
              <a:t> Skládá se z 5 různých testů:</a:t>
            </a:r>
          </a:p>
          <a:p>
            <a:pPr lvl="2"/>
            <a:r>
              <a:rPr lang="cs-CZ" dirty="0" smtClean="0"/>
              <a:t>umístění</a:t>
            </a:r>
          </a:p>
          <a:p>
            <a:pPr lvl="2"/>
            <a:r>
              <a:rPr lang="cs-CZ" dirty="0" smtClean="0"/>
              <a:t>točení</a:t>
            </a:r>
          </a:p>
          <a:p>
            <a:pPr lvl="2"/>
            <a:r>
              <a:rPr lang="cs-CZ" dirty="0" smtClean="0"/>
              <a:t>přemístění</a:t>
            </a:r>
          </a:p>
          <a:p>
            <a:pPr lvl="2"/>
            <a:r>
              <a:rPr lang="cs-CZ" dirty="0" smtClean="0"/>
              <a:t>jednoruční otáčení a umístění</a:t>
            </a:r>
          </a:p>
          <a:p>
            <a:pPr lvl="2"/>
            <a:r>
              <a:rPr lang="cs-CZ" dirty="0" smtClean="0"/>
              <a:t>dvouruční otáčení a umístění</a:t>
            </a:r>
          </a:p>
          <a:p>
            <a:pPr lvl="2">
              <a:buNone/>
            </a:pPr>
            <a:r>
              <a:rPr lang="cs-CZ" sz="1700" dirty="0" smtClean="0">
                <a:hlinkClick r:id="rId2"/>
              </a:rPr>
              <a:t>https://www.youtube.com/watch?v=42FO0wO0JHc</a:t>
            </a:r>
            <a:endParaRPr lang="cs-CZ" dirty="0" smtClean="0"/>
          </a:p>
          <a:p>
            <a:pPr lvl="2"/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 descr="http://digipod.zcu.cz/images/stories/digitov/EL_Minnesota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7694"/>
            <a:ext cx="2281436" cy="183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gipod.zcu.cz/images/stories/digitov/EL_Grooved-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6507">
            <a:off x="6962742" y="2785726"/>
            <a:ext cx="1999254" cy="224635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Grooved</a:t>
            </a:r>
            <a:r>
              <a:rPr lang="cs-CZ" b="1" dirty="0" smtClean="0"/>
              <a:t> </a:t>
            </a:r>
            <a:r>
              <a:rPr lang="cs-CZ" b="1" dirty="0" err="1" smtClean="0"/>
              <a:t>Pegboard</a:t>
            </a:r>
            <a:r>
              <a:rPr lang="cs-CZ" b="1" dirty="0" smtClean="0"/>
              <a:t> Test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03598"/>
            <a:ext cx="8229600" cy="3744416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Test obratnosti obsahuje dvacet pět otvorů s náhodně umístěnými drážkami a kolíky, které mají výstupek podél jedné strany. Kolíky musí být natočeny tak, aby odpovídaly otvoru před tím, než mohou být vloženy</a:t>
            </a:r>
          </a:p>
          <a:p>
            <a:pPr algn="l"/>
            <a:r>
              <a:rPr lang="cs-CZ" sz="1600" dirty="0" smtClean="0">
                <a:hlinkClick r:id="rId3"/>
              </a:rPr>
              <a:t>https://www.youtube.com/watch?v=C7Ciu2b0ApQ</a:t>
            </a:r>
            <a:endParaRPr lang="cs-CZ" sz="1600" dirty="0" smtClean="0"/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Purdue</a:t>
            </a:r>
            <a:r>
              <a:rPr lang="cs-CZ" b="1" dirty="0" smtClean="0"/>
              <a:t> </a:t>
            </a:r>
            <a:r>
              <a:rPr lang="cs-CZ" b="1" dirty="0" err="1" smtClean="0"/>
              <a:t>Pegboard</a:t>
            </a:r>
            <a:r>
              <a:rPr lang="cs-CZ" b="1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200151"/>
            <a:ext cx="7128792" cy="3394472"/>
          </a:xfrm>
        </p:spPr>
        <p:txBody>
          <a:bodyPr/>
          <a:lstStyle/>
          <a:p>
            <a:r>
              <a:rPr lang="cs-CZ" dirty="0" smtClean="0"/>
              <a:t>Testem se měří pohyby rukou, prstů a paží a zručnost </a:t>
            </a:r>
          </a:p>
          <a:p>
            <a:endParaRPr lang="cs-CZ" dirty="0" smtClean="0"/>
          </a:p>
          <a:p>
            <a:pPr>
              <a:buNone/>
            </a:pPr>
            <a:r>
              <a:rPr lang="cs-CZ" sz="1600" dirty="0" smtClean="0">
                <a:hlinkClick r:id="rId2"/>
              </a:rPr>
              <a:t>https://www.youtube.com/watch?v=hoTnG4yF3GA</a:t>
            </a:r>
            <a:endParaRPr lang="cs-CZ" sz="1600" dirty="0" smtClean="0"/>
          </a:p>
          <a:p>
            <a:endParaRPr lang="cs-CZ" dirty="0"/>
          </a:p>
        </p:txBody>
      </p:sp>
      <p:pic>
        <p:nvPicPr>
          <p:cNvPr id="1026" name="Picture 2" descr="http://digipod.zcu.cz/images/stories/digitov/EL_Purdue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15766"/>
            <a:ext cx="2307610" cy="202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FLEXIBILITA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772400" cy="864096"/>
          </a:xfrm>
        </p:spPr>
        <p:txBody>
          <a:bodyPr/>
          <a:lstStyle/>
          <a:p>
            <a:r>
              <a:rPr lang="cs-CZ" dirty="0" smtClean="0"/>
              <a:t>3) Flexibilita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395536" y="1131590"/>
            <a:ext cx="8748464" cy="37444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000" dirty="0" smtClean="0"/>
              <a:t> Měkota </a:t>
            </a:r>
            <a:r>
              <a:rPr lang="cs-CZ" sz="3000" dirty="0"/>
              <a:t>(2005), uvádí: „flexibilita je schopnost realizovat pohyb v </a:t>
            </a:r>
            <a:r>
              <a:rPr lang="cs-CZ" sz="3000" dirty="0" smtClean="0"/>
              <a:t>náležitém rozsahu</a:t>
            </a:r>
            <a:r>
              <a:rPr lang="cs-CZ" sz="3000" dirty="0"/>
              <a:t>, o plné amplitudě“.</a:t>
            </a:r>
          </a:p>
          <a:p>
            <a:pPr algn="l">
              <a:buFont typeface="Arial" pitchFamily="34" charset="0"/>
              <a:buChar char="•"/>
            </a:pPr>
            <a:r>
              <a:rPr lang="cs-CZ" sz="3000" dirty="0" smtClean="0"/>
              <a:t> Alter </a:t>
            </a:r>
            <a:r>
              <a:rPr lang="cs-CZ" sz="3000" dirty="0"/>
              <a:t>(1996), definuje flexibilitu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jako </a:t>
            </a:r>
            <a:r>
              <a:rPr lang="cs-CZ" sz="3000" dirty="0"/>
              <a:t>„schopnost člověka pohybovat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svaly a klouby </a:t>
            </a:r>
            <a:r>
              <a:rPr lang="cs-CZ" sz="3000" dirty="0"/>
              <a:t>těla v plném rozsahu,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lehce </a:t>
            </a:r>
            <a:r>
              <a:rPr lang="cs-CZ" sz="3000" dirty="0"/>
              <a:t>a požadovanou rychlostí</a:t>
            </a:r>
            <a:r>
              <a:rPr lang="cs-CZ" sz="3000" dirty="0" smtClean="0"/>
              <a:t>“.</a:t>
            </a:r>
          </a:p>
          <a:p>
            <a:endParaRPr lang="cs-CZ" dirty="0"/>
          </a:p>
        </p:txBody>
      </p:sp>
      <p:pic>
        <p:nvPicPr>
          <p:cNvPr id="5" name="Obrázek 4" descr="1club_WWW-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283718"/>
            <a:ext cx="302286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411510"/>
            <a:ext cx="6491064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1) </a:t>
            </a:r>
            <a:r>
              <a:rPr lang="cs-CZ" i="1" dirty="0" smtClean="0"/>
              <a:t>Statická</a:t>
            </a:r>
            <a:r>
              <a:rPr lang="cs-CZ" dirty="0" smtClean="0"/>
              <a:t> </a:t>
            </a:r>
            <a:r>
              <a:rPr lang="cs-CZ" dirty="0"/>
              <a:t>– jedná se o rozsah pohybu v kloubu dosažený pomalým pohybem</a:t>
            </a:r>
          </a:p>
          <a:p>
            <a:r>
              <a:rPr lang="cs-CZ" dirty="0"/>
              <a:t>2) </a:t>
            </a:r>
            <a:r>
              <a:rPr lang="cs-CZ" i="1" dirty="0"/>
              <a:t>Dynamická</a:t>
            </a:r>
            <a:r>
              <a:rPr lang="cs-CZ" dirty="0"/>
              <a:t> - jedná se o rozsah pohybu v kloubu dosažený normální nebo</a:t>
            </a:r>
          </a:p>
          <a:p>
            <a:r>
              <a:rPr lang="cs-CZ" dirty="0"/>
              <a:t>zvýšenou rychlostí</a:t>
            </a:r>
          </a:p>
          <a:p>
            <a:r>
              <a:rPr lang="cs-CZ" dirty="0"/>
              <a:t>3) </a:t>
            </a:r>
            <a:r>
              <a:rPr lang="cs-CZ" i="1" dirty="0"/>
              <a:t>Aktivní</a:t>
            </a:r>
            <a:r>
              <a:rPr lang="cs-CZ" dirty="0"/>
              <a:t> – amplituda pohybu je dosažená pouze silou příslušných svalů</a:t>
            </a:r>
          </a:p>
          <a:p>
            <a:r>
              <a:rPr lang="cs-CZ" dirty="0"/>
              <a:t>4) </a:t>
            </a:r>
            <a:r>
              <a:rPr lang="cs-CZ" i="1" dirty="0"/>
              <a:t>Pasivní</a:t>
            </a:r>
            <a:r>
              <a:rPr lang="cs-CZ" dirty="0"/>
              <a:t> - amplituda pohybu je dosažená za spoluúčasti vnější </a:t>
            </a:r>
            <a:r>
              <a:rPr lang="cs-CZ" dirty="0" smtClean="0"/>
              <a:t>síly</a:t>
            </a:r>
          </a:p>
          <a:p>
            <a:pPr>
              <a:buNone/>
            </a:pPr>
            <a:r>
              <a:rPr lang="cs-CZ" dirty="0" smtClean="0"/>
              <a:t>(Měkota, 2005</a:t>
            </a:r>
            <a:r>
              <a:rPr lang="cs-CZ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KOORDINACE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flexibility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059583"/>
            <a:ext cx="6491064" cy="396044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Při testování pohyblivosti využíváme:                                                                         </a:t>
            </a:r>
          </a:p>
          <a:p>
            <a:r>
              <a:rPr lang="cs-CZ" dirty="0"/>
              <a:t>1) goniometrii: měření úhlů pomocí speciálních úhloměrů (goniometrů) - </a:t>
            </a:r>
            <a:r>
              <a:rPr lang="cs-CZ" dirty="0" err="1"/>
              <a:t>Artrotest</a:t>
            </a:r>
            <a:endParaRPr lang="cs-CZ" dirty="0"/>
          </a:p>
          <a:p>
            <a:r>
              <a:rPr lang="cs-CZ" dirty="0"/>
              <a:t>2) měření distancí: vzdálenost segmentů těla od podložky (lordózy), vzdálenost jednotlivých segmentů těla navzájem (ohebnost páteře)                                            </a:t>
            </a:r>
          </a:p>
          <a:p>
            <a:r>
              <a:rPr lang="cs-CZ" dirty="0"/>
              <a:t>3) </a:t>
            </a:r>
            <a:r>
              <a:rPr lang="cs-CZ" dirty="0" err="1"/>
              <a:t>škálování</a:t>
            </a:r>
            <a:r>
              <a:rPr lang="cs-CZ" dirty="0"/>
              <a:t>: např. vizuální škály (porovnání provedení s nákresem na plexiskle)  </a:t>
            </a:r>
          </a:p>
          <a:p>
            <a:r>
              <a:rPr lang="cs-CZ" dirty="0"/>
              <a:t>4) motorické testování: binární testy (kontrolní cviky jejichž splnění znamená nesníženou pohyblivost)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104456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sz="3400" b="1" dirty="0" smtClean="0"/>
              <a:t>Dotyk </a:t>
            </a:r>
            <a:r>
              <a:rPr lang="cs-CZ" sz="3400" b="1" dirty="0"/>
              <a:t>prstů za </a:t>
            </a:r>
            <a:r>
              <a:rPr lang="cs-CZ" sz="3400" b="1" dirty="0" smtClean="0"/>
              <a:t>zády </a:t>
            </a:r>
            <a:r>
              <a:rPr lang="cs-CZ" sz="3400" dirty="0" smtClean="0"/>
              <a:t>(pohyblivost trupu a horních končetin)</a:t>
            </a:r>
          </a:p>
          <a:p>
            <a:pPr algn="l"/>
            <a:r>
              <a:rPr lang="cs-CZ" sz="3400" dirty="0" smtClean="0"/>
              <a:t>TO </a:t>
            </a:r>
            <a:r>
              <a:rPr lang="cs-CZ" sz="3400" dirty="0"/>
              <a:t>se snaží spojit, či překrýt prsty překřížených rukou za zády (jedna ve vzpažení druhá v připažení), provádíme na každou stranu 2x a bereme výsledek lepší</a:t>
            </a:r>
            <a:endParaRPr lang="cs-CZ" sz="3400" dirty="0" smtClean="0"/>
          </a:p>
          <a:p>
            <a:pPr algn="l"/>
            <a:r>
              <a:rPr lang="cs-CZ" sz="3400" dirty="0" smtClean="0"/>
              <a:t>- zaznamenáváme </a:t>
            </a:r>
            <a:r>
              <a:rPr lang="cs-CZ" sz="3400" dirty="0"/>
              <a:t>chybějící či překrývající se cm s přesností na </a:t>
            </a:r>
            <a:r>
              <a:rPr lang="cs-CZ" sz="3400" dirty="0" smtClean="0"/>
              <a:t>0,5cm</a:t>
            </a:r>
          </a:p>
          <a:p>
            <a:pPr algn="l"/>
            <a:endParaRPr lang="cs-CZ" sz="3400" dirty="0" smtClean="0"/>
          </a:p>
          <a:p>
            <a:pPr algn="l">
              <a:buFont typeface="Arial" pitchFamily="34" charset="0"/>
              <a:buChar char="•"/>
            </a:pPr>
            <a:r>
              <a:rPr lang="cs-CZ" sz="3400" b="1" dirty="0" smtClean="0"/>
              <a:t> Upažit vzad </a:t>
            </a:r>
            <a:r>
              <a:rPr lang="cs-CZ" sz="3400" dirty="0" smtClean="0"/>
              <a:t>(pohyblivost trupu a horních končetin)</a:t>
            </a:r>
          </a:p>
          <a:p>
            <a:pPr algn="l"/>
            <a:r>
              <a:rPr lang="cs-CZ" sz="3400" dirty="0" smtClean="0"/>
              <a:t>TO </a:t>
            </a:r>
            <a:r>
              <a:rPr lang="cs-CZ" sz="3400" dirty="0"/>
              <a:t>u stěny upaží vzad a examinátor změří </a:t>
            </a:r>
            <a:r>
              <a:rPr lang="cs-CZ" sz="3400" dirty="0" smtClean="0"/>
              <a:t>vzdálenost </a:t>
            </a:r>
            <a:r>
              <a:rPr lang="cs-CZ" sz="3400" dirty="0"/>
              <a:t>trupu od stěny (ve výšce paží, test opakujeme dvakrát</a:t>
            </a:r>
            <a:endParaRPr lang="cs-CZ" sz="3400" dirty="0" smtClean="0"/>
          </a:p>
          <a:p>
            <a:pPr algn="l"/>
            <a:r>
              <a:rPr lang="cs-CZ" sz="3400" dirty="0" smtClean="0"/>
              <a:t>- zaznamenáváme </a:t>
            </a:r>
            <a:r>
              <a:rPr lang="cs-CZ" sz="3400" dirty="0"/>
              <a:t>vzdálenost lepšího pokusu s přesností na 0,5cm    </a:t>
            </a:r>
            <a:endParaRPr lang="cs-CZ" sz="3400" dirty="0" smtClean="0"/>
          </a:p>
          <a:p>
            <a:pPr algn="l"/>
            <a:r>
              <a:rPr lang="cs-CZ" sz="3400" dirty="0"/>
              <a:t>              </a:t>
            </a:r>
            <a:endParaRPr lang="cs-CZ" sz="3400" dirty="0" smtClean="0"/>
          </a:p>
          <a:p>
            <a:pPr algn="l">
              <a:buFont typeface="Arial" pitchFamily="34" charset="0"/>
              <a:buChar char="•"/>
            </a:pPr>
            <a:r>
              <a:rPr lang="cs-CZ" sz="3400" b="1" dirty="0" smtClean="0"/>
              <a:t> Vzpažit </a:t>
            </a:r>
            <a:r>
              <a:rPr lang="cs-CZ" sz="3400" b="1" dirty="0"/>
              <a:t>vzad v lehu na </a:t>
            </a:r>
            <a:r>
              <a:rPr lang="cs-CZ" sz="3400" b="1" dirty="0" smtClean="0"/>
              <a:t>břiše </a:t>
            </a:r>
            <a:r>
              <a:rPr lang="cs-CZ" sz="3400" dirty="0" smtClean="0"/>
              <a:t>(pohyblivost trupu a horních končetin)</a:t>
            </a:r>
          </a:p>
          <a:p>
            <a:pPr algn="l"/>
            <a:r>
              <a:rPr lang="cs-CZ" sz="3400" dirty="0" smtClean="0"/>
              <a:t>TO </a:t>
            </a:r>
            <a:r>
              <a:rPr lang="cs-CZ" sz="3400" dirty="0"/>
              <a:t>drží tyč ve vzpažení (úchyt v šíři ramen), brada je na zemi, provede maximální zapažení a měříme vzdálenost tyče od podložky, test opakujeme dvakrát</a:t>
            </a:r>
            <a:endParaRPr lang="cs-CZ" sz="3400" dirty="0" smtClean="0"/>
          </a:p>
          <a:p>
            <a:pPr algn="l"/>
            <a:r>
              <a:rPr lang="cs-CZ" sz="3400" dirty="0" smtClean="0"/>
              <a:t>- zaznamenáváme </a:t>
            </a:r>
            <a:r>
              <a:rPr lang="cs-CZ" sz="3400" dirty="0"/>
              <a:t>vzdálenost lepšího pokusu s přesností na 0,5cm    </a:t>
            </a:r>
            <a:endParaRPr lang="cs-CZ" sz="3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176464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sz="3300" b="1" dirty="0" smtClean="0"/>
              <a:t>Výkrut (</a:t>
            </a:r>
            <a:r>
              <a:rPr lang="cs-CZ" sz="3300" dirty="0" smtClean="0"/>
              <a:t>pohyblivost pletence ramenního a horních končetin)</a:t>
            </a:r>
          </a:p>
          <a:p>
            <a:pPr algn="l"/>
            <a:r>
              <a:rPr lang="cs-CZ" sz="3300" dirty="0"/>
              <a:t>pohyblivost pletence ramenního a horních končetin</a:t>
            </a:r>
            <a:endParaRPr lang="cs-CZ" sz="3300" dirty="0" smtClean="0"/>
          </a:p>
          <a:p>
            <a:pPr algn="l"/>
            <a:r>
              <a:rPr lang="cs-CZ" sz="3300" dirty="0"/>
              <a:t>TO se snaží s co nejužším úchytem švihadla (tyče) provést výkrut vzad, výsledek můžeme vyjádřit jako vzdálenost úchopu v cm, nebo indexem I = d/l , d-výsledek testu, l-šířka ramen, nebo úhlem ß</a:t>
            </a:r>
            <a:endParaRPr lang="cs-CZ" sz="3300" dirty="0" smtClean="0"/>
          </a:p>
          <a:p>
            <a:pPr algn="l"/>
            <a:r>
              <a:rPr lang="cs-CZ" sz="3300" dirty="0" smtClean="0"/>
              <a:t>- zaznamenáváme </a:t>
            </a:r>
            <a:r>
              <a:rPr lang="cs-CZ" sz="3300" dirty="0"/>
              <a:t>vzdálenost úchopu v cm     </a:t>
            </a:r>
            <a:endParaRPr lang="cs-CZ" sz="3300" dirty="0" smtClean="0"/>
          </a:p>
          <a:p>
            <a:pPr algn="l"/>
            <a:r>
              <a:rPr lang="cs-CZ" sz="3300" dirty="0"/>
              <a:t>                 </a:t>
            </a:r>
            <a:endParaRPr lang="cs-CZ" sz="3300" dirty="0" smtClean="0"/>
          </a:p>
          <a:p>
            <a:pPr algn="l">
              <a:buFont typeface="Arial" pitchFamily="34" charset="0"/>
              <a:buChar char="•"/>
            </a:pPr>
            <a:r>
              <a:rPr lang="cs-CZ" sz="3300" b="1" dirty="0" smtClean="0"/>
              <a:t> Hluboký </a:t>
            </a:r>
            <a:r>
              <a:rPr lang="cs-CZ" sz="3300" b="1" dirty="0"/>
              <a:t>předklon na zvýšené </a:t>
            </a:r>
            <a:r>
              <a:rPr lang="cs-CZ" sz="3300" b="1" dirty="0" smtClean="0"/>
              <a:t>ploše</a:t>
            </a:r>
            <a:r>
              <a:rPr lang="cs-CZ" sz="3300" dirty="0" smtClean="0"/>
              <a:t> (pohyblivost </a:t>
            </a:r>
            <a:r>
              <a:rPr lang="cs-CZ" sz="3300" dirty="0"/>
              <a:t>trupu, kyčelního kloubu a délka horních </a:t>
            </a:r>
            <a:r>
              <a:rPr lang="cs-CZ" sz="3300" dirty="0" smtClean="0"/>
              <a:t>končetin)</a:t>
            </a:r>
          </a:p>
          <a:p>
            <a:pPr algn="l"/>
            <a:r>
              <a:rPr lang="cs-CZ" sz="3300" dirty="0"/>
              <a:t>stupínek vysoký 50cm, široký 35cm s posuvným jezdcem, TO ze stoje (propnuté dolní končetiny) provede předklon a snaží se posunout jezdce co nejdále (bez hmitu - výdrž 2s), nulový bod je posunut o 50cm výše než je úroveň chodidel, test opakujeme 2x</a:t>
            </a:r>
            <a:endParaRPr lang="cs-CZ" sz="3300" dirty="0" smtClean="0"/>
          </a:p>
          <a:p>
            <a:pPr algn="l"/>
            <a:r>
              <a:rPr lang="cs-CZ" sz="3300" dirty="0" smtClean="0"/>
              <a:t>- zaznamenáváme </a:t>
            </a:r>
            <a:r>
              <a:rPr lang="cs-CZ" sz="3300" dirty="0"/>
              <a:t>hodnotu lepšího pokusu v </a:t>
            </a:r>
            <a:r>
              <a:rPr lang="cs-CZ" sz="3300" dirty="0" smtClean="0"/>
              <a:t>cm</a:t>
            </a:r>
          </a:p>
          <a:p>
            <a:pPr algn="l"/>
            <a:r>
              <a:rPr lang="cs-CZ" sz="3300" dirty="0"/>
              <a:t>                     </a:t>
            </a:r>
            <a:endParaRPr lang="cs-CZ" sz="3300" dirty="0" smtClean="0"/>
          </a:p>
          <a:p>
            <a:pPr algn="l">
              <a:buFont typeface="Arial" pitchFamily="34" charset="0"/>
              <a:buChar char="•"/>
            </a:pPr>
            <a:r>
              <a:rPr lang="cs-CZ" sz="3300" b="1" dirty="0" smtClean="0"/>
              <a:t> Hluboký </a:t>
            </a:r>
            <a:r>
              <a:rPr lang="cs-CZ" sz="3300" b="1" dirty="0"/>
              <a:t>předklon v </a:t>
            </a:r>
            <a:r>
              <a:rPr lang="cs-CZ" sz="3300" b="1" dirty="0" smtClean="0"/>
              <a:t>sedu</a:t>
            </a:r>
            <a:r>
              <a:rPr lang="cs-CZ" sz="3300" dirty="0" smtClean="0"/>
              <a:t> (pohyblivost </a:t>
            </a:r>
            <a:r>
              <a:rPr lang="cs-CZ" sz="3300" dirty="0"/>
              <a:t>trupu, kyčelního kloubu a délka horních </a:t>
            </a:r>
            <a:r>
              <a:rPr lang="cs-CZ" sz="3300" dirty="0" smtClean="0"/>
              <a:t>končetin)</a:t>
            </a:r>
          </a:p>
          <a:p>
            <a:pPr algn="l"/>
            <a:r>
              <a:rPr lang="cs-CZ" sz="3300" dirty="0"/>
              <a:t>stupínek vysoký 35cm, široký 35cm s posuvným jezdcem, TO ze sedu (propnuté dolní končetiny) provede předklon a snaží se posunout jezdce co nejdále (bez hmitu - výdrž 2s), nulový bod je posunut o 50cm výše než je úroveň chodidel, test opakujeme 2x</a:t>
            </a:r>
            <a:endParaRPr lang="cs-CZ" sz="3300" dirty="0" smtClean="0"/>
          </a:p>
          <a:p>
            <a:pPr algn="l"/>
            <a:r>
              <a:rPr lang="cs-CZ" sz="3300" dirty="0" smtClean="0"/>
              <a:t>- zaznamenáváme </a:t>
            </a:r>
            <a:r>
              <a:rPr lang="cs-CZ" sz="3300" dirty="0"/>
              <a:t>hodnotu lepšího pokusu v cm  </a:t>
            </a:r>
            <a:r>
              <a:rPr lang="cs-CZ" dirty="0"/>
              <a:t>                    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48472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400" b="1" dirty="0" smtClean="0"/>
              <a:t> Hluboký </a:t>
            </a:r>
            <a:r>
              <a:rPr lang="cs-CZ" sz="3400" b="1" dirty="0"/>
              <a:t>předklon v sedu </a:t>
            </a:r>
            <a:r>
              <a:rPr lang="cs-CZ" sz="3400" b="1" dirty="0" smtClean="0"/>
              <a:t>roznožmo</a:t>
            </a:r>
            <a:r>
              <a:rPr lang="cs-CZ" sz="3400" dirty="0" smtClean="0"/>
              <a:t> (pohyblivost </a:t>
            </a:r>
            <a:r>
              <a:rPr lang="cs-CZ" sz="3400" dirty="0"/>
              <a:t>trupu, kyčelního kloubu a délka horních </a:t>
            </a:r>
            <a:r>
              <a:rPr lang="cs-CZ" sz="3400" dirty="0" smtClean="0"/>
              <a:t>končetin)</a:t>
            </a:r>
          </a:p>
          <a:p>
            <a:pPr algn="l"/>
            <a:r>
              <a:rPr lang="cs-CZ" sz="3400" dirty="0"/>
              <a:t>TO ze sedu roznožného (60 stupňů) provede předklon a snaží se dosáhnout co nejdále, test opakujeme 2x</a:t>
            </a:r>
            <a:endParaRPr lang="cs-CZ" sz="3400" dirty="0" smtClean="0"/>
          </a:p>
          <a:p>
            <a:pPr algn="l"/>
            <a:r>
              <a:rPr lang="cs-CZ" sz="3400" dirty="0" smtClean="0"/>
              <a:t>- zaznamenáváme </a:t>
            </a:r>
            <a:r>
              <a:rPr lang="cs-CZ" sz="3400" dirty="0"/>
              <a:t>hodnotu lepšího pokusu v cm                </a:t>
            </a:r>
            <a:endParaRPr lang="cs-CZ" sz="3400" dirty="0" smtClean="0"/>
          </a:p>
          <a:p>
            <a:pPr algn="l"/>
            <a:r>
              <a:rPr lang="cs-CZ" sz="3400" dirty="0"/>
              <a:t>      </a:t>
            </a:r>
            <a:endParaRPr lang="cs-CZ" sz="3400" dirty="0" smtClean="0"/>
          </a:p>
          <a:p>
            <a:pPr algn="l">
              <a:buFont typeface="Arial" pitchFamily="34" charset="0"/>
              <a:buChar char="•"/>
            </a:pPr>
            <a:r>
              <a:rPr lang="cs-CZ" sz="3400" b="1" dirty="0" smtClean="0"/>
              <a:t> Most</a:t>
            </a:r>
            <a:r>
              <a:rPr lang="cs-CZ" sz="3400" dirty="0" smtClean="0"/>
              <a:t> (pohyblivost </a:t>
            </a:r>
            <a:r>
              <a:rPr lang="cs-CZ" sz="3400" dirty="0"/>
              <a:t>trupu, kyčelního kloubu a horních </a:t>
            </a:r>
            <a:r>
              <a:rPr lang="cs-CZ" sz="3400" dirty="0" smtClean="0"/>
              <a:t>končetin)</a:t>
            </a:r>
          </a:p>
          <a:p>
            <a:pPr algn="l"/>
            <a:r>
              <a:rPr lang="cs-CZ" sz="3400" dirty="0"/>
              <a:t>TO provede tzv. most (vzpor </a:t>
            </a:r>
            <a:r>
              <a:rPr lang="cs-CZ" sz="3400" dirty="0" err="1"/>
              <a:t>dřepmo</a:t>
            </a:r>
            <a:r>
              <a:rPr lang="cs-CZ" sz="3400" dirty="0"/>
              <a:t> vzadu) a snaží se dosáhnout co největšího přiblížení rukou a nohou, měříme vzdálenost rukou a nohou, test provádíme pouze </a:t>
            </a:r>
            <a:r>
              <a:rPr lang="cs-CZ" sz="3400" dirty="0" smtClean="0"/>
              <a:t>jednou</a:t>
            </a:r>
          </a:p>
          <a:p>
            <a:pPr algn="l"/>
            <a:r>
              <a:rPr lang="cs-CZ" sz="3400" dirty="0" smtClean="0"/>
              <a:t>- zaznamenáváme </a:t>
            </a:r>
            <a:r>
              <a:rPr lang="cs-CZ" sz="3400" dirty="0"/>
              <a:t>vzdálenost v cm     </a:t>
            </a:r>
            <a:endParaRPr lang="cs-CZ" sz="3400" dirty="0" smtClean="0"/>
          </a:p>
          <a:p>
            <a:pPr algn="l"/>
            <a:endParaRPr lang="cs-CZ" sz="3400" dirty="0" smtClean="0"/>
          </a:p>
          <a:p>
            <a:pPr algn="l">
              <a:buFont typeface="Arial" pitchFamily="34" charset="0"/>
              <a:buChar char="•"/>
            </a:pPr>
            <a:r>
              <a:rPr lang="cs-CZ" sz="3400" b="1" dirty="0" smtClean="0"/>
              <a:t> Úklon </a:t>
            </a:r>
            <a:r>
              <a:rPr lang="cs-CZ" sz="3400" b="1" dirty="0"/>
              <a:t>vpravo (</a:t>
            </a:r>
            <a:r>
              <a:rPr lang="cs-CZ" sz="3400" b="1" dirty="0" smtClean="0"/>
              <a:t>vlevo)</a:t>
            </a:r>
            <a:r>
              <a:rPr lang="cs-CZ" sz="3400" dirty="0" smtClean="0"/>
              <a:t> (pohyblivost </a:t>
            </a:r>
            <a:r>
              <a:rPr lang="cs-CZ" sz="3400" dirty="0"/>
              <a:t>trupu, délka horních </a:t>
            </a:r>
            <a:r>
              <a:rPr lang="cs-CZ" sz="3400" dirty="0" smtClean="0"/>
              <a:t>končetin)</a:t>
            </a:r>
          </a:p>
          <a:p>
            <a:pPr algn="l"/>
            <a:r>
              <a:rPr lang="cs-CZ" sz="3400" dirty="0"/>
              <a:t>TO provede ve stoji zády ke </a:t>
            </a:r>
            <a:r>
              <a:rPr lang="cs-CZ" sz="3400" dirty="0" smtClean="0"/>
              <a:t>stěně </a:t>
            </a:r>
            <a:r>
              <a:rPr lang="cs-CZ" sz="3400" dirty="0"/>
              <a:t>úklon (bez rotace, předklonu trupu a bez pohybu pánve), měříme vzdálenost třetího prstu od země (výdrž v krajní poloze 2s), výsledkem je rozdíl mezi výškou třetího prstu v základním postavení a v úklonu, potom provádíme úklon na opačnou stranu</a:t>
            </a:r>
            <a:endParaRPr lang="cs-CZ" sz="3400" dirty="0" smtClean="0"/>
          </a:p>
          <a:p>
            <a:pPr algn="l"/>
            <a:r>
              <a:rPr lang="cs-CZ" sz="3400" dirty="0" smtClean="0"/>
              <a:t>- zaznamenáváme </a:t>
            </a:r>
            <a:r>
              <a:rPr lang="cs-CZ" sz="3400" dirty="0"/>
              <a:t>rozdíl vzdáleností třetího prstu od země v klidu a v úklonu, měříme s přesností na 0,5cm  </a:t>
            </a:r>
            <a:endParaRPr lang="cs-CZ" sz="3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10445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sz="1700" b="1" dirty="0" smtClean="0"/>
              <a:t>Čelný rozštěp</a:t>
            </a:r>
            <a:r>
              <a:rPr lang="cs-CZ" sz="1700" dirty="0" smtClean="0"/>
              <a:t> (pohyblivost </a:t>
            </a:r>
            <a:r>
              <a:rPr lang="cs-CZ" sz="1700" dirty="0"/>
              <a:t>kyčelního </a:t>
            </a:r>
            <a:r>
              <a:rPr lang="cs-CZ" sz="1700" dirty="0" smtClean="0"/>
              <a:t>kloubu)</a:t>
            </a:r>
          </a:p>
          <a:p>
            <a:pPr algn="l"/>
            <a:r>
              <a:rPr lang="cs-CZ" sz="1700" dirty="0"/>
              <a:t>TO provede čelný rozštěp zády u stěny, měříme výšku kosti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sedací </a:t>
            </a:r>
            <a:r>
              <a:rPr lang="cs-CZ" sz="1700" dirty="0"/>
              <a:t>od podložky (případně vzdálenost chodidel),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můžeme </a:t>
            </a:r>
            <a:r>
              <a:rPr lang="cs-CZ" sz="1700" dirty="0"/>
              <a:t>vypočítat úhel rozštěpu (0-90stupňů)</a:t>
            </a:r>
            <a:endParaRPr lang="cs-CZ" sz="1700" dirty="0" smtClean="0"/>
          </a:p>
          <a:p>
            <a:pPr algn="l"/>
            <a:r>
              <a:rPr lang="cs-CZ" sz="1700" dirty="0" smtClean="0"/>
              <a:t>- měříme </a:t>
            </a:r>
            <a:r>
              <a:rPr lang="cs-CZ" sz="1700" dirty="0"/>
              <a:t>vzdálenost kosti sedací od podložky (případně vzdálenost chodidel) s přesností na </a:t>
            </a:r>
            <a:r>
              <a:rPr lang="cs-CZ" sz="1700" dirty="0" smtClean="0"/>
              <a:t>0,5cm</a:t>
            </a:r>
          </a:p>
          <a:p>
            <a:pPr algn="l"/>
            <a:endParaRPr lang="cs-CZ" sz="1700" dirty="0" smtClean="0"/>
          </a:p>
          <a:p>
            <a:pPr algn="l"/>
            <a:endParaRPr lang="cs-CZ" sz="1700" dirty="0" smtClean="0"/>
          </a:p>
          <a:p>
            <a:pPr algn="l">
              <a:buFont typeface="Arial" pitchFamily="34" charset="0"/>
              <a:buChar char="•"/>
            </a:pPr>
            <a:r>
              <a:rPr lang="cs-CZ" sz="1700" b="1" dirty="0" smtClean="0"/>
              <a:t> Bočný rozštěp</a:t>
            </a:r>
            <a:r>
              <a:rPr lang="cs-CZ" sz="1700" dirty="0" smtClean="0"/>
              <a:t> (pohyblivost </a:t>
            </a:r>
            <a:r>
              <a:rPr lang="cs-CZ" sz="1700" dirty="0"/>
              <a:t>kyčelního </a:t>
            </a:r>
            <a:r>
              <a:rPr lang="cs-CZ" sz="1700" dirty="0" smtClean="0"/>
              <a:t>kloubu)</a:t>
            </a:r>
          </a:p>
          <a:p>
            <a:pPr algn="l"/>
            <a:r>
              <a:rPr lang="cs-CZ" sz="1700" dirty="0"/>
              <a:t>TO provede bočný rozštěp rukama se opírá o podložku,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měříme </a:t>
            </a:r>
            <a:r>
              <a:rPr lang="cs-CZ" sz="1700" dirty="0"/>
              <a:t>výšku kosti sedací od podložky (případně vzdálenost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chodidel</a:t>
            </a:r>
            <a:r>
              <a:rPr lang="cs-CZ" sz="1700" dirty="0"/>
              <a:t>), </a:t>
            </a:r>
            <a:r>
              <a:rPr lang="cs-CZ" sz="1700" dirty="0" smtClean="0"/>
              <a:t>můžeme </a:t>
            </a:r>
            <a:r>
              <a:rPr lang="cs-CZ" sz="1700" dirty="0"/>
              <a:t>vypočítat úhel rozštěpu (0-90stupňů)</a:t>
            </a:r>
            <a:endParaRPr lang="cs-CZ" sz="1700" dirty="0" smtClean="0"/>
          </a:p>
          <a:p>
            <a:pPr algn="l"/>
            <a:r>
              <a:rPr lang="cs-CZ" sz="1700" dirty="0" smtClean="0"/>
              <a:t>- měříme </a:t>
            </a:r>
            <a:r>
              <a:rPr lang="cs-CZ" sz="1700" dirty="0"/>
              <a:t>vzdálenost kosti sedací od podložky (případně vzdálenost chodidel)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s </a:t>
            </a:r>
            <a:r>
              <a:rPr lang="cs-CZ" sz="1700" dirty="0"/>
              <a:t>přesností </a:t>
            </a:r>
            <a:r>
              <a:rPr lang="cs-CZ" sz="1700" dirty="0" smtClean="0"/>
              <a:t>na 0,5cm</a:t>
            </a:r>
            <a:endParaRPr lang="cs-CZ" sz="1700" dirty="0"/>
          </a:p>
        </p:txBody>
      </p:sp>
      <p:pic>
        <p:nvPicPr>
          <p:cNvPr id="5" name="Obrázek 4" descr="b1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23478"/>
            <a:ext cx="2905872" cy="1944216"/>
          </a:xfrm>
          <a:prstGeom prst="rect">
            <a:avLst/>
          </a:prstGeom>
        </p:spPr>
      </p:pic>
      <p:pic>
        <p:nvPicPr>
          <p:cNvPr id="6" name="Obrázek 5" descr="12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27734"/>
            <a:ext cx="283131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b="1" dirty="0" smtClean="0"/>
              <a:t> Dynamická </a:t>
            </a:r>
            <a:r>
              <a:rPr lang="cs-CZ" b="1" dirty="0"/>
              <a:t>pohyblivost trupu a stav svalů zadní strany stehen</a:t>
            </a:r>
          </a:p>
          <a:p>
            <a:pPr algn="l"/>
            <a:r>
              <a:rPr lang="cs-CZ" dirty="0" smtClean="0"/>
              <a:t>TO </a:t>
            </a:r>
            <a:r>
              <a:rPr lang="cs-CZ" dirty="0"/>
              <a:t>si stoupne zády ke stěně tak, aby se při předklonu nedotýkal hýžděmi</a:t>
            </a:r>
          </a:p>
          <a:p>
            <a:pPr algn="l"/>
            <a:r>
              <a:rPr lang="cs-CZ" dirty="0"/>
              <a:t>stěny (vzdálenost asi 30- 40 cm), nohy rozkročené v šíři ramen. Na stěně v </a:t>
            </a:r>
            <a:r>
              <a:rPr lang="cs-CZ" dirty="0" smtClean="0"/>
              <a:t>místě středu </a:t>
            </a:r>
            <a:r>
              <a:rPr lang="cs-CZ" dirty="0"/>
              <a:t>zad TO, v úrovni ramen, označíme bod X, druhý bod Y vyznačíme </a:t>
            </a:r>
            <a:r>
              <a:rPr lang="cs-CZ" dirty="0" smtClean="0"/>
              <a:t>na zemi </a:t>
            </a:r>
            <a:r>
              <a:rPr lang="cs-CZ" dirty="0"/>
              <a:t>mezi špičkami nohou. TO se předkloní s napnutýma nohama a dotkne </a:t>
            </a:r>
            <a:r>
              <a:rPr lang="cs-CZ" dirty="0" smtClean="0"/>
              <a:t>se špičkami </a:t>
            </a:r>
            <a:r>
              <a:rPr lang="cs-CZ" dirty="0"/>
              <a:t>prstů obou rukou bodu Y, pak se rychlé zvedne a otočí trup tak, aby </a:t>
            </a:r>
            <a:r>
              <a:rPr lang="cs-CZ" dirty="0" smtClean="0"/>
              <a:t>se dotkl </a:t>
            </a:r>
            <a:r>
              <a:rPr lang="cs-CZ" dirty="0"/>
              <a:t>bodu X za zády. Střídá otáčení vlevo a vpravo.</a:t>
            </a:r>
          </a:p>
          <a:p>
            <a:pPr algn="l"/>
            <a:r>
              <a:rPr lang="cs-CZ" dirty="0" smtClean="0"/>
              <a:t>- Zaznamenává </a:t>
            </a:r>
            <a:r>
              <a:rPr lang="cs-CZ" dirty="0"/>
              <a:t>se počet dotyků bodu X na stěně za 20 s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Děkujeme za pozornost</a:t>
            </a:r>
            <a:endParaRPr lang="cs-CZ" b="1" dirty="0"/>
          </a:p>
        </p:txBody>
      </p:sp>
      <p:pic>
        <p:nvPicPr>
          <p:cNvPr id="1026" name="Picture 2" descr="https://scontent-vie1-1.xx.fbcdn.net/hphotos-xlp1/v/t1.0-9/p720x720/12106692_1243345479025965_8911744759518226708_n.jpg?oh=607906274b474b4dd1cf146951d6c5ab&amp;oe=56AE8821"/>
          <p:cNvPicPr>
            <a:picLocks noChangeAspect="1" noChangeArrowheads="1"/>
          </p:cNvPicPr>
          <p:nvPr/>
        </p:nvPicPr>
        <p:blipFill>
          <a:blip r:embed="rId2" cstate="print"/>
          <a:srcRect l="49698" t="49349" b="864"/>
          <a:stretch>
            <a:fillRect/>
          </a:stretch>
        </p:blipFill>
        <p:spPr bwMode="auto">
          <a:xfrm>
            <a:off x="3131840" y="1563638"/>
            <a:ext cx="3449687" cy="341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772400" cy="864096"/>
          </a:xfrm>
        </p:spPr>
        <p:txBody>
          <a:bodyPr/>
          <a:lstStyle/>
          <a:p>
            <a:r>
              <a:rPr lang="cs-CZ" dirty="0"/>
              <a:t>1) Koordinace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395536" y="1131590"/>
            <a:ext cx="8748464" cy="3744416"/>
          </a:xfrm>
        </p:spPr>
        <p:txBody>
          <a:bodyPr>
            <a:normAutofit/>
          </a:bodyPr>
          <a:lstStyle/>
          <a:p>
            <a:pPr algn="l"/>
            <a:r>
              <a:rPr lang="cs-CZ" sz="2200" dirty="0"/>
              <a:t>= schopnost organismu vykonávat </a:t>
            </a:r>
            <a:r>
              <a:rPr lang="cs-CZ" sz="2200" u="sng" dirty="0"/>
              <a:t>přesné </a:t>
            </a:r>
            <a:r>
              <a:rPr lang="cs-CZ" sz="2200" dirty="0"/>
              <a:t>a </a:t>
            </a:r>
            <a:r>
              <a:rPr lang="cs-CZ" sz="2200" u="sng" dirty="0"/>
              <a:t>precizní pohyby </a:t>
            </a:r>
            <a:r>
              <a:rPr lang="cs-CZ" sz="2200" dirty="0"/>
              <a:t>v měnících se vnějších podmínkách</a:t>
            </a:r>
          </a:p>
          <a:p>
            <a:pPr lvl="1" algn="l"/>
            <a:r>
              <a:rPr lang="cs-CZ" sz="2200" dirty="0"/>
              <a:t> (změny rovin, směru i os pohybu)</a:t>
            </a:r>
          </a:p>
          <a:p>
            <a:pPr lvl="1" algn="l"/>
            <a:endParaRPr lang="cs-CZ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 err="1"/>
              <a:t>koor</a:t>
            </a:r>
            <a:r>
              <a:rPr lang="cs-CZ" sz="2200" dirty="0"/>
              <a:t>. schopnosti jsou zobecněné a relativně upevněné kvality řízení a regulace pohybu, které jsou základem různorodého pohybového jednání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/>
              <a:t>je však zřejmé, že energetické zabezpečení pohybové činnosti není podstatné (na rozdíl např. od síly, vytrvalosti)</a:t>
            </a:r>
          </a:p>
        </p:txBody>
      </p:sp>
    </p:spTree>
    <p:extLst>
      <p:ext uri="{BB962C8B-B14F-4D97-AF65-F5344CB8AC3E}">
        <p14:creationId xmlns:p14="http://schemas.microsoft.com/office/powerpoint/2010/main" xmlns="" val="1275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768752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Biologické předpoklady rozvoje koordinačních schopností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200151"/>
            <a:ext cx="6779096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u="sng" dirty="0"/>
              <a:t>Závisí na: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na procesech zráni CNS jako řídícího prvku, na propojování podkorových a korových úrovní řízení a na regulaci pohybu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na dozrávání smyslových a receptorových orgánů jako základu senzomotorických schopností 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na stavu regulované soustavy, tj. pohybového aparátu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2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 </a:t>
            </a:r>
            <a:br>
              <a:rPr lang="cs-CZ" sz="3600" dirty="0"/>
            </a:br>
            <a:r>
              <a:rPr lang="cs-CZ" sz="3600" dirty="0"/>
              <a:t>Testy koordinačních schopností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u="sng" dirty="0"/>
              <a:t>Testy terénní</a:t>
            </a:r>
          </a:p>
          <a:p>
            <a:pPr lvl="1"/>
            <a:r>
              <a:rPr lang="cs-CZ" sz="2400" dirty="0"/>
              <a:t>Charakter kontrolních </a:t>
            </a:r>
            <a:r>
              <a:rPr lang="cs-CZ" sz="2400" dirty="0" smtClean="0"/>
              <a:t>cvičení</a:t>
            </a:r>
            <a:endParaRPr lang="cs-CZ" u="sng" dirty="0"/>
          </a:p>
          <a:p>
            <a:pPr lvl="0"/>
            <a:endParaRPr lang="cs-CZ" u="sng" dirty="0" smtClean="0"/>
          </a:p>
          <a:p>
            <a:pPr lvl="0"/>
            <a:r>
              <a:rPr lang="cs-CZ" u="sng" dirty="0" smtClean="0"/>
              <a:t>Testy laboratorní</a:t>
            </a:r>
            <a:r>
              <a:rPr lang="cs-CZ" dirty="0" smtClean="0"/>
              <a:t>:</a:t>
            </a:r>
          </a:p>
          <a:p>
            <a:pPr lvl="1"/>
            <a:r>
              <a:rPr lang="cs-CZ" sz="2400" dirty="0" smtClean="0"/>
              <a:t>Standardizované podmínky, </a:t>
            </a:r>
          </a:p>
          <a:p>
            <a:pPr lvl="1"/>
            <a:r>
              <a:rPr lang="cs-CZ" sz="2400" dirty="0" smtClean="0"/>
              <a:t>Počítačová technika</a:t>
            </a:r>
          </a:p>
          <a:p>
            <a:pPr lvl="1"/>
            <a:r>
              <a:rPr lang="cs-CZ" sz="2400" dirty="0" smtClean="0"/>
              <a:t>Přístroje:</a:t>
            </a:r>
          </a:p>
          <a:p>
            <a:pPr marL="457200" lvl="1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5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stabilometric analy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426" y="195487"/>
            <a:ext cx="469757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br.all.biz/img/br/catalog/794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41614"/>
            <a:ext cx="2133698" cy="213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1275606"/>
            <a:ext cx="2304256" cy="30008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E8A9A"/>
                </a:solidFill>
              </a:rPr>
              <a:t>reaktometry</a:t>
            </a:r>
            <a:r>
              <a:rPr lang="cs-CZ" dirty="0" smtClean="0">
                <a:solidFill>
                  <a:srgbClr val="0E8A9A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E8A9A"/>
                </a:solidFill>
              </a:rPr>
              <a:t>stabilometry</a:t>
            </a:r>
            <a:r>
              <a:rPr lang="cs-CZ" dirty="0" smtClean="0">
                <a:solidFill>
                  <a:srgbClr val="0E8A9A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E8A9A"/>
                </a:solidFill>
              </a:rPr>
              <a:t>stereometry,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E8A9A"/>
                </a:solidFill>
              </a:rPr>
              <a:t>dynamometry,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E8A9A"/>
                </a:solidFill>
              </a:rPr>
              <a:t>rytmometry</a:t>
            </a:r>
            <a:r>
              <a:rPr lang="cs-CZ" dirty="0" smtClean="0">
                <a:solidFill>
                  <a:srgbClr val="0E8A9A"/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E8A9A"/>
                </a:solidFill>
              </a:rPr>
              <a:t>tremometry</a:t>
            </a:r>
            <a:r>
              <a:rPr lang="cs-CZ" dirty="0" smtClean="0">
                <a:solidFill>
                  <a:srgbClr val="0E8A9A"/>
                </a:solidFill>
              </a:rPr>
              <a:t> 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E8A9A"/>
                </a:solidFill>
              </a:rPr>
              <a:t>goniometry</a:t>
            </a:r>
            <a:endParaRPr lang="cs-CZ" dirty="0">
              <a:solidFill>
                <a:srgbClr val="0E8A9A"/>
              </a:solidFill>
            </a:endParaRPr>
          </a:p>
        </p:txBody>
      </p:sp>
      <p:pic>
        <p:nvPicPr>
          <p:cNvPr id="2052" name="Picture 4" descr="http://i.ytimg.com/vi/l-B6sGksozI/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03798"/>
            <a:ext cx="2565986" cy="192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15566"/>
            <a:ext cx="1951611" cy="145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7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Druhy koordinačních schopností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 algn="l">
              <a:buFont typeface="+mj-lt"/>
              <a:buAutoNum type="alphaLcParenR"/>
            </a:pPr>
            <a:r>
              <a:rPr lang="cs-CZ" dirty="0" smtClean="0"/>
              <a:t>kinesteticko-diferenciační </a:t>
            </a:r>
            <a:r>
              <a:rPr lang="cs-CZ" dirty="0"/>
              <a:t>schopnost, </a:t>
            </a:r>
            <a:endParaRPr lang="cs-CZ" dirty="0" smtClean="0"/>
          </a:p>
          <a:p>
            <a:pPr marL="514350" lvl="0" indent="-514350" algn="l">
              <a:buFont typeface="+mj-lt"/>
              <a:buAutoNum type="alphaLcParenR"/>
            </a:pPr>
            <a:r>
              <a:rPr lang="cs-CZ" dirty="0" smtClean="0"/>
              <a:t>prostorově-orientační </a:t>
            </a:r>
            <a:r>
              <a:rPr lang="cs-CZ" dirty="0"/>
              <a:t>schopnost, </a:t>
            </a:r>
            <a:endParaRPr lang="cs-CZ" dirty="0" smtClean="0"/>
          </a:p>
          <a:p>
            <a:pPr marL="514350" lvl="0" indent="-514350" algn="l">
              <a:buFont typeface="+mj-lt"/>
              <a:buAutoNum type="alphaLcParenR"/>
            </a:pPr>
            <a:r>
              <a:rPr lang="cs-CZ" dirty="0" err="1" smtClean="0"/>
              <a:t>rovnováhová</a:t>
            </a:r>
            <a:r>
              <a:rPr lang="cs-CZ" dirty="0" smtClean="0"/>
              <a:t> </a:t>
            </a:r>
            <a:r>
              <a:rPr lang="cs-CZ" dirty="0"/>
              <a:t>schopnost, </a:t>
            </a:r>
            <a:endParaRPr lang="cs-CZ" dirty="0" smtClean="0"/>
          </a:p>
          <a:p>
            <a:pPr marL="514350" lvl="0" indent="-514350" algn="l">
              <a:buFont typeface="+mj-lt"/>
              <a:buAutoNum type="alphaLcParenR"/>
            </a:pPr>
            <a:r>
              <a:rPr lang="cs-CZ" dirty="0" smtClean="0"/>
              <a:t>reakční schopnost,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cs-CZ" dirty="0" smtClean="0"/>
              <a:t>rytmická schopnost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cs-CZ" dirty="0" smtClean="0"/>
              <a:t>schopnost </a:t>
            </a:r>
            <a:r>
              <a:rPr lang="cs-CZ" dirty="0"/>
              <a:t>sdružování</a:t>
            </a:r>
            <a:r>
              <a:rPr lang="cs-CZ" dirty="0" smtClean="0"/>
              <a:t>,</a:t>
            </a:r>
          </a:p>
          <a:p>
            <a:pPr marL="514350" lvl="0" indent="-514350" algn="l">
              <a:buFont typeface="+mj-lt"/>
              <a:buAutoNum type="alphaLcParenR"/>
            </a:pPr>
            <a:r>
              <a:rPr lang="cs-CZ" dirty="0" smtClean="0"/>
              <a:t>schopnost </a:t>
            </a:r>
            <a:r>
              <a:rPr lang="cs-CZ" dirty="0"/>
              <a:t>přestavby.</a:t>
            </a:r>
          </a:p>
        </p:txBody>
      </p:sp>
    </p:spTree>
    <p:extLst>
      <p:ext uri="{BB962C8B-B14F-4D97-AF65-F5344CB8AC3E}">
        <p14:creationId xmlns:p14="http://schemas.microsoft.com/office/powerpoint/2010/main" xmlns="" val="3325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217</Template>
  <TotalTime>380</TotalTime>
  <Words>1751</Words>
  <Application>Microsoft Office PowerPoint</Application>
  <PresentationFormat>Předvádění na obrazovce (16:9)</PresentationFormat>
  <Paragraphs>269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217</vt:lpstr>
      <vt:lpstr>KOORDINACE a OBRATNOST</vt:lpstr>
      <vt:lpstr>Testy</vt:lpstr>
      <vt:lpstr>Obsah</vt:lpstr>
      <vt:lpstr>KOORDINACE</vt:lpstr>
      <vt:lpstr>1) Koordinace</vt:lpstr>
      <vt:lpstr>Biologické předpoklady rozvoje koordinačních schopností </vt:lpstr>
      <vt:lpstr>  Testy koordinačních schopností </vt:lpstr>
      <vt:lpstr>Snímek 8</vt:lpstr>
      <vt:lpstr>Druhy koordinačních schopností</vt:lpstr>
      <vt:lpstr>a) kinesteticko – diferenciační schopnost</vt:lpstr>
      <vt:lpstr>Testy:</vt:lpstr>
      <vt:lpstr>Snímek 12</vt:lpstr>
      <vt:lpstr>b) prostorově – orientační schopnost</vt:lpstr>
      <vt:lpstr>Testy</vt:lpstr>
      <vt:lpstr>Snímek 15</vt:lpstr>
      <vt:lpstr>Snímek 16</vt:lpstr>
      <vt:lpstr>c) rovnováhová schopnost</vt:lpstr>
      <vt:lpstr>K rovnováze obecně </vt:lpstr>
      <vt:lpstr>Prostředky rozvoje RS</vt:lpstr>
      <vt:lpstr>Testy</vt:lpstr>
      <vt:lpstr>d) reakční schopnost</vt:lpstr>
      <vt:lpstr>Testy</vt:lpstr>
      <vt:lpstr>e) rytmická schopnost</vt:lpstr>
      <vt:lpstr>Testy rytmických schopností</vt:lpstr>
      <vt:lpstr>Snímek 25</vt:lpstr>
      <vt:lpstr>Snímek 26</vt:lpstr>
      <vt:lpstr>f) schopnost sdružování</vt:lpstr>
      <vt:lpstr>Testy</vt:lpstr>
      <vt:lpstr>g) schopnost přestavby</vt:lpstr>
      <vt:lpstr>OBRATNOST</vt:lpstr>
      <vt:lpstr>2) Obratnost</vt:lpstr>
      <vt:lpstr>Testy obratnosti</vt:lpstr>
      <vt:lpstr>Známé testy</vt:lpstr>
      <vt:lpstr>Minnesota Dexterity Test</vt:lpstr>
      <vt:lpstr>Grooved Pegboard Test </vt:lpstr>
      <vt:lpstr>Purdue Pegboard Test</vt:lpstr>
      <vt:lpstr>FLEXIBILITA</vt:lpstr>
      <vt:lpstr>3) Flexibilita</vt:lpstr>
      <vt:lpstr>Snímek 39</vt:lpstr>
      <vt:lpstr>Testy flexibility</vt:lpstr>
      <vt:lpstr>Snímek 41</vt:lpstr>
      <vt:lpstr>Snímek 42</vt:lpstr>
      <vt:lpstr>Snímek 43</vt:lpstr>
      <vt:lpstr>Snímek 44</vt:lpstr>
      <vt:lpstr>Snímek 45</vt:lpstr>
      <vt:lpstr>  Děkujeme za pozornost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KOORDINACE a OBRATNOST</dc:title>
  <dc:creator>Eliška Čechová</dc:creator>
  <cp:lastModifiedBy>Acer</cp:lastModifiedBy>
  <cp:revision>60</cp:revision>
  <dcterms:created xsi:type="dcterms:W3CDTF">2015-11-16T15:04:06Z</dcterms:created>
  <dcterms:modified xsi:type="dcterms:W3CDTF">2015-11-18T07:43:37Z</dcterms:modified>
</cp:coreProperties>
</file>