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4" r:id="rId4"/>
    <p:sldId id="266" r:id="rId5"/>
    <p:sldId id="270" r:id="rId6"/>
    <p:sldId id="275" r:id="rId7"/>
    <p:sldId id="263" r:id="rId8"/>
    <p:sldId id="259" r:id="rId9"/>
    <p:sldId id="262" r:id="rId10"/>
    <p:sldId id="260" r:id="rId11"/>
    <p:sldId id="267" r:id="rId12"/>
    <p:sldId id="268" r:id="rId13"/>
    <p:sldId id="269" r:id="rId14"/>
    <p:sldId id="272" r:id="rId15"/>
    <p:sldId id="25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ína Bergerová" initials="KB" lastIdx="9" clrIdx="0">
    <p:extLst/>
  </p:cmAuthor>
  <p:cmAuthor id="2" name="Petr" initials="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11-26T22:38:31.749" idx="1">
    <p:pos x="554" y="711"/>
    <p:text>http://www.brook.com.au/userpages/finishlynx-specs.html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17T12:00:00.437" idx="5">
    <p:pos x="2863" y="2243"/>
    <p:text>Inženýři v Roke Manor Research Limited, England, vynalezli systém v roce 2001, vzdali se však patentu a později byla technologie přebrána společností Hawk-Eye Innovations Ltd.</p:text>
    <p:extLst>
      <p:ext uri="{C676402C-5697-4E1C-873F-D02D1690AC5C}">
        <p15:threadingInfo xmlns:p15="http://schemas.microsoft.com/office/powerpoint/2012/main" timeZoneBias="-60"/>
      </p:ext>
    </p:extLst>
  </p:cm>
  <p:cm authorId="1" dt="2015-11-17T12:01:33.874" idx="6">
    <p:pos x="3220" y="2784"/>
    <p:text>obrázky a data z 10 vysokorychlostních kamer umístěných na různých místech a v různých úhlech okolo kurtu. Systém, ve kterém se nachází předdefinovaný model hracího pole a pravidel hry, rychle zprocesuje video z kamery a dopad míčku.</p:text>
    <p:extLst>
      <p:ext uri="{C676402C-5697-4E1C-873F-D02D1690AC5C}">
        <p15:threadingInfo xmlns:p15="http://schemas.microsoft.com/office/powerpoint/2012/main" timeZoneBias="-60"/>
      </p:ext>
    </p:extLst>
  </p:cm>
  <p:cm authorId="1" dt="2015-11-17T12:04:02.212" idx="7">
    <p:pos x="3396" y="3106"/>
    <p:text>Dále identifikuje skupiny pixelů, které korespondují s obrázkem míčku a díky vyspělé 3D technologii se vypočítá jeho pozice a cesta, kterou urazil alespoň ze dvou kamer ve stejném okamžiku.</p:text>
    <p:extLst mod="1">
      <p:ext uri="{C676402C-5697-4E1C-873F-D02D1690AC5C}">
        <p15:threadingInfo xmlns:p15="http://schemas.microsoft.com/office/powerpoint/2012/main" timeZoneBias="-60"/>
      </p:ext>
    </p:extLst>
  </p:cm>
  <p:cm authorId="1" dt="2015-11-17T12:05:22.261" idx="8">
    <p:pos x="5603" y="3098"/>
    <p:text>Vygeneruje se grafický obrázek cesty míčku a kurtu, který je potom ukázán na obrazovce rozhodčím, trenérům a televizním divákům v reálném čase.</p:text>
    <p:extLst>
      <p:ext uri="{C676402C-5697-4E1C-873F-D02D1690AC5C}">
        <p15:threadingInfo xmlns:p15="http://schemas.microsoft.com/office/powerpoint/2012/main" timeZoneBias="-60"/>
      </p:ext>
    </p:extLst>
  </p:cm>
  <p:cm authorId="1" dt="2015-11-17T12:08:17.678" idx="9">
    <p:pos x="1868" y="3639"/>
    <p:text>ITF ve svých pravidlech rozhodla, že rozdíl dopadu míčku v realitě a potom, co ho ukáže Jestřábí Oko nesmí být větší než 5mm. Představitelé společnosti, která JO provozuje, uvádějí rozdíl 3,6mm a samozřejmě provedli tisíce testů a ani jeden nevyšel chybný.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www.hockeyforlife-shop.cz/cs/361-fwd-powershot-hockey-sens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://hokej.zlin.cz/clanek.asp?id=87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youtube.com/watch?v=yHRN4SjjAuk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youtube.com/watch?v=cC9YgCy4Lo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r9f7VNqCxk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ofosport.com/cz/index.php?clanek=5" TargetMode="External"/><Relationship Id="rId13" Type="http://schemas.openxmlformats.org/officeDocument/2006/relationships/hyperlink" Target="http://www.dimensiondata.com/Global/Global-Events/Tour-de-France/Pages/Home.aspx" TargetMode="External"/><Relationship Id="rId3" Type="http://schemas.openxmlformats.org/officeDocument/2006/relationships/hyperlink" Target="http://eshop.jipast.cz/novinky/novinka-v-nasem-e-shopu---volejbalova-dela.html" TargetMode="External"/><Relationship Id="rId7" Type="http://schemas.openxmlformats.org/officeDocument/2006/relationships/hyperlink" Target="http://hflsports.com/sportovni-marketing-eventy/pronajem-mobilnich-radarovych-zon-hfl-netting-system/" TargetMode="External"/><Relationship Id="rId12" Type="http://schemas.openxmlformats.org/officeDocument/2006/relationships/hyperlink" Target="http://cyclingtips.com.au/2015/07/behind-the-scenes-of-dimension-datas-rider-tracking-at-the-tour-de-france/" TargetMode="External"/><Relationship Id="rId2" Type="http://schemas.openxmlformats.org/officeDocument/2006/relationships/hyperlink" Target="http://sport.idnes.cz/to-byla-supa-volejbalove-delo-umi-byt-brutalnim-treninkovym-partakem-1k3-/volejbal.aspx?c=A120215_222317_volejbal_pa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okej.zlin.cz/clanek.asp?id=1109" TargetMode="External"/><Relationship Id="rId11" Type="http://schemas.openxmlformats.org/officeDocument/2006/relationships/hyperlink" Target="http://entertainment.howstuffworks.com/olympic-timing2.htm" TargetMode="External"/><Relationship Id="rId5" Type="http://schemas.openxmlformats.org/officeDocument/2006/relationships/hyperlink" Target="http://www.jestrabioko.cz/Jak_funguje_Jestrabi_oko/" TargetMode="External"/><Relationship Id="rId10" Type="http://schemas.openxmlformats.org/officeDocument/2006/relationships/hyperlink" Target="http://uh.edu/engines/epi2585.htm" TargetMode="External"/><Relationship Id="rId4" Type="http://schemas.openxmlformats.org/officeDocument/2006/relationships/hyperlink" Target="https://www.youtube.com/watch?v=5aFJLVtrAlg(17.11.2015)" TargetMode="External"/><Relationship Id="rId9" Type="http://schemas.openxmlformats.org/officeDocument/2006/relationships/hyperlink" Target="https://www.youtube.com/watch?v=niHH2vXNVz0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list=PL5RiS0ntS498XcYlT5wltLkTz0dpXBTRF&amp;v=X194y3oAtbM" TargetMode="External"/><Relationship Id="rId2" Type="http://schemas.openxmlformats.org/officeDocument/2006/relationships/hyperlink" Target="https://www.youtube.com/watch?v=HnNmXVGTa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Moderní technologie pro měření sportovního výkonu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352964"/>
          </a:xfrm>
        </p:spPr>
        <p:txBody>
          <a:bodyPr>
            <a:normAutofit/>
          </a:bodyPr>
          <a:lstStyle/>
          <a:p>
            <a:r>
              <a:rPr lang="cs-CZ" dirty="0" smtClean="0"/>
              <a:t>Karolína </a:t>
            </a:r>
            <a:r>
              <a:rPr lang="cs-CZ" dirty="0" err="1" smtClean="0"/>
              <a:t>bergerová</a:t>
            </a:r>
            <a:endParaRPr lang="cs-CZ" dirty="0" smtClean="0"/>
          </a:p>
          <a:p>
            <a:r>
              <a:rPr lang="cs-CZ" dirty="0" smtClean="0"/>
              <a:t>Petr </a:t>
            </a:r>
            <a:r>
              <a:rPr lang="cs-CZ" dirty="0" err="1" smtClean="0"/>
              <a:t>hubáček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659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Hokej: </a:t>
            </a:r>
            <a:r>
              <a:rPr lang="cs-CZ" dirty="0" smtClean="0">
                <a:hlinkClick r:id="rId2"/>
              </a:rPr>
              <a:t>rychlost střel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společnost </a:t>
            </a:r>
            <a:r>
              <a:rPr lang="cs-CZ" dirty="0" err="1"/>
              <a:t>iTouch</a:t>
            </a:r>
            <a:r>
              <a:rPr lang="cs-CZ" dirty="0"/>
              <a:t> Apple Premium </a:t>
            </a:r>
            <a:r>
              <a:rPr lang="cs-CZ" dirty="0" err="1"/>
              <a:t>Reseller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/>
              <a:t>FWD </a:t>
            </a:r>
            <a:r>
              <a:rPr lang="cs-CZ" dirty="0" err="1"/>
              <a:t>Powershot</a:t>
            </a:r>
            <a:r>
              <a:rPr lang="cs-CZ" dirty="0"/>
              <a:t> měří veškeré aspekty </a:t>
            </a:r>
            <a:r>
              <a:rPr lang="cs-CZ" dirty="0" smtClean="0"/>
              <a:t>střely </a:t>
            </a:r>
          </a:p>
          <a:p>
            <a:pPr lvl="1"/>
            <a:r>
              <a:rPr lang="cs-CZ" dirty="0"/>
              <a:t>data o rychlosti střel nebo síle nárazu hokejistů do mantinelu či sebe navzájem + speciální senzory, které zaznamenávají jednotlivé parametry výkonnosti </a:t>
            </a:r>
            <a:r>
              <a:rPr lang="cs-CZ" dirty="0" smtClean="0"/>
              <a:t>hráčů + následná analýza činností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26120" r="7090" b="26121"/>
          <a:stretch/>
        </p:blipFill>
        <p:spPr>
          <a:xfrm>
            <a:off x="471054" y="4326934"/>
            <a:ext cx="3865419" cy="212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3031"/>
          <a:stretch/>
        </p:blipFill>
        <p:spPr>
          <a:xfrm>
            <a:off x="7270833" y="3759998"/>
            <a:ext cx="3258621" cy="248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Hokej: I </a:t>
            </a:r>
            <a:r>
              <a:rPr lang="cs-CZ" dirty="0" err="1" smtClean="0"/>
              <a:t>touch</a:t>
            </a:r>
            <a:r>
              <a:rPr lang="cs-CZ" dirty="0" smtClean="0"/>
              <a:t> (HC PSG Zlín)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1805049"/>
            <a:ext cx="8946541" cy="4443350"/>
          </a:xfrm>
        </p:spPr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hokej.zlin.cz/clanek.asp?id=879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speciální senzory (ve výstroji), </a:t>
            </a:r>
            <a:r>
              <a:rPr lang="cs-CZ" dirty="0"/>
              <a:t>které zaznamenávají jednotlivé parametry výkonnosti </a:t>
            </a:r>
            <a:r>
              <a:rPr lang="cs-CZ" dirty="0" smtClean="0"/>
              <a:t>hráčů </a:t>
            </a:r>
          </a:p>
          <a:p>
            <a:r>
              <a:rPr lang="cs-CZ" dirty="0" smtClean="0"/>
              <a:t>kolik </a:t>
            </a:r>
            <a:r>
              <a:rPr lang="cs-CZ" dirty="0"/>
              <a:t>hráči </a:t>
            </a:r>
            <a:r>
              <a:rPr lang="cs-CZ" dirty="0" err="1" smtClean="0"/>
              <a:t>nabruslí</a:t>
            </a:r>
            <a:r>
              <a:rPr lang="cs-CZ" dirty="0"/>
              <a:t>, jaký mají tep a kolik spálí </a:t>
            </a:r>
            <a:r>
              <a:rPr lang="cs-CZ" dirty="0" smtClean="0"/>
              <a:t>energie</a:t>
            </a:r>
            <a:endParaRPr lang="cs-CZ" dirty="0"/>
          </a:p>
          <a:p>
            <a:r>
              <a:rPr lang="cs-CZ" dirty="0"/>
              <a:t>kolik měl hráč průměrnou rychlost, když byl na ledě, kolik strávil času na ledě a také kolik </a:t>
            </a:r>
            <a:r>
              <a:rPr lang="cs-CZ" dirty="0" smtClean="0"/>
              <a:t>absolvoval </a:t>
            </a:r>
            <a:r>
              <a:rPr lang="cs-CZ" dirty="0"/>
              <a:t>soubojů a jak </a:t>
            </a:r>
            <a:r>
              <a:rPr lang="cs-CZ" dirty="0" smtClean="0"/>
              <a:t>tvrdě</a:t>
            </a:r>
            <a:endParaRPr lang="cs-CZ" dirty="0"/>
          </a:p>
          <a:p>
            <a:r>
              <a:rPr lang="cs-CZ" i="1" dirty="0" smtClean="0"/>
              <a:t>Graficky </a:t>
            </a:r>
            <a:r>
              <a:rPr lang="cs-CZ" i="1" dirty="0"/>
              <a:t>znázorňovat postavení </a:t>
            </a:r>
            <a:r>
              <a:rPr lang="cs-CZ" i="1" dirty="0" smtClean="0"/>
              <a:t>hráčů – podobné jak el. Tužka</a:t>
            </a:r>
          </a:p>
          <a:p>
            <a:r>
              <a:rPr lang="pt-BR" dirty="0"/>
              <a:t>Čidlo předává veškeré informace do datového centra nebo na </a:t>
            </a:r>
            <a:r>
              <a:rPr lang="pt-BR" dirty="0" smtClean="0"/>
              <a:t>sociální</a:t>
            </a:r>
            <a:r>
              <a:rPr lang="cs-CZ" dirty="0" smtClean="0"/>
              <a:t> sítě.</a:t>
            </a:r>
            <a:endParaRPr lang="pt-BR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34" y="368136"/>
            <a:ext cx="2761475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Hokej: Rapid shot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1353788"/>
            <a:ext cx="8946541" cy="4894612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www.youtube.com/watch?v=yHRN4SjjAuk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Hokejový tréninkový systém</a:t>
            </a:r>
          </a:p>
          <a:p>
            <a:r>
              <a:rPr lang="cs-CZ" dirty="0" smtClean="0"/>
              <a:t> přihrává</a:t>
            </a:r>
            <a:r>
              <a:rPr lang="cs-CZ" dirty="0"/>
              <a:t>, vyhodnocuje přesnost a rychlost střelby a sbírá </a:t>
            </a:r>
            <a:r>
              <a:rPr lang="cs-CZ" dirty="0" smtClean="0"/>
              <a:t>puky</a:t>
            </a:r>
          </a:p>
          <a:p>
            <a:r>
              <a:rPr lang="cs-CZ" dirty="0" smtClean="0"/>
              <a:t>8 rychlostí přihrávek</a:t>
            </a:r>
          </a:p>
          <a:p>
            <a:r>
              <a:rPr lang="cs-CZ" dirty="0" smtClean="0"/>
              <a:t>Měří rychlost střely, přesnost střely a reakční čas</a:t>
            </a:r>
          </a:p>
          <a:p>
            <a:endParaRPr lang="cs-CZ" dirty="0"/>
          </a:p>
          <a:p>
            <a:r>
              <a:rPr lang="cs-CZ" dirty="0" smtClean="0"/>
              <a:t>Kde lze tuto technologii využít?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12" y="4334493"/>
            <a:ext cx="3492665" cy="19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Hokej: </a:t>
            </a:r>
            <a:r>
              <a:rPr lang="cs-CZ" dirty="0" err="1" smtClean="0"/>
              <a:t>skatemill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1436914"/>
            <a:ext cx="8946541" cy="4811485"/>
          </a:xfrm>
        </p:spPr>
        <p:txBody>
          <a:bodyPr>
            <a:normAutofit fontScale="77500" lnSpcReduction="20000"/>
          </a:bodyPr>
          <a:lstStyle/>
          <a:p>
            <a:r>
              <a:rPr lang="cs-CZ" sz="2600" dirty="0" smtClean="0"/>
              <a:t>Využití speciálního povrchu</a:t>
            </a:r>
          </a:p>
          <a:p>
            <a:endParaRPr lang="cs-CZ" sz="2600" dirty="0" smtClean="0"/>
          </a:p>
          <a:p>
            <a:r>
              <a:rPr lang="cs-CZ" sz="2600" dirty="0" smtClean="0"/>
              <a:t>Výhody a možnosti tréninku</a:t>
            </a:r>
          </a:p>
          <a:p>
            <a:endParaRPr lang="cs-CZ" sz="2600" dirty="0" smtClean="0"/>
          </a:p>
          <a:p>
            <a:r>
              <a:rPr lang="cs-CZ" sz="2600" dirty="0" smtClean="0"/>
              <a:t>Rozvoj a </a:t>
            </a:r>
            <a:r>
              <a:rPr lang="cs-CZ" sz="2600" dirty="0"/>
              <a:t>zdokonalení techniky </a:t>
            </a:r>
            <a:r>
              <a:rPr lang="cs-CZ" sz="2600" dirty="0" smtClean="0"/>
              <a:t>bruslení</a:t>
            </a:r>
          </a:p>
          <a:p>
            <a:endParaRPr lang="cs-CZ" sz="2600" dirty="0"/>
          </a:p>
          <a:p>
            <a:r>
              <a:rPr lang="cs-CZ" sz="2600" dirty="0"/>
              <a:t>rozvoj specifických kondičních </a:t>
            </a:r>
            <a:r>
              <a:rPr lang="cs-CZ" sz="2600" dirty="0" smtClean="0"/>
              <a:t>schopností</a:t>
            </a:r>
          </a:p>
          <a:p>
            <a:endParaRPr lang="cs-CZ" sz="2600" dirty="0"/>
          </a:p>
          <a:p>
            <a:r>
              <a:rPr lang="cs-CZ" sz="2600" dirty="0"/>
              <a:t>rozvoj koordinace bruslení a práce s kotoučem nebo i </a:t>
            </a:r>
            <a:r>
              <a:rPr lang="cs-CZ" sz="2600" dirty="0" smtClean="0"/>
              <a:t>střelbou</a:t>
            </a:r>
          </a:p>
          <a:p>
            <a:endParaRPr lang="cs-CZ" sz="2600" dirty="0"/>
          </a:p>
          <a:p>
            <a:r>
              <a:rPr lang="cs-CZ" sz="2600" dirty="0"/>
              <a:t>usnadnění a urychlení návratu po zranění nebo nemoci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www.youtube.com/watch?v=cC9YgCy4Lo0</a:t>
            </a:r>
            <a:r>
              <a:rPr lang="cs-CZ" dirty="0" smtClean="0"/>
              <a:t> – </a:t>
            </a:r>
            <a:r>
              <a:rPr lang="cs-CZ" dirty="0" err="1" smtClean="0"/>
              <a:t>skatemill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2" y="1021277"/>
            <a:ext cx="3716977" cy="20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Jak </a:t>
            </a:r>
            <a:r>
              <a:rPr lang="cs-CZ" dirty="0"/>
              <a:t>se trénuje ve Finsku</a:t>
            </a:r>
            <a:r>
              <a:rPr lang="cs-CZ" dirty="0" smtClean="0"/>
              <a:t>:</a:t>
            </a:r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https://www.youtube.com/watch?v=Dr9f7VNqCxk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0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http://sport.idnes.cz/to-byla-supa-volejbalove-delo-umi-byt-brutalnim-treninkovym-partakem-1k3-/</a:t>
            </a:r>
            <a:r>
              <a:rPr lang="cs-CZ" dirty="0" smtClean="0">
                <a:hlinkClick r:id="rId2"/>
              </a:rPr>
              <a:t>volejbal.aspx?c=A120215_222317_volejbal_par</a:t>
            </a:r>
            <a:r>
              <a:rPr lang="cs-CZ" dirty="0" smtClean="0"/>
              <a:t> (17.11.2015)</a:t>
            </a:r>
          </a:p>
          <a:p>
            <a:r>
              <a:rPr lang="cs-CZ" dirty="0">
                <a:hlinkClick r:id="rId3"/>
              </a:rPr>
              <a:t>http://eshop.jipast.cz/novinky/novinka-v-nasem-e-shopu---</a:t>
            </a:r>
            <a:r>
              <a:rPr lang="cs-CZ" dirty="0" smtClean="0">
                <a:hlinkClick r:id="rId3"/>
              </a:rPr>
              <a:t>volejbalova-dela.html</a:t>
            </a:r>
            <a:r>
              <a:rPr lang="cs-CZ" dirty="0" smtClean="0"/>
              <a:t> (17.11.2015)</a:t>
            </a:r>
          </a:p>
          <a:p>
            <a:r>
              <a:rPr lang="cs-CZ" dirty="0">
                <a:hlinkClick r:id="rId4"/>
              </a:rPr>
              <a:t>https://www.youtube.com/</a:t>
            </a:r>
            <a:r>
              <a:rPr lang="cs-CZ" dirty="0" err="1">
                <a:hlinkClick r:id="rId4"/>
              </a:rPr>
              <a:t>watch?v</a:t>
            </a:r>
            <a:r>
              <a:rPr lang="cs-CZ" dirty="0">
                <a:hlinkClick r:id="rId4"/>
              </a:rPr>
              <a:t>=5aFJLVtrAlg</a:t>
            </a:r>
            <a:r>
              <a:rPr lang="cs-CZ" dirty="0" smtClean="0">
                <a:hlinkClick r:id="rId4"/>
              </a:rPr>
              <a:t>(17.11.2015)</a:t>
            </a:r>
            <a:endParaRPr lang="cs-CZ" dirty="0" smtClean="0"/>
          </a:p>
          <a:p>
            <a:r>
              <a:rPr lang="cs-CZ" dirty="0">
                <a:hlinkClick r:id="rId5"/>
              </a:rPr>
              <a:t>http://www.jestrabioko.cz/Jak_funguje_Jestrabi_oko</a:t>
            </a:r>
            <a:r>
              <a:rPr lang="cs-CZ" dirty="0" smtClean="0">
                <a:hlinkClick r:id="rId5"/>
              </a:rPr>
              <a:t>/</a:t>
            </a:r>
            <a:r>
              <a:rPr lang="cs-CZ" dirty="0" smtClean="0"/>
              <a:t> (17.11.2015)</a:t>
            </a:r>
          </a:p>
          <a:p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hokej.zlin.cz/clanek.asp?id=1109</a:t>
            </a:r>
            <a:r>
              <a:rPr lang="cs-CZ" dirty="0" smtClean="0"/>
              <a:t> (17.11.2015)</a:t>
            </a:r>
          </a:p>
          <a:p>
            <a:r>
              <a:rPr lang="cs-CZ" dirty="0">
                <a:hlinkClick r:id="rId7"/>
              </a:rPr>
              <a:t>http://hflsports.com/sportovni-marketing-eventy/pronajem-mobilnich-radarovych-zon-hfl-netting-system</a:t>
            </a:r>
            <a:r>
              <a:rPr lang="cs-CZ" dirty="0" smtClean="0">
                <a:hlinkClick r:id="rId7"/>
              </a:rPr>
              <a:t>/</a:t>
            </a:r>
            <a:r>
              <a:rPr lang="cs-CZ" dirty="0" smtClean="0"/>
              <a:t> (17.11.2015)</a:t>
            </a:r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www.jofosport.com/cz/index.php?clanek=5</a:t>
            </a:r>
            <a:r>
              <a:rPr lang="cs-CZ" dirty="0" smtClean="0"/>
              <a:t> (18.11.2015)</a:t>
            </a:r>
          </a:p>
          <a:p>
            <a:r>
              <a:rPr lang="cs-CZ" dirty="0">
                <a:hlinkClick r:id="rId9"/>
              </a:rPr>
              <a:t>https://</a:t>
            </a:r>
            <a:r>
              <a:rPr lang="cs-CZ" dirty="0" smtClean="0">
                <a:hlinkClick r:id="rId9"/>
              </a:rPr>
              <a:t>www.youtube.com/watch?v=niHH2vXNVz0</a:t>
            </a:r>
            <a:r>
              <a:rPr lang="cs-CZ" dirty="0" smtClean="0"/>
              <a:t> (18.11.2015)</a:t>
            </a:r>
          </a:p>
          <a:p>
            <a:r>
              <a:rPr lang="cs-CZ" dirty="0">
                <a:hlinkClick r:id="rId10"/>
              </a:rPr>
              <a:t>http://</a:t>
            </a:r>
            <a:r>
              <a:rPr lang="cs-CZ" dirty="0" smtClean="0">
                <a:hlinkClick r:id="rId10"/>
              </a:rPr>
              <a:t>uh.edu/engines/epi2585.htm</a:t>
            </a:r>
            <a:r>
              <a:rPr lang="cs-CZ" dirty="0" smtClean="0"/>
              <a:t> (1.12.2015)</a:t>
            </a:r>
          </a:p>
          <a:p>
            <a:r>
              <a:rPr lang="cs-CZ" dirty="0">
                <a:hlinkClick r:id="rId11"/>
              </a:rPr>
              <a:t>http://</a:t>
            </a:r>
            <a:r>
              <a:rPr lang="cs-CZ" dirty="0" smtClean="0">
                <a:hlinkClick r:id="rId11"/>
              </a:rPr>
              <a:t>entertainment.howstuffworks.com/olympic-timing2.htm</a:t>
            </a:r>
            <a:r>
              <a:rPr lang="cs-CZ" dirty="0" smtClean="0"/>
              <a:t> (1.12.2015)</a:t>
            </a:r>
          </a:p>
          <a:p>
            <a:r>
              <a:rPr lang="cs-CZ" dirty="0">
                <a:hlinkClick r:id="rId12"/>
              </a:rPr>
              <a:t>http://cyclingtips.com.au/2015/07/behind-the-scenes-of-dimension-datas-rider-tracking-at-the-tour-de-france</a:t>
            </a:r>
            <a:r>
              <a:rPr lang="cs-CZ" dirty="0" smtClean="0">
                <a:hlinkClick r:id="rId12"/>
              </a:rPr>
              <a:t>/</a:t>
            </a:r>
            <a:r>
              <a:rPr lang="cs-CZ" dirty="0" smtClean="0"/>
              <a:t> (7.12.2015)</a:t>
            </a:r>
          </a:p>
          <a:p>
            <a:r>
              <a:rPr lang="cs-CZ" dirty="0">
                <a:hlinkClick r:id="rId13"/>
              </a:rPr>
              <a:t>http://</a:t>
            </a:r>
            <a:r>
              <a:rPr lang="cs-CZ" dirty="0" smtClean="0">
                <a:hlinkClick r:id="rId13"/>
              </a:rPr>
              <a:t>www.dimensiondata.com/Global/Global-Events/Tour-de-France/Pages/Home.aspx</a:t>
            </a:r>
            <a:r>
              <a:rPr lang="cs-CZ" dirty="0" smtClean="0"/>
              <a:t> (8.12.2015)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19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sz="2800" b="1" dirty="0" smtClean="0"/>
          </a:p>
          <a:p>
            <a:pPr algn="ctr"/>
            <a:r>
              <a:rPr lang="cs-CZ" sz="2800" b="1" dirty="0" smtClean="0"/>
              <a:t>Děkujeme za pozornost !!!!!!!!!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511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času z historie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136670"/>
            <a:ext cx="3028395" cy="24332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92664"/>
            <a:ext cx="3780736" cy="25961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78" y="1853248"/>
            <a:ext cx="3070849" cy="47166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1" y="3124479"/>
            <a:ext cx="3937648" cy="34454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40" y="733230"/>
            <a:ext cx="2256288" cy="22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plavaní: Omega + stopky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481965"/>
            <a:ext cx="3651683" cy="21762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95091"/>
            <a:ext cx="4381743" cy="28792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46" y="1395092"/>
            <a:ext cx="1889455" cy="28792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93" y="1395091"/>
            <a:ext cx="4310868" cy="28792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43" y="4481965"/>
            <a:ext cx="3235459" cy="21762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51" y="4481965"/>
            <a:ext cx="3580810" cy="20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3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007" y="423283"/>
            <a:ext cx="9404723" cy="3810524"/>
          </a:xfrm>
        </p:spPr>
        <p:txBody>
          <a:bodyPr/>
          <a:lstStyle/>
          <a:p>
            <a:r>
              <a:rPr lang="cs-CZ" dirty="0" smtClean="0"/>
              <a:t>OMEGA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41" y="976677"/>
            <a:ext cx="2833400" cy="29157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/>
          <a:stretch/>
        </p:blipFill>
        <p:spPr>
          <a:xfrm>
            <a:off x="9193423" y="4326898"/>
            <a:ext cx="2578712" cy="23101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74" y="4326898"/>
            <a:ext cx="3436761" cy="23579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7" y="3448663"/>
            <a:ext cx="5136515" cy="32361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17" y="947180"/>
            <a:ext cx="2985528" cy="29452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8" y="1256218"/>
            <a:ext cx="3085894" cy="19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času </a:t>
            </a:r>
            <a:r>
              <a:rPr lang="cs-CZ" dirty="0" err="1" smtClean="0"/>
              <a:t>Bolta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" y="1394933"/>
            <a:ext cx="6045315" cy="34331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927662"/>
            <a:ext cx="3558034" cy="26952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10" y="3927661"/>
            <a:ext cx="3591636" cy="26952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14" y="548864"/>
            <a:ext cx="3775920" cy="28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měření na </a:t>
            </a:r>
            <a:r>
              <a:rPr lang="cs-CZ" dirty="0" smtClean="0">
                <a:hlinkClick r:id="rId2"/>
              </a:rPr>
              <a:t>Tour de France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Umístění jezdců na trati v reálném čase</a:t>
            </a:r>
          </a:p>
          <a:p>
            <a:r>
              <a:rPr lang="cs-CZ" dirty="0" smtClean="0"/>
              <a:t>Snímání pomocí TV motorek</a:t>
            </a:r>
          </a:p>
          <a:p>
            <a:r>
              <a:rPr lang="cs-CZ" dirty="0" smtClean="0"/>
              <a:t>GPS transpondér od spol. HIKOP pod sedlem </a:t>
            </a:r>
          </a:p>
          <a:p>
            <a:r>
              <a:rPr lang="cs-CZ" dirty="0" smtClean="0">
                <a:hlinkClick r:id="rId3"/>
              </a:rPr>
              <a:t>Radiofrekvenční spojení </a:t>
            </a:r>
            <a:r>
              <a:rPr lang="cs-CZ" dirty="0" smtClean="0"/>
              <a:t>(senzory z kol –&gt;služební auta -&gt; náklaďák </a:t>
            </a:r>
            <a:r>
              <a:rPr lang="cs-CZ" dirty="0" err="1" smtClean="0"/>
              <a:t>EuroMedia</a:t>
            </a:r>
            <a:r>
              <a:rPr lang="cs-CZ" dirty="0" smtClean="0"/>
              <a:t> + technici</a:t>
            </a:r>
          </a:p>
          <a:p>
            <a:r>
              <a:rPr lang="cs-CZ" dirty="0" smtClean="0"/>
              <a:t>Šíření na </a:t>
            </a:r>
            <a:r>
              <a:rPr lang="cs-CZ" dirty="0" err="1" smtClean="0"/>
              <a:t>Twitter</a:t>
            </a:r>
            <a:r>
              <a:rPr lang="cs-CZ" dirty="0" smtClean="0"/>
              <a:t>, e-maily, </a:t>
            </a:r>
            <a:r>
              <a:rPr lang="cs-CZ" dirty="0" err="1" smtClean="0"/>
              <a:t>webovky</a:t>
            </a:r>
            <a:endParaRPr lang="cs-CZ" dirty="0" smtClean="0"/>
          </a:p>
          <a:p>
            <a:r>
              <a:rPr lang="cs-CZ" dirty="0" smtClean="0"/>
              <a:t>Sledování jezdců ve skupinách a jejich časový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rozptyl</a:t>
            </a:r>
          </a:p>
          <a:p>
            <a:r>
              <a:rPr lang="cs-CZ" dirty="0" smtClean="0"/>
              <a:t>Problematika: nepřesnost umístění (rozptyl 2-3m)</a:t>
            </a:r>
            <a:br>
              <a:rPr lang="cs-CZ" dirty="0" smtClean="0"/>
            </a:br>
            <a:r>
              <a:rPr lang="cs-CZ" dirty="0" smtClean="0"/>
              <a:t>				    výměna kol</a:t>
            </a:r>
            <a:br>
              <a:rPr lang="cs-CZ" dirty="0" smtClean="0"/>
            </a:br>
            <a:r>
              <a:rPr lang="cs-CZ" dirty="0" smtClean="0"/>
              <a:t>				    časový nesoulad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99" y="1355803"/>
            <a:ext cx="3280611" cy="17351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97" y="3772627"/>
            <a:ext cx="3284114" cy="13744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97" y="5271005"/>
            <a:ext cx="3374265" cy="15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Volejbal: Digitální výškoměr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Maximální měřená výška skoku 417 cm</a:t>
            </a:r>
          </a:p>
          <a:p>
            <a:r>
              <a:rPr lang="cs-CZ" dirty="0" smtClean="0"/>
              <a:t>Nejmenší měřitelná výška skoku 199cm</a:t>
            </a:r>
          </a:p>
          <a:p>
            <a:r>
              <a:rPr lang="cs-CZ" dirty="0" smtClean="0"/>
              <a:t>Nastavitelná dolní základní hodna</a:t>
            </a:r>
          </a:p>
          <a:p>
            <a:r>
              <a:rPr lang="cs-CZ" dirty="0" smtClean="0"/>
              <a:t>Rozsah měření 48cm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4036832"/>
            <a:ext cx="2423509" cy="22115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9"/>
          <a:stretch/>
        </p:blipFill>
        <p:spPr>
          <a:xfrm>
            <a:off x="7180682" y="1496167"/>
            <a:ext cx="28691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Jestřábí oko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786" y="2052917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Komplexní počítačový systém </a:t>
            </a:r>
          </a:p>
          <a:p>
            <a:r>
              <a:rPr lang="cs-CZ" sz="2400" dirty="0"/>
              <a:t>Používá se v kriketu, tenisu, fotbalu, apod.</a:t>
            </a:r>
          </a:p>
          <a:p>
            <a:r>
              <a:rPr lang="cs-CZ" sz="2400" dirty="0"/>
              <a:t>Systém vizuálně kopíruje trajektorii míčku a vyhodnotí jeho statisticky nejpravděpodobnější cestu jako pohybující se objekt.</a:t>
            </a:r>
          </a:p>
          <a:p>
            <a:r>
              <a:rPr lang="cs-CZ" sz="2400" dirty="0"/>
              <a:t>Vynalezeno v roce 2001</a:t>
            </a:r>
          </a:p>
          <a:p>
            <a:r>
              <a:rPr lang="cs-CZ" sz="2400" dirty="0"/>
              <a:t>V tenise založeno na trojúhelníkovém principu využívajícím souběžně</a:t>
            </a:r>
          </a:p>
          <a:p>
            <a:r>
              <a:rPr lang="cs-CZ" sz="2400" dirty="0"/>
              <a:t>10 vysokorychlostních kamer -&gt; </a:t>
            </a:r>
            <a:r>
              <a:rPr lang="cs-CZ" sz="2400" dirty="0" smtClean="0"/>
              <a:t>identifikuje skupinu pixelů a vypočítá jeho pozici a cestu -&gt;generace obrázku</a:t>
            </a:r>
          </a:p>
          <a:p>
            <a:r>
              <a:rPr lang="cs-CZ" sz="2400" dirty="0" smtClean="0"/>
              <a:t>Rozdíl dopadu míčku v realitě a potom nesmí být větší než 5mm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83" y="2394519"/>
            <a:ext cx="2942979" cy="175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62" y="352883"/>
            <a:ext cx="3823855" cy="194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75" y="4405745"/>
            <a:ext cx="1977193" cy="11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Radarové zóny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200" dirty="0" smtClean="0"/>
              <a:t>Mobilní radarovou zónu</a:t>
            </a:r>
            <a:r>
              <a:rPr lang="cs-CZ" sz="2200" dirty="0"/>
              <a:t>“ HFL </a:t>
            </a:r>
            <a:r>
              <a:rPr lang="cs-CZ" sz="2200" dirty="0" err="1"/>
              <a:t>Netting</a:t>
            </a:r>
            <a:r>
              <a:rPr lang="cs-CZ" sz="2200" dirty="0"/>
              <a:t> </a:t>
            </a:r>
            <a:r>
              <a:rPr lang="cs-CZ" sz="2200" dirty="0" smtClean="0"/>
              <a:t>Systém </a:t>
            </a:r>
            <a:r>
              <a:rPr lang="cs-CZ" sz="2200" dirty="0"/>
              <a:t>lze </a:t>
            </a:r>
            <a:r>
              <a:rPr lang="cs-CZ" sz="2200" dirty="0" smtClean="0"/>
              <a:t>použít </a:t>
            </a:r>
            <a:r>
              <a:rPr lang="cs-CZ" sz="2200" dirty="0"/>
              <a:t>pro </a:t>
            </a:r>
            <a:r>
              <a:rPr lang="cs-CZ" sz="2200" dirty="0" smtClean="0"/>
              <a:t>měření přesnosti </a:t>
            </a:r>
            <a:r>
              <a:rPr lang="cs-CZ" sz="2200" dirty="0"/>
              <a:t>a rychlosti </a:t>
            </a:r>
            <a:r>
              <a:rPr lang="cs-CZ" sz="2200" dirty="0" smtClean="0"/>
              <a:t>střely </a:t>
            </a:r>
            <a:r>
              <a:rPr lang="cs-CZ" sz="2200" dirty="0"/>
              <a:t>s </a:t>
            </a:r>
            <a:r>
              <a:rPr lang="cs-CZ" sz="2200" dirty="0" smtClean="0"/>
              <a:t>využitím radarového </a:t>
            </a:r>
            <a:r>
              <a:rPr lang="cs-CZ" sz="2200" dirty="0"/>
              <a:t>senzoru.</a:t>
            </a:r>
          </a:p>
          <a:p>
            <a:r>
              <a:rPr lang="cs-CZ" sz="2200" dirty="0" smtClean="0"/>
              <a:t>vhodná </a:t>
            </a:r>
            <a:r>
              <a:rPr lang="cs-CZ" sz="2200" dirty="0"/>
              <a:t>pro jakýkoliv sport – fotbal, hokej, </a:t>
            </a:r>
            <a:r>
              <a:rPr lang="cs-CZ" sz="2200" dirty="0" smtClean="0"/>
              <a:t>házenou</a:t>
            </a:r>
            <a:r>
              <a:rPr lang="cs-CZ" sz="2200" dirty="0"/>
              <a:t>, tenis, golf</a:t>
            </a:r>
            <a:r>
              <a:rPr lang="cs-CZ" sz="2200" dirty="0" smtClean="0"/>
              <a:t>…</a:t>
            </a:r>
            <a:endParaRPr lang="cs-CZ" sz="2200" dirty="0"/>
          </a:p>
          <a:p>
            <a:r>
              <a:rPr lang="cs-CZ" sz="2200" dirty="0" smtClean="0"/>
              <a:t>Zóna </a:t>
            </a:r>
            <a:r>
              <a:rPr lang="cs-CZ" sz="2200" dirty="0"/>
              <a:t>obsahuje samostatnou </a:t>
            </a:r>
            <a:r>
              <a:rPr lang="cs-CZ" sz="2200" dirty="0" smtClean="0"/>
              <a:t>střeleckou zónu </a:t>
            </a:r>
            <a:r>
              <a:rPr lang="cs-CZ" sz="2200" dirty="0"/>
              <a:t>s mantinely, branku, </a:t>
            </a:r>
            <a:r>
              <a:rPr lang="cs-CZ" sz="2200" dirty="0" smtClean="0"/>
              <a:t>střeleckou </a:t>
            </a:r>
            <a:r>
              <a:rPr lang="cs-CZ" sz="2200" dirty="0"/>
              <a:t>plochu nebo koberec a </a:t>
            </a:r>
            <a:r>
              <a:rPr lang="cs-CZ" sz="2200" dirty="0" smtClean="0"/>
              <a:t>bezdrátový </a:t>
            </a:r>
            <a:r>
              <a:rPr lang="cs-CZ" sz="2200" dirty="0"/>
              <a:t>radar s displejem </a:t>
            </a:r>
            <a:r>
              <a:rPr lang="cs-CZ" sz="2200"/>
              <a:t>pro </a:t>
            </a:r>
            <a:r>
              <a:rPr lang="cs-CZ" sz="2200" smtClean="0"/>
              <a:t>měření </a:t>
            </a:r>
            <a:r>
              <a:rPr lang="cs-CZ" sz="2200" dirty="0"/>
              <a:t>rychlosti </a:t>
            </a:r>
            <a:r>
              <a:rPr lang="cs-CZ" sz="2200" dirty="0" smtClean="0"/>
              <a:t>střely</a:t>
            </a:r>
            <a:r>
              <a:rPr lang="cs-CZ" sz="2200" dirty="0"/>
              <a:t>, branku nebo </a:t>
            </a:r>
            <a:r>
              <a:rPr lang="cs-CZ" sz="2200" dirty="0" smtClean="0"/>
              <a:t>síť, hokejové </a:t>
            </a:r>
            <a:r>
              <a:rPr lang="cs-CZ" sz="2200" dirty="0"/>
              <a:t>hole, resp. </a:t>
            </a:r>
            <a:r>
              <a:rPr lang="cs-CZ" sz="2200" dirty="0" smtClean="0"/>
              <a:t>míče</a:t>
            </a:r>
            <a:r>
              <a:rPr lang="cs-CZ" sz="2200" dirty="0"/>
              <a:t>, </a:t>
            </a:r>
            <a:r>
              <a:rPr lang="cs-CZ" sz="2200" dirty="0" smtClean="0"/>
              <a:t>golfov</a:t>
            </a:r>
            <a:r>
              <a:rPr lang="cs-CZ" sz="2200" dirty="0"/>
              <a:t>é</a:t>
            </a:r>
            <a:r>
              <a:rPr lang="cs-CZ" sz="2200" dirty="0" smtClean="0"/>
              <a:t> </a:t>
            </a:r>
            <a:r>
              <a:rPr lang="cs-CZ" sz="2200" dirty="0"/>
              <a:t>hole, atd</a:t>
            </a:r>
            <a:r>
              <a:rPr lang="cs-CZ" sz="2200" dirty="0" smtClean="0"/>
              <a:t>.</a:t>
            </a:r>
          </a:p>
          <a:p>
            <a:r>
              <a:rPr lang="cs-CZ" sz="2400" dirty="0" smtClean="0"/>
              <a:t>Základem střelecké radarov</a:t>
            </a:r>
            <a:r>
              <a:rPr lang="cs-CZ" sz="2400" dirty="0"/>
              <a:t>é</a:t>
            </a:r>
            <a:r>
              <a:rPr lang="cs-CZ" sz="2400" dirty="0" smtClean="0"/>
              <a:t> zóny </a:t>
            </a:r>
            <a:r>
              <a:rPr lang="cs-CZ" sz="2400" dirty="0"/>
              <a:t>je konstrukce o </a:t>
            </a:r>
            <a:r>
              <a:rPr lang="cs-CZ" sz="2400" dirty="0" smtClean="0"/>
              <a:t>rozměrech </a:t>
            </a:r>
            <a:r>
              <a:rPr lang="cs-CZ" sz="2400" dirty="0"/>
              <a:t>4 x 8 x 3m, </a:t>
            </a:r>
            <a:r>
              <a:rPr lang="cs-CZ" sz="2400" dirty="0" smtClean="0"/>
              <a:t>která </a:t>
            </a:r>
            <a:r>
              <a:rPr lang="cs-CZ" sz="2400" dirty="0"/>
              <a:t>je velmi </a:t>
            </a:r>
            <a:r>
              <a:rPr lang="cs-CZ" sz="2400" dirty="0" smtClean="0"/>
              <a:t>variabilní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7" y="238444"/>
            <a:ext cx="3061855" cy="17146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3" y="238444"/>
            <a:ext cx="2750718" cy="17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851</TotalTime>
  <Words>544</Words>
  <Application>Microsoft Office PowerPoint</Application>
  <PresentationFormat>Širokoúhlá obrazovka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</vt:lpstr>
      <vt:lpstr>Moderní technologie pro měření sportovního výkonu</vt:lpstr>
      <vt:lpstr>Měření času z historie</vt:lpstr>
      <vt:lpstr>Měření plavaní: Omega + stopky</vt:lpstr>
      <vt:lpstr>OMEGA </vt:lpstr>
      <vt:lpstr>Měření času Bolta</vt:lpstr>
      <vt:lpstr>Nové měření na Tour de France</vt:lpstr>
      <vt:lpstr>Volejbal: Digitální výškoměr</vt:lpstr>
      <vt:lpstr>Jestřábí oko</vt:lpstr>
      <vt:lpstr>Radarové zóny</vt:lpstr>
      <vt:lpstr>Hokej: rychlost střel</vt:lpstr>
      <vt:lpstr>Hokej: I touch (HC PSG Zlín)</vt:lpstr>
      <vt:lpstr>Hokej: Rapid shot</vt:lpstr>
      <vt:lpstr>Hokej: skatemill</vt:lpstr>
      <vt:lpstr>Prezentace aplikace PowerPoint</vt:lpstr>
      <vt:lpstr>Zdroje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pro měření sportovního výkonu</dc:title>
  <dc:creator>Karolína Bergerová</dc:creator>
  <cp:lastModifiedBy>Petr Hubáček</cp:lastModifiedBy>
  <cp:revision>54</cp:revision>
  <dcterms:created xsi:type="dcterms:W3CDTF">2015-11-17T09:48:50Z</dcterms:created>
  <dcterms:modified xsi:type="dcterms:W3CDTF">2015-12-09T06:39:44Z</dcterms:modified>
</cp:coreProperties>
</file>