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84" r:id="rId21"/>
    <p:sldId id="287" r:id="rId22"/>
    <p:sldId id="278" r:id="rId23"/>
    <p:sldId id="279" r:id="rId24"/>
    <p:sldId id="280" r:id="rId25"/>
    <p:sldId id="281" r:id="rId26"/>
    <p:sldId id="282" r:id="rId27"/>
    <p:sldId id="283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01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8880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8223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61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2185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9736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5389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0257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7856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7889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0687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A5540-C80A-4637-A81C-5AB3488C0B75}" type="datetimeFigureOut">
              <a:rPr lang="cs-CZ" smtClean="0"/>
              <a:pPr/>
              <a:t>30.11.2015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F4FF-E47E-47F4-96D0-9D9B8042A4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6930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krokomery.heureka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bilmania.cz/clanky/nejlepsi-aplikace-pro-monitoring-zdravi-a-fitnes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watchhodinky.cz/" TargetMode="External"/><Relationship Id="rId7" Type="http://schemas.openxmlformats.org/officeDocument/2006/relationships/hyperlink" Target="https://www.insportline.cz/" TargetMode="External"/><Relationship Id="rId2" Type="http://schemas.openxmlformats.org/officeDocument/2006/relationships/hyperlink" Target="http://www.hodinky-sport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orttester.info/" TargetMode="External"/><Relationship Id="rId5" Type="http://schemas.openxmlformats.org/officeDocument/2006/relationships/hyperlink" Target="http://www.polar.com/" TargetMode="External"/><Relationship Id="rId4" Type="http://schemas.openxmlformats.org/officeDocument/2006/relationships/hyperlink" Target="https://www.dtest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Současné technologie využívané pro monitoring pohybové aktivity</a:t>
            </a:r>
            <a:endParaRPr lang="cs-C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3848472" cy="1426245"/>
          </a:xfrm>
        </p:spPr>
        <p:txBody>
          <a:bodyPr/>
          <a:lstStyle/>
          <a:p>
            <a:pPr algn="l"/>
            <a:r>
              <a:rPr lang="cs-CZ" dirty="0" smtClean="0"/>
              <a:t>Lucie </a:t>
            </a:r>
            <a:r>
              <a:rPr lang="cs-CZ" dirty="0" err="1" smtClean="0"/>
              <a:t>Eckeltová</a:t>
            </a:r>
            <a:endParaRPr lang="cs-CZ" dirty="0" smtClean="0"/>
          </a:p>
          <a:p>
            <a:pPr algn="l"/>
            <a:r>
              <a:rPr lang="cs-CZ" dirty="0" smtClean="0"/>
              <a:t>Kateřina Jakubcová</a:t>
            </a:r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868144" y="6146304"/>
            <a:ext cx="3275856" cy="711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Brno 2015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6908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Akcelerometr </a:t>
            </a:r>
            <a:r>
              <a:rPr lang="cs-CZ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ActiGraph</a:t>
            </a: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GT1M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Měří frekvenci, délku a intenzitu pohybu ve vertikální rovině.</a:t>
            </a:r>
          </a:p>
          <a:p>
            <a:r>
              <a:rPr lang="cs-CZ" dirty="0" smtClean="0"/>
              <a:t>Ukládá záznamy pohybu v minutových intervalech.</a:t>
            </a:r>
          </a:p>
          <a:p>
            <a:r>
              <a:rPr lang="cs-CZ" dirty="0" smtClean="0"/>
              <a:t>Je možné zjistit kolik minut uživatel strávil lehkou, středně zatěžující nebo intenzivní PA.</a:t>
            </a:r>
          </a:p>
          <a:p>
            <a:r>
              <a:rPr lang="cs-CZ" dirty="0" smtClean="0"/>
              <a:t>Měří nachozené kroky, </a:t>
            </a:r>
            <a:r>
              <a:rPr lang="cs-CZ" dirty="0"/>
              <a:t>aktivní energetický výdej, celkový energetický výdej, aktivní energetický výdej na kg tělesné hmotnosti </a:t>
            </a:r>
            <a:r>
              <a:rPr lang="cs-CZ" dirty="0" smtClean="0"/>
              <a:t>jedince.</a:t>
            </a:r>
          </a:p>
          <a:p>
            <a:r>
              <a:rPr lang="cs-CZ" dirty="0" smtClean="0"/>
              <a:t>Nemožnost ztráty dat a výskytu chyb.</a:t>
            </a:r>
          </a:p>
          <a:p>
            <a:r>
              <a:rPr lang="cs-CZ" dirty="0" smtClean="0"/>
              <a:t>Citlivost na změnu rychlosti pohybu těla díky zabudovanému krystalu.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9432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aplikace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cs-CZ" dirty="0" err="1" smtClean="0"/>
              <a:t>Runtastic</a:t>
            </a:r>
            <a:r>
              <a:rPr lang="cs-CZ" dirty="0" smtClean="0"/>
              <a:t> Pro (android, IOS, WP)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844825"/>
            <a:ext cx="5382999" cy="50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8524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"/>
            <a:ext cx="9144000" cy="2132856"/>
          </a:xfrm>
        </p:spPr>
        <p:txBody>
          <a:bodyPr/>
          <a:lstStyle/>
          <a:p>
            <a:r>
              <a:rPr lang="sv-SE" dirty="0"/>
              <a:t>Sports Tracker (Android, WP, iOS, BB)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" y="1988840"/>
            <a:ext cx="906957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734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cs-CZ" dirty="0"/>
              <a:t>Instant Fitness (Android, </a:t>
            </a:r>
            <a:r>
              <a:rPr lang="cs-CZ" dirty="0" err="1"/>
              <a:t>iOS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2241"/>
            <a:ext cx="9144000" cy="343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00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cs-CZ" dirty="0" err="1"/>
              <a:t>Runkeeper</a:t>
            </a:r>
            <a:r>
              <a:rPr lang="cs-CZ" dirty="0"/>
              <a:t> (Android, </a:t>
            </a:r>
            <a:r>
              <a:rPr lang="cs-CZ" dirty="0" err="1"/>
              <a:t>iOS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939"/>
            <a:ext cx="9144000" cy="616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236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ase"/>
            <a:r>
              <a:rPr lang="cs-CZ" dirty="0" err="1"/>
              <a:t>Endomondo</a:t>
            </a:r>
            <a:r>
              <a:rPr lang="cs-CZ" dirty="0"/>
              <a:t> (Android, </a:t>
            </a:r>
            <a:r>
              <a:rPr lang="cs-CZ" dirty="0" err="1"/>
              <a:t>iOS</a:t>
            </a:r>
            <a:r>
              <a:rPr lang="cs-CZ" dirty="0"/>
              <a:t>, WP)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" y="1609546"/>
            <a:ext cx="9069852" cy="311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626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Krokoměry (pedometry)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První krokoměr vynalezl již v 15.století </a:t>
            </a:r>
            <a:r>
              <a:rPr lang="cs-CZ" dirty="0" err="1" smtClean="0"/>
              <a:t>Leonardo</a:t>
            </a:r>
            <a:r>
              <a:rPr lang="cs-CZ" dirty="0" smtClean="0"/>
              <a:t> </a:t>
            </a:r>
            <a:r>
              <a:rPr lang="cs-CZ" dirty="0" err="1" smtClean="0"/>
              <a:t>da</a:t>
            </a:r>
            <a:r>
              <a:rPr lang="cs-CZ" dirty="0" smtClean="0"/>
              <a:t> Vinci; pohyb primitivního kyvadla zaznamenával počet kroků</a:t>
            </a:r>
          </a:p>
          <a:p>
            <a:r>
              <a:rPr lang="cs-CZ" dirty="0" smtClean="0"/>
              <a:t>V 2.polovině 60.let byl jemný mechanizmus zdokonalen o pohyb olověné kuličky, kterou později nahradilo odpružené rameno. Samozřejmostí byl </a:t>
            </a:r>
            <a:r>
              <a:rPr lang="cs-CZ" dirty="0" smtClean="0"/>
              <a:t>displej.</a:t>
            </a:r>
            <a:endParaRPr lang="cs-CZ" dirty="0" smtClean="0"/>
          </a:p>
          <a:p>
            <a:r>
              <a:rPr lang="cs-CZ" dirty="0" smtClean="0"/>
              <a:t>Nejnovější přístroje využívají MEMS (</a:t>
            </a:r>
            <a:r>
              <a:rPr lang="cs-CZ" dirty="0" err="1" smtClean="0"/>
              <a:t>Micro</a:t>
            </a:r>
            <a:r>
              <a:rPr lang="cs-CZ" dirty="0" smtClean="0"/>
              <a:t>-</a:t>
            </a:r>
            <a:r>
              <a:rPr lang="cs-CZ" dirty="0" err="1" smtClean="0"/>
              <a:t>ElectroMechanical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), mají vnitřní senzory a software k detekci a zaznamenání počtu kroků.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cs-CZ" dirty="0" smtClean="0"/>
              <a:t>Ani nejmodernější krokoměry se nevyhnou chybě měření, což se týká především zaznamenání </a:t>
            </a:r>
            <a:r>
              <a:rPr lang="cs-CZ" dirty="0" smtClean="0">
                <a:solidFill>
                  <a:srgbClr val="FF0000"/>
                </a:solidFill>
              </a:rPr>
              <a:t>velmi pomalé chůze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Navzdory tomu je </a:t>
            </a:r>
            <a:r>
              <a:rPr lang="cs-CZ" dirty="0" err="1" smtClean="0"/>
              <a:t>pedometrie</a:t>
            </a:r>
            <a:r>
              <a:rPr lang="cs-CZ" dirty="0" smtClean="0"/>
              <a:t> jednou z nejpřesnějších používaných objektivních metod. Ačkoliv je </a:t>
            </a:r>
            <a:r>
              <a:rPr lang="cs-CZ" dirty="0" err="1" smtClean="0"/>
              <a:t>akcelerometrie</a:t>
            </a:r>
            <a:r>
              <a:rPr lang="cs-CZ" dirty="0" smtClean="0"/>
              <a:t> (1923) přesnější metodou, v současnosti se užívá především k jiným účelům, než k měření počtu kroků. Důvodem je hlavně vyšší cena a větší náročnost na zpracování dat.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a funkce krokoměrů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cs-CZ" dirty="0" smtClean="0">
                <a:solidFill>
                  <a:srgbClr val="FF0000"/>
                </a:solidFill>
              </a:rPr>
              <a:t>jednoduché</a:t>
            </a:r>
            <a:r>
              <a:rPr lang="cs-CZ" dirty="0" smtClean="0"/>
              <a:t> krokoměry se základními funkcemi počítání kroků a času</a:t>
            </a:r>
          </a:p>
          <a:p>
            <a:pPr lvl="0" fontAlgn="base"/>
            <a:r>
              <a:rPr lang="cs-CZ" dirty="0" smtClean="0">
                <a:solidFill>
                  <a:srgbClr val="FF0000"/>
                </a:solidFill>
              </a:rPr>
              <a:t>pokročilé</a:t>
            </a:r>
            <a:r>
              <a:rPr lang="cs-CZ" dirty="0" smtClean="0"/>
              <a:t> pedometry s nastavením vzdálenosti, počtu kroků, spálených kalorií, výpočtem úbytku tuků, filtrem nežádoucích pohybů</a:t>
            </a:r>
          </a:p>
          <a:p>
            <a:pPr lvl="0" fontAlgn="base"/>
            <a:r>
              <a:rPr lang="cs-CZ" dirty="0" smtClean="0"/>
              <a:t>mohou být v kombinaci s </a:t>
            </a:r>
            <a:r>
              <a:rPr lang="cs-CZ" dirty="0" smtClean="0">
                <a:solidFill>
                  <a:srgbClr val="FF0000"/>
                </a:solidFill>
              </a:rPr>
              <a:t>akcelerometrem</a:t>
            </a:r>
            <a:r>
              <a:rPr lang="cs-CZ" dirty="0" smtClean="0"/>
              <a:t> či 3D polohovým senzorem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Dostupnost a cenové relace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35 výrobců, z nichž nejdostupnější a nejověřenější jsou:</a:t>
            </a:r>
          </a:p>
          <a:p>
            <a:pPr>
              <a:buNone/>
            </a:pPr>
            <a:r>
              <a:rPr lang="cs-CZ" dirty="0" err="1" smtClean="0">
                <a:hlinkClick r:id="rId2"/>
              </a:rPr>
              <a:t>Insportline</a:t>
            </a:r>
            <a:endParaRPr lang="cs-CZ" dirty="0" smtClean="0"/>
          </a:p>
          <a:p>
            <a:pPr>
              <a:buNone/>
            </a:pPr>
            <a:r>
              <a:rPr lang="cs-CZ" dirty="0" err="1" smtClean="0">
                <a:hlinkClick r:id="rId2"/>
              </a:rPr>
              <a:t>Omron</a:t>
            </a:r>
            <a:endParaRPr lang="cs-CZ" dirty="0" smtClean="0"/>
          </a:p>
          <a:p>
            <a:pPr>
              <a:buNone/>
            </a:pPr>
            <a:r>
              <a:rPr lang="cs-CZ" dirty="0" err="1" smtClean="0">
                <a:hlinkClick r:id="rId2"/>
              </a:rPr>
              <a:t>Sedco</a:t>
            </a:r>
            <a:endParaRPr lang="cs-CZ" dirty="0" smtClean="0"/>
          </a:p>
          <a:p>
            <a:r>
              <a:rPr lang="cs-CZ" dirty="0" smtClean="0"/>
              <a:t>dle výběru funkcí je cenové rozpětí od 170,- do několika </a:t>
            </a:r>
            <a:r>
              <a:rPr lang="cs-CZ" dirty="0" smtClean="0"/>
              <a:t>tisíc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8036" t="30598" r="7764" b="23506"/>
          <a:stretch>
            <a:fillRect/>
          </a:stretch>
        </p:blipFill>
        <p:spPr bwMode="auto">
          <a:xfrm>
            <a:off x="4357686" y="2571744"/>
            <a:ext cx="33575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Pohybová aktivita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Vzájemné propojení psychické, psychomotorické, biologické a sociální stránky člověka.</a:t>
            </a:r>
          </a:p>
          <a:p>
            <a:r>
              <a:rPr lang="cs-CZ" dirty="0" smtClean="0"/>
              <a:t>„Charakterizována spojením frekvence, intenzity, doby trvání a druhem pohybové aktivity (Měkota 2001).“</a:t>
            </a:r>
          </a:p>
          <a:p>
            <a:r>
              <a:rPr lang="cs-CZ" dirty="0" smtClean="0"/>
              <a:t>„Kosterním svalstvem zprostředkovaný tělesný pohyb, který má za výsledek kalorický výdej“ (</a:t>
            </a:r>
            <a:r>
              <a:rPr lang="cs-CZ" dirty="0" err="1" smtClean="0"/>
              <a:t>Perič</a:t>
            </a:r>
            <a:r>
              <a:rPr lang="cs-CZ" dirty="0" smtClean="0"/>
              <a:t> 2012).</a:t>
            </a:r>
          </a:p>
          <a:p>
            <a:r>
              <a:rPr lang="cs-CZ" dirty="0" smtClean="0"/>
              <a:t>„Konkrétní druh pohybové činnosti nebo souhrn veškerého pohybového projevu jedince“ (</a:t>
            </a:r>
            <a:r>
              <a:rPr lang="cs-CZ" dirty="0" err="1" smtClean="0"/>
              <a:t>Čelikovský</a:t>
            </a:r>
            <a:r>
              <a:rPr lang="cs-CZ" dirty="0" smtClean="0"/>
              <a:t> 1990).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9611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Sporttester</a:t>
            </a:r>
            <a:r>
              <a:rPr lang="cs-CZ" b="1" dirty="0" smtClean="0">
                <a:solidFill>
                  <a:srgbClr val="FF0000"/>
                </a:solidFill>
              </a:rPr>
              <a:t> (</a:t>
            </a:r>
            <a:r>
              <a:rPr lang="cs-CZ" b="1" dirty="0" err="1" smtClean="0">
                <a:solidFill>
                  <a:srgbClr val="FF0000"/>
                </a:solidFill>
              </a:rPr>
              <a:t>pulsmetr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Přístroj pro měření tepové </a:t>
            </a:r>
            <a:r>
              <a:rPr lang="cs-CZ" dirty="0" err="1" smtClean="0"/>
              <a:t>frekcence</a:t>
            </a:r>
            <a:r>
              <a:rPr lang="cs-CZ" dirty="0" smtClean="0"/>
              <a:t> + další </a:t>
            </a:r>
            <a:r>
              <a:rPr lang="cs-CZ" dirty="0" err="1" smtClean="0"/>
              <a:t>fce</a:t>
            </a:r>
            <a:endParaRPr lang="cs-CZ" dirty="0" smtClean="0"/>
          </a:p>
          <a:p>
            <a:r>
              <a:rPr lang="cs-CZ" dirty="0" smtClean="0"/>
              <a:t>Nejčastěji jde o kombinaci hodinek a hrudního pásu nebo hodinky se zabudovaným dotykovým čidlem (vhodné pro turistiku)</a:t>
            </a:r>
          </a:p>
          <a:p>
            <a:r>
              <a:rPr lang="cs-CZ" dirty="0" smtClean="0"/>
              <a:t>Další funkce: počítání kalorií, procento tuku, v jaké hladině zátěže se nacházíme, </a:t>
            </a:r>
            <a:r>
              <a:rPr lang="cs-CZ" dirty="0" err="1" smtClean="0"/>
              <a:t>sporttestery</a:t>
            </a:r>
            <a:r>
              <a:rPr lang="cs-CZ" dirty="0" smtClean="0"/>
              <a:t> s </a:t>
            </a:r>
            <a:r>
              <a:rPr lang="cs-CZ" dirty="0" err="1" smtClean="0"/>
              <a:t>footpodem</a:t>
            </a:r>
            <a:r>
              <a:rPr lang="cs-CZ" dirty="0" smtClean="0"/>
              <a:t> (krokoměrem), s GPS, měření TF ve vodě, kompas, barometr, výškoměr, …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71613"/>
            <a:ext cx="4040188" cy="785818"/>
          </a:xfrm>
        </p:spPr>
        <p:txBody>
          <a:bodyPr/>
          <a:lstStyle/>
          <a:p>
            <a:r>
              <a:rPr lang="cs-CZ" dirty="0" smtClean="0"/>
              <a:t>Sigma PC 15.11</a:t>
            </a:r>
            <a:r>
              <a:rPr lang="cs-CZ" b="0" dirty="0" smtClean="0"/>
              <a:t>, 1.100,-</a:t>
            </a:r>
            <a:endParaRPr lang="cs-CZ" b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43051"/>
            <a:ext cx="4041775" cy="714380"/>
          </a:xfrm>
        </p:spPr>
        <p:txBody>
          <a:bodyPr/>
          <a:lstStyle/>
          <a:p>
            <a:r>
              <a:rPr lang="cs-CZ" dirty="0" err="1" smtClean="0"/>
              <a:t>Polar</a:t>
            </a:r>
            <a:r>
              <a:rPr lang="cs-CZ" dirty="0" smtClean="0"/>
              <a:t> M400</a:t>
            </a:r>
            <a:r>
              <a:rPr lang="cs-CZ" b="0" dirty="0" smtClean="0"/>
              <a:t>, 5.500,-</a:t>
            </a:r>
            <a:endParaRPr lang="cs-CZ" b="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1119" t="25715" r="45894" b="24821"/>
          <a:stretch>
            <a:fillRect/>
          </a:stretch>
        </p:blipFill>
        <p:spPr bwMode="auto">
          <a:xfrm>
            <a:off x="714348" y="2500306"/>
            <a:ext cx="2571768" cy="345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31776" t="27094" r="47014" b="30486"/>
          <a:stretch>
            <a:fillRect/>
          </a:stretch>
        </p:blipFill>
        <p:spPr bwMode="auto">
          <a:xfrm>
            <a:off x="4714876" y="2500306"/>
            <a:ext cx="2871808" cy="3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Fitness náramky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Sledují nepřetržitě naši fyzickou aktivitu</a:t>
            </a:r>
          </a:p>
          <a:p>
            <a:r>
              <a:rPr lang="cs-CZ" dirty="0" smtClean="0"/>
              <a:t>Přehled spotřeby kalorií, více/méně spolehlivý měřič TF, vodotěsné, displej, vyhodnocení kvality spánku – budíček, kalibrace délky kroku – měřič vzdálenosti, spárování s Androidem i ostatními OS</a:t>
            </a:r>
          </a:p>
          <a:p>
            <a:r>
              <a:rPr lang="cs-CZ" dirty="0" smtClean="0"/>
              <a:t>Co jim bývá vytknuto? Nemají GPS,  nutné přepínat do spánkového režimu (chybí u nejnovějších modelů), čidlo je na ruce – pohyb ruky neodpovídá jen chůzi 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odlišují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designem</a:t>
            </a:r>
          </a:p>
          <a:p>
            <a:r>
              <a:rPr lang="cs-CZ" dirty="0" smtClean="0"/>
              <a:t>způsobem </a:t>
            </a:r>
            <a:r>
              <a:rPr lang="cs-CZ" dirty="0" smtClean="0"/>
              <a:t>indikace – zcela pasivní náramky vám </a:t>
            </a:r>
            <a:r>
              <a:rPr lang="cs-CZ" dirty="0" err="1" smtClean="0"/>
              <a:t>ukáží</a:t>
            </a:r>
            <a:r>
              <a:rPr lang="cs-CZ" dirty="0" smtClean="0"/>
              <a:t> počet kroků jen na mobilu, jiné pomocí několika diod alespoň v procentech naznačí a jiné zobrazí na displeji přesné </a:t>
            </a:r>
            <a:r>
              <a:rPr lang="cs-CZ" dirty="0" smtClean="0"/>
              <a:t>číslo</a:t>
            </a:r>
            <a:endParaRPr lang="cs-CZ" dirty="0" smtClean="0"/>
          </a:p>
          <a:p>
            <a:r>
              <a:rPr lang="cs-CZ" dirty="0" smtClean="0"/>
              <a:t>výdrží -  4–7 dny až více </a:t>
            </a:r>
            <a:r>
              <a:rPr lang="cs-CZ" dirty="0" smtClean="0"/>
              <a:t>než </a:t>
            </a:r>
            <a:r>
              <a:rPr lang="cs-CZ" dirty="0" smtClean="0"/>
              <a:t>ro</a:t>
            </a:r>
            <a:r>
              <a:rPr lang="cs-CZ" dirty="0" smtClean="0"/>
              <a:t>k</a:t>
            </a:r>
            <a:endParaRPr lang="cs-CZ" dirty="0" smtClean="0"/>
          </a:p>
          <a:p>
            <a:r>
              <a:rPr lang="cs-CZ" dirty="0" smtClean="0"/>
              <a:t>aplikace </a:t>
            </a:r>
            <a:r>
              <a:rPr lang="cs-CZ" dirty="0" smtClean="0"/>
              <a:t>pro </a:t>
            </a:r>
            <a:r>
              <a:rPr lang="cs-CZ" dirty="0" err="1" smtClean="0"/>
              <a:t>smartphony</a:t>
            </a:r>
            <a:r>
              <a:rPr lang="cs-CZ" dirty="0" smtClean="0"/>
              <a:t> - </a:t>
            </a:r>
            <a:r>
              <a:rPr lang="cs-CZ" dirty="0" smtClean="0"/>
              <a:t>některé umí fungovat/synchronizovat i bez mobilní aplikace jen přes </a:t>
            </a:r>
            <a:r>
              <a:rPr lang="cs-CZ" dirty="0" smtClean="0"/>
              <a:t>počítač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2700" b="1" dirty="0" err="1" smtClean="0"/>
              <a:t>Polar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Loop</a:t>
            </a:r>
            <a:r>
              <a:rPr lang="cs-CZ" sz="2700" dirty="0" smtClean="0"/>
              <a:t>, 2.700,-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2643182"/>
            <a:ext cx="4040188" cy="785817"/>
          </a:xfrm>
        </p:spPr>
        <p:txBody>
          <a:bodyPr/>
          <a:lstStyle/>
          <a:p>
            <a:r>
              <a:rPr lang="cs-CZ" dirty="0" err="1" smtClean="0"/>
              <a:t>Garmin</a:t>
            </a:r>
            <a:r>
              <a:rPr lang="cs-CZ" b="0" dirty="0" smtClean="0"/>
              <a:t>, 2.300,-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7583" t="32743" r="28212" b="16333"/>
          <a:stretch>
            <a:fillRect/>
          </a:stretch>
        </p:blipFill>
        <p:spPr bwMode="auto">
          <a:xfrm>
            <a:off x="500034" y="3643314"/>
            <a:ext cx="377033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45025" y="3000372"/>
            <a:ext cx="4041775" cy="714379"/>
          </a:xfrm>
        </p:spPr>
        <p:txBody>
          <a:bodyPr/>
          <a:lstStyle/>
          <a:p>
            <a:r>
              <a:rPr lang="cs-CZ" dirty="0" err="1" smtClean="0"/>
              <a:t>Jawbone</a:t>
            </a:r>
            <a:r>
              <a:rPr lang="cs-CZ" b="0" dirty="0" smtClean="0"/>
              <a:t>, 3.000,-</a:t>
            </a:r>
            <a:endParaRPr lang="cs-CZ" b="0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6473" t="27094" r="22270" b="24831"/>
          <a:stretch>
            <a:fillRect/>
          </a:stretch>
        </p:blipFill>
        <p:spPr bwMode="auto">
          <a:xfrm>
            <a:off x="4643438" y="3929066"/>
            <a:ext cx="402153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4805" t="22812" r="25390" b="17187"/>
          <a:stretch>
            <a:fillRect/>
          </a:stretch>
        </p:blipFill>
        <p:spPr bwMode="auto">
          <a:xfrm>
            <a:off x="3286116" y="857232"/>
            <a:ext cx="2723574" cy="20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Smartwatches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(chytré hodinky)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 výše zmíněno je integrováno do samostatného zařízení + GPS a výhody aplikací</a:t>
            </a:r>
          </a:p>
          <a:p>
            <a:r>
              <a:rPr lang="cs-CZ" dirty="0" smtClean="0"/>
              <a:t>Veliká míra nepřesností, údaje nejsou kvalitní</a:t>
            </a:r>
          </a:p>
          <a:p>
            <a:r>
              <a:rPr lang="cs-CZ" dirty="0" smtClean="0"/>
              <a:t>Vysoká pořizovací cena (od 3.500,- do ?)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Samsung </a:t>
            </a:r>
            <a:r>
              <a:rPr lang="cs-CZ" sz="2400" b="1" dirty="0" err="1" smtClean="0"/>
              <a:t>gear</a:t>
            </a:r>
            <a:r>
              <a:rPr lang="cs-CZ" sz="2400" b="1" dirty="0" smtClean="0"/>
              <a:t> S2,</a:t>
            </a:r>
            <a:r>
              <a:rPr lang="cs-CZ" sz="2400" dirty="0" smtClean="0"/>
              <a:t> od 9.000,-</a:t>
            </a:r>
            <a:endParaRPr lang="cs-CZ" sz="24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3071810"/>
            <a:ext cx="4040188" cy="642941"/>
          </a:xfrm>
        </p:spPr>
        <p:txBody>
          <a:bodyPr/>
          <a:lstStyle/>
          <a:p>
            <a:r>
              <a:rPr lang="cs-CZ" dirty="0" smtClean="0"/>
              <a:t>Apple </a:t>
            </a:r>
            <a:r>
              <a:rPr lang="cs-CZ" dirty="0" err="1" smtClean="0"/>
              <a:t>watch</a:t>
            </a:r>
            <a:r>
              <a:rPr lang="cs-CZ" b="0" dirty="0" smtClean="0"/>
              <a:t>, od 13.000,-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365" t="32743" r="42358" b="19163"/>
          <a:stretch>
            <a:fillRect/>
          </a:stretch>
        </p:blipFill>
        <p:spPr bwMode="auto">
          <a:xfrm>
            <a:off x="500034" y="3857628"/>
            <a:ext cx="38996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3000372"/>
            <a:ext cx="4041775" cy="642941"/>
          </a:xfrm>
        </p:spPr>
        <p:txBody>
          <a:bodyPr/>
          <a:lstStyle/>
          <a:p>
            <a:r>
              <a:rPr lang="cs-CZ" dirty="0" smtClean="0"/>
              <a:t>No.1 G2</a:t>
            </a:r>
            <a:r>
              <a:rPr lang="cs-CZ" b="0" dirty="0" smtClean="0"/>
              <a:t>, od 5.000,-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17636" t="32749" r="54084" b="22003"/>
          <a:stretch>
            <a:fillRect/>
          </a:stretch>
        </p:blipFill>
        <p:spPr bwMode="auto">
          <a:xfrm>
            <a:off x="4714876" y="378619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8984" t="34062" r="44141" b="20000"/>
          <a:stretch>
            <a:fillRect/>
          </a:stretch>
        </p:blipFill>
        <p:spPr bwMode="auto">
          <a:xfrm>
            <a:off x="3000364" y="1071546"/>
            <a:ext cx="338237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Nejdražší Apple </a:t>
            </a:r>
            <a:r>
              <a:rPr lang="cs-CZ" dirty="0" err="1" smtClean="0"/>
              <a:t>watch</a:t>
            </a:r>
            <a:r>
              <a:rPr lang="cs-CZ" dirty="0" smtClean="0"/>
              <a:t> (2015/7)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/>
          <a:lstStyle/>
          <a:p>
            <a:r>
              <a:rPr lang="cs-CZ" dirty="0" smtClean="0"/>
              <a:t>5.800.000,- Kč</a:t>
            </a:r>
            <a:endParaRPr lang="cs-CZ" dirty="0"/>
          </a:p>
        </p:txBody>
      </p:sp>
      <p:pic>
        <p:nvPicPr>
          <p:cNvPr id="3074" name="Picture 2" descr="Nejdražší Apple Watch na svět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Zdroje: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http://www.mobilmania.cz/clanky/nejlepsi-aplikace-pro-monitoring-zdravi-a-fitness/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Měkota, K. (2001). Problematika tělesné zdatnosti a výkonnosti ve vztahu k </a:t>
            </a:r>
            <a:r>
              <a:rPr lang="cs-CZ" dirty="0" err="1" smtClean="0"/>
              <a:t>antropomotorice</a:t>
            </a:r>
            <a:r>
              <a:rPr lang="cs-CZ" dirty="0" smtClean="0"/>
              <a:t>. In Bence, L. (Ed.). </a:t>
            </a:r>
            <a:r>
              <a:rPr lang="cs-CZ" dirty="0" err="1" smtClean="0"/>
              <a:t>Antropomotorika</a:t>
            </a:r>
            <a:r>
              <a:rPr lang="cs-CZ" dirty="0" smtClean="0"/>
              <a:t> 2001: Zborník </a:t>
            </a:r>
            <a:r>
              <a:rPr lang="cs-CZ" dirty="0" err="1" smtClean="0"/>
              <a:t>referátov</a:t>
            </a:r>
            <a:r>
              <a:rPr lang="cs-CZ" dirty="0" smtClean="0"/>
              <a:t> z </a:t>
            </a:r>
            <a:r>
              <a:rPr lang="cs-CZ" dirty="0" err="1" smtClean="0"/>
              <a:t>medzinárodného</a:t>
            </a:r>
            <a:r>
              <a:rPr lang="cs-CZ" dirty="0" smtClean="0"/>
              <a:t> </a:t>
            </a:r>
            <a:r>
              <a:rPr lang="cs-CZ" dirty="0" err="1" smtClean="0"/>
              <a:t>vedeckého</a:t>
            </a:r>
            <a:r>
              <a:rPr lang="cs-CZ" dirty="0" smtClean="0"/>
              <a:t> </a:t>
            </a:r>
            <a:r>
              <a:rPr lang="cs-CZ" dirty="0" err="1" smtClean="0"/>
              <a:t>seminára</a:t>
            </a:r>
            <a:r>
              <a:rPr lang="cs-CZ" dirty="0" smtClean="0"/>
              <a:t> </a:t>
            </a:r>
            <a:r>
              <a:rPr lang="cs-CZ" dirty="0" err="1" smtClean="0"/>
              <a:t>učiteĺov</a:t>
            </a:r>
            <a:r>
              <a:rPr lang="cs-CZ" dirty="0" smtClean="0"/>
              <a:t> </a:t>
            </a:r>
            <a:r>
              <a:rPr lang="cs-CZ" dirty="0" err="1" smtClean="0"/>
              <a:t>antropomotoriky</a:t>
            </a:r>
            <a:r>
              <a:rPr lang="cs-CZ" dirty="0" smtClean="0"/>
              <a:t> – </a:t>
            </a:r>
            <a:r>
              <a:rPr lang="cs-CZ" dirty="0" err="1" smtClean="0"/>
              <a:t>Donovaly</a:t>
            </a:r>
            <a:r>
              <a:rPr lang="cs-CZ" dirty="0" smtClean="0"/>
              <a:t> 19.-21. 11. 2001 (1. vyd.). Banská Bystrica, Slovensko: SVSTVŠ, 129-139.</a:t>
            </a:r>
          </a:p>
          <a:p>
            <a:pPr marL="0" indent="0">
              <a:buNone/>
            </a:pPr>
            <a:r>
              <a:rPr lang="cs-CZ" dirty="0" err="1" smtClean="0"/>
              <a:t>Perič</a:t>
            </a:r>
            <a:r>
              <a:rPr lang="cs-CZ" dirty="0" smtClean="0"/>
              <a:t>, T. (2012). Sportovní příprava dětí (2. vyd.). Praha, Česko: </a:t>
            </a:r>
            <a:r>
              <a:rPr lang="cs-CZ" dirty="0" err="1" smtClean="0"/>
              <a:t>Grada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r>
              <a:rPr lang="cs-CZ" dirty="0" smtClean="0"/>
              <a:t>: Praha, s. 176. ISBN 978-80-247-4218-2. </a:t>
            </a:r>
          </a:p>
          <a:p>
            <a:pPr marL="0" indent="0">
              <a:buNone/>
            </a:pPr>
            <a:r>
              <a:rPr lang="cs-CZ" dirty="0" err="1" smtClean="0"/>
              <a:t>Fedrová</a:t>
            </a:r>
            <a:r>
              <a:rPr lang="cs-CZ" dirty="0" smtClean="0"/>
              <a:t>, A. (2013). Možnosti využití zařízení typu </a:t>
            </a:r>
            <a:r>
              <a:rPr lang="cs-CZ" dirty="0" err="1" smtClean="0"/>
              <a:t>smartphone</a:t>
            </a:r>
            <a:r>
              <a:rPr lang="cs-CZ" dirty="0" smtClean="0"/>
              <a:t> pro monitoring pohybové aktivity [online]. (Diplomová práce, Masarykova univerzita, Brno, Česko). Dostupné z http://unida.cz/th/142618/fsps_m_a3/ ( vid. 3. října 2014). </a:t>
            </a:r>
          </a:p>
        </p:txBody>
      </p:sp>
    </p:spTree>
    <p:extLst>
      <p:ext uri="{BB962C8B-B14F-4D97-AF65-F5344CB8AC3E}">
        <p14:creationId xmlns="" xmlns:p14="http://schemas.microsoft.com/office/powerpoint/2010/main" val="3224042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dirty="0" err="1" smtClean="0"/>
              <a:t>Čelikovský</a:t>
            </a:r>
            <a:r>
              <a:rPr lang="cs-CZ" sz="2700" dirty="0" smtClean="0"/>
              <a:t>, S., </a:t>
            </a:r>
            <a:r>
              <a:rPr lang="cs-CZ" sz="2700" dirty="0" err="1" smtClean="0"/>
              <a:t>Blahuš</a:t>
            </a:r>
            <a:r>
              <a:rPr lang="cs-CZ" sz="2700" dirty="0" smtClean="0"/>
              <a:t>, P., </a:t>
            </a:r>
            <a:r>
              <a:rPr lang="cs-CZ" sz="2700" dirty="0" err="1" smtClean="0"/>
              <a:t>Chytráčková</a:t>
            </a:r>
            <a:r>
              <a:rPr lang="cs-CZ" sz="2700" dirty="0" smtClean="0"/>
              <a:t>, J., Kasa, J., Kohoutek, M., Kovář, R., Měkota, K., </a:t>
            </a:r>
            <a:r>
              <a:rPr lang="cs-CZ" sz="2700" dirty="0" err="1" smtClean="0"/>
              <a:t>Stráňai</a:t>
            </a:r>
            <a:r>
              <a:rPr lang="cs-CZ" sz="2700" dirty="0" smtClean="0"/>
              <a:t>, K., Štěpnička, J., &amp; </a:t>
            </a:r>
            <a:r>
              <a:rPr lang="cs-CZ" sz="2700" dirty="0" err="1" smtClean="0"/>
              <a:t>Zaciorskij</a:t>
            </a:r>
            <a:r>
              <a:rPr lang="cs-CZ" sz="2700" dirty="0" smtClean="0"/>
              <a:t>, M. (1990). </a:t>
            </a:r>
            <a:r>
              <a:rPr lang="cs-CZ" sz="2700" dirty="0" err="1" smtClean="0"/>
              <a:t>Antropomotorika</a:t>
            </a:r>
            <a:r>
              <a:rPr lang="cs-CZ" sz="2700" dirty="0" smtClean="0"/>
              <a:t> pro studující tělesnou výchovu (3. upravené vyd.). Praha, Česko: SPN. ISBN 80-04-23248-5. </a:t>
            </a:r>
          </a:p>
          <a:p>
            <a:pPr marL="0" indent="0">
              <a:buNone/>
            </a:pPr>
            <a:r>
              <a:rPr lang="cs-CZ" sz="2700" dirty="0" smtClean="0"/>
              <a:t>Engelová, L., </a:t>
            </a:r>
            <a:r>
              <a:rPr lang="cs-CZ" sz="2700" dirty="0" err="1" smtClean="0"/>
              <a:t>Pelclová</a:t>
            </a:r>
            <a:r>
              <a:rPr lang="cs-CZ" sz="2700" dirty="0" smtClean="0"/>
              <a:t>, J., </a:t>
            </a:r>
            <a:r>
              <a:rPr lang="cs-CZ" sz="2700" dirty="0" err="1" smtClean="0"/>
              <a:t>Šalplachtová</a:t>
            </a:r>
            <a:r>
              <a:rPr lang="cs-CZ" sz="2700" dirty="0" smtClean="0"/>
              <a:t>, P., &amp; Lepková, H. (2010). Hodnocení pohybové aktivity vybraných intenzit u seniorů pomocí akcelerometru </a:t>
            </a:r>
            <a:r>
              <a:rPr lang="cs-CZ" sz="2700" dirty="0" err="1" smtClean="0"/>
              <a:t>ActiGraph</a:t>
            </a:r>
            <a:r>
              <a:rPr lang="cs-CZ" sz="2700" dirty="0" smtClean="0"/>
              <a:t>. </a:t>
            </a:r>
            <a:r>
              <a:rPr lang="cs-CZ" sz="2700" dirty="0" err="1" smtClean="0"/>
              <a:t>Medicina</a:t>
            </a:r>
            <a:r>
              <a:rPr lang="cs-CZ" sz="2700" dirty="0" smtClean="0"/>
              <a:t> </a:t>
            </a:r>
            <a:r>
              <a:rPr lang="cs-CZ" sz="2700" dirty="0" err="1" smtClean="0"/>
              <a:t>Sportiva</a:t>
            </a:r>
            <a:r>
              <a:rPr lang="cs-CZ" sz="2700" dirty="0" smtClean="0"/>
              <a:t> </a:t>
            </a:r>
            <a:r>
              <a:rPr lang="cs-CZ" sz="2700" dirty="0" err="1" smtClean="0"/>
              <a:t>Bohemica</a:t>
            </a:r>
            <a:r>
              <a:rPr lang="cs-CZ" sz="2700" dirty="0" smtClean="0"/>
              <a:t> et </a:t>
            </a:r>
            <a:r>
              <a:rPr lang="cs-CZ" sz="2700" dirty="0" err="1" smtClean="0"/>
              <a:t>Slovaca</a:t>
            </a:r>
            <a:r>
              <a:rPr lang="cs-CZ" sz="2700" dirty="0" smtClean="0"/>
              <a:t>, 19, 201-205</a:t>
            </a:r>
            <a:r>
              <a:rPr lang="cs-CZ" sz="2700" dirty="0" smtClean="0"/>
              <a:t>.</a:t>
            </a:r>
          </a:p>
          <a:p>
            <a:pPr marL="0" indent="0">
              <a:buNone/>
            </a:pPr>
            <a:r>
              <a:rPr lang="cs-CZ" sz="2700" dirty="0" smtClean="0">
                <a:hlinkClick r:id="rId2"/>
              </a:rPr>
              <a:t>http://www.hodinky-sport.</a:t>
            </a:r>
            <a:r>
              <a:rPr lang="cs-CZ" sz="2700" dirty="0" err="1" smtClean="0">
                <a:hlinkClick r:id="rId2"/>
              </a:rPr>
              <a:t>cz</a:t>
            </a:r>
            <a:r>
              <a:rPr lang="cs-CZ" sz="2700" dirty="0" smtClean="0">
                <a:hlinkClick r:id="rId2"/>
              </a:rPr>
              <a:t>/</a:t>
            </a:r>
            <a:endParaRPr lang="cs-CZ" sz="2700" dirty="0" smtClean="0"/>
          </a:p>
          <a:p>
            <a:pPr marL="0" indent="0">
              <a:buNone/>
            </a:pPr>
            <a:r>
              <a:rPr lang="cs-CZ" sz="2700" dirty="0" smtClean="0">
                <a:hlinkClick r:id="rId3"/>
              </a:rPr>
              <a:t>http://iwatchhodinky.cz</a:t>
            </a:r>
            <a:r>
              <a:rPr lang="cs-CZ" sz="2700" dirty="0" smtClean="0">
                <a:hlinkClick r:id="rId3"/>
              </a:rPr>
              <a:t>/</a:t>
            </a:r>
            <a:endParaRPr lang="cs-CZ" sz="2700" dirty="0" smtClean="0"/>
          </a:p>
          <a:p>
            <a:pPr marL="0" indent="0">
              <a:buNone/>
            </a:pPr>
            <a:r>
              <a:rPr lang="cs-CZ" sz="2700" dirty="0" smtClean="0">
                <a:hlinkClick r:id="rId4"/>
              </a:rPr>
              <a:t>https://</a:t>
            </a:r>
            <a:r>
              <a:rPr lang="cs-CZ" sz="2700" dirty="0" smtClean="0">
                <a:hlinkClick r:id="rId4"/>
              </a:rPr>
              <a:t>www.dtest.cz</a:t>
            </a:r>
            <a:r>
              <a:rPr lang="cs-CZ" sz="2700" dirty="0" smtClean="0">
                <a:hlinkClick r:id="rId5"/>
              </a:rPr>
              <a:t>/ </a:t>
            </a:r>
            <a:endParaRPr lang="cs-CZ" sz="2700" dirty="0" smtClean="0"/>
          </a:p>
          <a:p>
            <a:pPr marL="0" indent="0">
              <a:buNone/>
            </a:pPr>
            <a:r>
              <a:rPr lang="cs-CZ" sz="2700" dirty="0" smtClean="0">
                <a:hlinkClick r:id="rId5"/>
              </a:rPr>
              <a:t>http://www.</a:t>
            </a:r>
            <a:r>
              <a:rPr lang="cs-CZ" sz="2700" dirty="0" err="1" smtClean="0">
                <a:hlinkClick r:id="rId5"/>
              </a:rPr>
              <a:t>polar.com</a:t>
            </a:r>
            <a:r>
              <a:rPr lang="cs-CZ" sz="2700" dirty="0" smtClean="0">
                <a:hlinkClick r:id="rId5"/>
              </a:rPr>
              <a:t>/</a:t>
            </a:r>
            <a:endParaRPr lang="cs-CZ" sz="2700" dirty="0" smtClean="0"/>
          </a:p>
          <a:p>
            <a:pPr marL="0" indent="0">
              <a:buNone/>
            </a:pPr>
            <a:r>
              <a:rPr lang="cs-CZ" sz="2700" dirty="0" smtClean="0">
                <a:hlinkClick r:id="rId6"/>
              </a:rPr>
              <a:t>http://sporttester.info</a:t>
            </a:r>
            <a:r>
              <a:rPr lang="cs-CZ" sz="2700" dirty="0" smtClean="0">
                <a:hlinkClick r:id="rId6"/>
              </a:rPr>
              <a:t>/</a:t>
            </a:r>
            <a:endParaRPr lang="cs-CZ" sz="2700" dirty="0" smtClean="0"/>
          </a:p>
          <a:p>
            <a:pPr marL="0" indent="0">
              <a:buNone/>
            </a:pPr>
            <a:r>
              <a:rPr lang="cs-CZ" sz="2700" dirty="0" smtClean="0">
                <a:hlinkClick r:id="rId7"/>
              </a:rPr>
              <a:t>https://</a:t>
            </a:r>
            <a:r>
              <a:rPr lang="cs-CZ" sz="2700" dirty="0" smtClean="0">
                <a:hlinkClick r:id="rId7"/>
              </a:rPr>
              <a:t>www.insportline.cz/</a:t>
            </a:r>
            <a:endParaRPr lang="cs-CZ" sz="2700" dirty="0" smtClean="0"/>
          </a:p>
          <a:p>
            <a:pPr marL="0" indent="0">
              <a:buNone/>
            </a:pPr>
            <a:endParaRPr lang="cs-CZ" sz="27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1561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Pohybová aktivita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cs-CZ" dirty="0" smtClean="0"/>
              <a:t>Ovlivňuje zdraví, redukuje tělesnou hmotnost, prodlužuje aktivní život, zlepšuje a upevňuje zdravotní stav a zvyšuje tělesnou zdatnost.</a:t>
            </a:r>
          </a:p>
          <a:p>
            <a:r>
              <a:rPr lang="cs-CZ" dirty="0" smtClean="0"/>
              <a:t>Nedostatek PA – 4. rizikový faktor úmrtnosti</a:t>
            </a:r>
            <a:endParaRPr lang="cs-CZ" dirty="0"/>
          </a:p>
        </p:txBody>
      </p:sp>
      <p:pic>
        <p:nvPicPr>
          <p:cNvPr id="4" name="Obrázek 3" descr="C:\Users\Kača\Desktop\Výstřižek.PN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1"/>
            <a:ext cx="5649561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44337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pozornost!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69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Pohybová aktivita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58924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Výhody: - školní výkonnost (koncentrace, paměť)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    - zvýšení hladiny endorfinů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    - navazování sociálních vazeb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    - mentální zdraví jedince (prevence depresí, úzkostí, atd.)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    - imunita, apod.</a:t>
            </a:r>
          </a:p>
          <a:p>
            <a:pPr marL="0" indent="0">
              <a:buNone/>
            </a:pPr>
            <a:r>
              <a:rPr lang="cs-CZ" dirty="0" smtClean="0"/>
              <a:t>Rizika: - zranění</a:t>
            </a:r>
          </a:p>
          <a:p>
            <a:pPr marL="0" indent="0">
              <a:buNone/>
            </a:pPr>
            <a:r>
              <a:rPr lang="cs-CZ" dirty="0"/>
              <a:t>	 </a:t>
            </a:r>
            <a:r>
              <a:rPr lang="cs-CZ" dirty="0" smtClean="0"/>
              <a:t>  - přetrénování</a:t>
            </a:r>
          </a:p>
          <a:p>
            <a:pPr marL="0" indent="0">
              <a:buNone/>
            </a:pPr>
            <a:r>
              <a:rPr lang="cs-CZ" dirty="0" smtClean="0"/>
              <a:t>	   - patologická únava, apod.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216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k PA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608512"/>
          </a:xfrm>
        </p:spPr>
        <p:txBody>
          <a:bodyPr>
            <a:normAutofit fontScale="77500" lnSpcReduction="20000"/>
          </a:bodyPr>
          <a:lstStyle/>
          <a:p>
            <a:r>
              <a:rPr lang="cs-CZ" sz="4100" dirty="0" smtClean="0"/>
              <a:t>U dětí (6 -15 let) – časté změny intenzity zatížení</a:t>
            </a:r>
          </a:p>
          <a:p>
            <a:pPr lvl="3"/>
            <a:r>
              <a:rPr lang="cs-CZ" sz="4100" dirty="0"/>
              <a:t> </a:t>
            </a:r>
            <a:r>
              <a:rPr lang="cs-CZ" sz="4100" dirty="0" smtClean="0"/>
              <a:t>nachozené kroky, aktivní výdej energie a časová dotace PA</a:t>
            </a:r>
          </a:p>
          <a:p>
            <a:pPr lvl="3"/>
            <a:r>
              <a:rPr lang="cs-CZ" sz="4100" dirty="0"/>
              <a:t> </a:t>
            </a:r>
            <a:r>
              <a:rPr lang="cs-CZ" sz="4100" dirty="0" smtClean="0"/>
              <a:t>PA (10-12 h/týdně)</a:t>
            </a:r>
          </a:p>
          <a:p>
            <a:pPr lvl="3"/>
            <a:r>
              <a:rPr lang="cs-CZ" sz="4100" dirty="0"/>
              <a:t> </a:t>
            </a:r>
            <a:r>
              <a:rPr lang="cs-CZ" sz="4100" dirty="0" smtClean="0"/>
              <a:t>kroky (13 000 chlapci, 11 000 dívky)</a:t>
            </a:r>
          </a:p>
          <a:p>
            <a:pPr lvl="3"/>
            <a:r>
              <a:rPr lang="cs-CZ" sz="4100" dirty="0"/>
              <a:t> </a:t>
            </a:r>
            <a:r>
              <a:rPr lang="cs-CZ" sz="4100" dirty="0" smtClean="0"/>
              <a:t>aktivní výdej energie (minimální: 1435 – 1914 kcal)</a:t>
            </a:r>
          </a:p>
          <a:p>
            <a:pPr lvl="3"/>
            <a:r>
              <a:rPr lang="cs-CZ" sz="4100" dirty="0" smtClean="0"/>
              <a:t> aktivní výdej energie (rozvíjející: 4067 kcal)</a:t>
            </a:r>
          </a:p>
          <a:p>
            <a:pPr marL="1371600" lvl="3" indent="0">
              <a:buNone/>
            </a:pP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32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5373216"/>
            <a:ext cx="9144000" cy="148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800" dirty="0" smtClean="0"/>
              <a:t>U dospělých – kroky (10 000)</a:t>
            </a:r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3200" dirty="0"/>
          </a:p>
        </p:txBody>
      </p:sp>
    </p:spTree>
    <p:extLst>
      <p:ext uri="{BB962C8B-B14F-4D97-AF65-F5344CB8AC3E}">
        <p14:creationId xmlns="" xmlns:p14="http://schemas.microsoft.com/office/powerpoint/2010/main" val="426013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Monitorování PA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cs-CZ" dirty="0" smtClean="0"/>
              <a:t>Subjektivní metody – dotazník, záznamový arch, rozhovor.</a:t>
            </a:r>
          </a:p>
          <a:p>
            <a:r>
              <a:rPr lang="cs-CZ" dirty="0" smtClean="0"/>
              <a:t>Objektivní metody – nepřímá </a:t>
            </a:r>
            <a:r>
              <a:rPr lang="cs-CZ" dirty="0" err="1" smtClean="0"/>
              <a:t>kalometrie</a:t>
            </a:r>
            <a:r>
              <a:rPr lang="cs-CZ" dirty="0" smtClean="0"/>
              <a:t>, přímé sledování, pedometr, akcelerometr, monitor srdeční frekvence, kombinovaný přístroj pro měření srdeční frekvence a pohybové aktivity, moderní technologie.</a:t>
            </a:r>
            <a:endParaRPr lang="cs-CZ" dirty="0"/>
          </a:p>
        </p:txBody>
      </p:sp>
      <p:sp>
        <p:nvSpPr>
          <p:cNvPr id="4" name="AutoShape 2" descr="Výsledek obrázku pro pedomet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pedomet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pedomet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Výsledek obrázku pro pedomet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http://republika.pl/globalart/pedometr_v3_niebieski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1"/>
            <a:ext cx="2424524" cy="2060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xITEhUTExMVFRUXFRUXGBYXGBcaGBcYHRUXFxUYFxUaHSggGBolHRUXITEhJSkrLi4uFx8zODMtNygtLi0BCgoKBQUFDgUFDisZExkrKysrKysrKysrKysrKysrKysrKysrKysrKysrKysrKysrKysrKysrKysrKysrKysrK//AABEIAI4BYgMBIgACEQEDEQH/xAAcAAABBAMBAAAAAAAAAAAAAAAAAQIHCAMFBgT/xABIEAABAwIBBQsHCQYHAQAAAAABAAIDBBEFBgcSITETMkFRYXFygZGhsSIzUpKywfAUQkNEgpPC0dIjU1RzorMWYmNkg+HxJP/EABQBAQAAAAAAAAAAAAAAAAAAAAD/xAAUEQEAAAAAAAAAAAAAAAAAAAAA/9oADAMBAAIRAxEAPwCcUIQgEIQgELU1mUtJE8xvnYHDU4C7i08Afog6J57LY01QyRoexwc07CNhQZULxYji1PTt0p5oohxyPa3xK47Fs72Fw3DJHzuHBEwkH7brNPUUHfIUG4vnymNxTUsbBwOlcXn1G6IHrFcZiucfFJ76VW9jT82K0Y6i2zu9BZ2sroohpSyMjbxvc1o7SVy+I5z8Jh21bHniiDpO9gI71WComc92k9znu9JxLnesdaxFyCfa/PnRtuIqeeTldoRg9pJ7lz9Xn3qD5qjhZ05Hv7g1qiAFF0EjVOebFXbHQM6MV/bcVq6jObi7vrjx0WQt8GXXGoQdJJlzibttdUdUhHs2Xmlyorztrar7+X9S0t0t0G0OP1Z21VSeeeX9SxHF6g7aiY88sh/EvBdF0HsOISnbLIed7vzTflT/AE3dpXlulBQej5U/03dpSisf6b/WP5rzIKD1iul/ev8AWd+aeMSm/fSeu/8ANeK6EGwbi9QNlRMOaWQfiXqhymrW72sqR/zy+GktMEt0HTRZd4m3ZXT9bg72gV7oM5+LN+tl3SjhP4Fxd066CQos8GKDa+B3Si/S4LZUue2tG/gp38wkb+IqLCUocgmalz5n6ShFuNk9+4xjxW1ps91Ed/T1DOUbm4e2D3KBtJISgsjT528KdtmezpRSeIBC2lPnAwt+ythHSdoe2Aqs6ScHILd0mNUsvmqiGToSMd4Fe8FU1dY7QDz2Wzw/HKmC241E0duBkjwPVvonsQW3Qq8YNnbxGGwkeydvCJW2d1SMtbnIKkrJvOrRVFmyk0zzbzhG5k8ko1DX6Qag71CRrgRcG4PClQCEIQCEIQCEIQC5rORiMtPhtRLC4te1gs4bW3cGlwuDrF7rpVosu6TdcOq2cdPLbnDS4d4QVyrcMm+S/LDbcBMYW67u0y3TOo69fC46ydq8dDlNWthEDKmWOIFxEcbtAeUS51y2zjcknaurpvLydqf9Otgf1OELPeVG9O46kHqqpS5xcSS47SdZPOTrXmc5ZJVgJQO0kl0l026BSUhKQlIgEoKalCBboBSIQPQChIECpUiEBdKEBFkC3SXSoCBUXSFLZAJwKalQOQE0AJUDrpWlMKEGQcKAmhBQO+P/AFF00FK0oHgJ6xghOJQLpJzHm/CFjRdB02T2WlfR6qaYho+heA+M9Bp1sPI0i/OpQycz000gYKuMwl2rdGAvj0uEOG+Zx/O1cO1QWxyzaIIOrfb7iPKRx8o1oLdUFfFOwSQyMkY7Y5hDmnrC9Kq/m2ykmoaxlnkwySNjljJJB0jYOAAsHggWOriOpWgQCEIQR/nby5fh0LI6cA1M19AkXEbRbSeRwnXYA6tp4FzOZvLKtnq3QVc5mD43PbcNGi5pGoEAaiCdXILWXFZwMckq6uWSQaOg50TGei1jyNZ473J5TyJM1tXueKUpvqc8sP22OYO8hBZxYauEPY9h2Oa5p6xb3rMhBXfJSInB8WhO2NkUluWN7if7YUZxGzjyE+KmPJqjtUY5SenBVges6390KGg7WTy37bFBmlKwFZ3hYHIESJSmkoFKRbfCcmK2ptuFLNIDscGHQ9c2b3rrsNzL4rJYvEMH8yS5A5ow7xQR0gKbsPzBjbPWnoxRAf1OcfBdDRZkcMZvzPL0pNEdjAEFcEqtRSZrsIj2UbHdNz3+04rbUuSGHRm7KKlaeMQx37dG6CoQcOMLPFTPdsY8jka4+AVyoqKJu9jY3ma0eAWYBBTcYTUHZBMf+KT8k4YLUn6tP9zJ+lXHQgp03Aqv+FqPuZf0p4yfrP4Sp+4l/SrhIQU+/wAPVn8JU/cS/pTHYFVj6rUj/hl/SriIQU4dhFSNtPP1xSfpTH4fMNsMo543j3K5SEFMHQOG1jhztI8Vi3QcY7VdMtCxPpYztY087QUFMtNvGE66uBNgVI/f00DulEw+IXgkyHwx22gpeqGMeAQVPuhWjnzaYQ7bRRDo6TPZcFq6nM5hTt7HLH0Znn2y5BXFFlO9VmMpT5uqqG9IRuHsg960tXmKnHm62N3I+JzO8Od4IIiS2Xf1+Z7FWXLWQy/y5bHskDVzWI5JYhB52jnaOMMLx6zLhBpglskDgTbhHBwjjuOBKQgEAoCcEDmrM0rAFlaUGbDJ9B97A2c0kHkII5jcAq0+TGUUFdCJoTyPYd8x3C1w9+wjWFVSD53Ut5k1lDPRTCaF1jsc0717fRcOLiO0ILTIXFUuc7DnMa50ug4taSwi5aSAS0njB1dSEEJ5dysfWVL2CzTPIR6xBPWdfWtJgtVuVRDLs3OWJ/qyNcfBevFoyC6/wRy9V1pyNqC5KFrsnKzdqWnl9OGN3awErYoInw+AR5S1TOCaBx59KKMnvjKgSphLHlvCLDsAB7wrCZTWhyjoZSQ1skLmkkgDU2Vus/aaokkyTqKvE5qaBo0hNOCXamsa2V50n6rgaJbbVruLbUHMnYtjk/kvWVrrU0D5Bexfsjb0pHWaObbyKcMlMzVJBZ9W41Ug+aRowj7F7v8AtG3IpLggaxoYxoa1osGtAAA4gBqAQQrk/mJJs6tqbcccA7jK8eDetSRgWQGG0ljFSx6Q+keN0ffjDn3I6rLpkIEASoQgEIQgEIQgEIQgEIQgEIQgEIQgEIQgEIQgEIQgEIQgEIQgEIQg12J4FS1AtPTwy9ONrj1Ei4XI4tmgwyW5YySB3HE82H2H6TewLv0IIFxvMpVx3NNNHOL30Xfs38gG1rj1tUf4vg1TSuDamGSE7BpiwJ4mvHku6iVbpYqmnZI0se1r2uFi1wBBHEQdRQU8CyBTZlnmeikBloLRP4YXH9m7oH6M8msc21Q3XUUsMjopmOjkbvmPFiOrhB4CNR5UGKlGs9a9EbC4ho2leelOs8/uXT5N0JDjI70XWHDs2oJawPImjdTQOfC0uMMRcSNriwEntQutwWP/AOeH+VH7AQgrdjbbVE7SNQmmb1CRwt8cS08lGDraeWy32U7bVdSP9xP/AHXLU2QTzmpx2B1BT07poxNG0sMZcA+we4MIadZGjo7F3aqWeXXzrd4VlZW0+qKpkaNXkk6bepjwQEE+5RZJ0la6J1QwuMROjZxGo20muttadEauRbhkLQSQ0Am1yAATbZc8NlDOG54KlmqeGKUcbS6N34mnsC6qgzt0L/OMmiPK0Pb2sJPcgkBC0NBllh81gyrhufmudoO9V9it3HK1wu0gjjBB8ED0IQgEIQgEIQgEIQgEIQgEIQgEIQgEIQgEIQgEIQgEIQgEIQgEIQgEIQgELXYhjtLALzVEMXTkY3xK5nEM6+ExahUGU8UUb3D1rBveg7dCiLEM+kAvuFJI7iMj2sB9XTXL4lnpxB+qNsEItwNL3D7Tjb+lBYVcJl5i+CvaY6x0Uz27GR+VM08jma4+shQVimVldU+fqpXjhbpaLfUZZp7FrIyfj8kHQVHyXdL00L44+ASSF7zyuO9bzDtK3uHO8m/Lb47FyVMeX4uusw4+Qedvj/2gnzCm2hi/ls9kIWWjbaNg4mtHcEqCtmWTbV1UP9xN3vJWjK6PL5tsQqv5zj26/eudKBvwUgS3SIFui/H8ciS/vQPcgeXG3J8f9rLS1T4z+ze6M8bHOadvG0hedx+P/EOPuQdDS5Z4gze1c32nafc8FbWmzp4mzfSRydONv4NFcVs+PjUmn47EEnUueOpHnKeF3RL2eOktrTZ5oj5yle3la9rh3gKGnO2HmSBxQT1T53aB2+bOznY0+DivdHnRwsmxnc08sM3iGEKvBKbp8iCyjM4WFn63GOcPHi1Kc4GFj67D2n8lWZ7h4rqsh8h6itG7bkdy4C8lrXcurW4cg7UE4U+X2GyHRjqmvdxMbI49jWle/wDxLSWuZgOk1zT2EAqNqvJiWFuhumg30IgI29jdfeuPxWjjZvnj7TtfeUE3TZbUDds47He8LxyZxsPH0vcPzVeavc+Ag9S008OvyUFmTnOw794f6f1IGc3Dv3h/p/UqvGGTiTTFJxILUx5xsPP0vcPcV7qfLOhfsnb1hw9yqPucnEU5rnjgKC47cYpyNISsI5wvEcr8PvomtpgRtBlYCOq6qhT4zMw+TK9vM4juWyOV0zxoztjqG/6jRpDovFi08qCz4yroP4ym++j/ADTXZXYePrlP96z81Vp8bHtdJA7eDSfC4+W1vC5htaRo2nhA2heVlTdBah+XOGj65B1PB8F4585eFM21QPRjmd7LCqziT4+AlBQWJmzuYWNkkr+aJ49sNWsqc9lEN5BUO6o2j2yoIKa5BMtVnzH0dET05bdwYfFaatz3VpH7OCnZzh7/AMTfBRefjvSOQdnX51sWk2VAj5I44x3uaT3rnsQynrZvO1U7+QyPt6t7dy1YTSgNI7ePakugoQK1OBTAnhBlYVmjWBq9DEHtpXa11uFjyOXyfaC5Cm2rssm2abmt4XPjFud4CCwjUJUIK9Zy6ctxGouLXc145WljdY67jqK5MqzGUeS1LWgCeO5bqa9pLXt5A4cHIbhRtjmaCZt3UszZB6Evkv8AXHku6wEEXf8ASaVtcXydqqW+7wSRgfOIuz7xt2961fMgQApXDWk7eBF/FAPCQpXFKUCJt/jqTjs+ONNv8dSBCm2+PyTiPcmk/HxtQAd70E+9NPxyJQNnWgdR026SAEXANy3j5LcWrWpZpM4DoIQ3R3osBa3MORRnh9K1zdYuSTr7tR6llqWBpsL9ZJ7yg2WPZWVVSTpSFjfRYbdp2lc65qzOTCEGAhMKfLI0bXAc5ATbi9ri/EgYQm2Ti4cY2228PEk023tcX4ri6ADU8NSNcDsI1bdeznT2PadQIJtfaNnGgR0QO0AryT4aDvdR7lsLJbINDTl8bwQS1zTcEca9mKU4a4OaLNeLgDY1w37RyaweZwXukpw7aB2Ixhn7FvI8dhaQfAINZG9ZmleRhWZhQZh+SUhManAoGEfHWmWWUhY7IGlMTym2QIgpSksgVOakQAgytWdhWFgWywjCpql+hBE+V3ExpNukdjeshAUu1S3mmwB0jxUvH7Nh8i/zn6xq4w25PPbiKx5IZo33Elc4AbdxjNyenJwcze1S5TU7I2tYxoa1oAa1osABsACDKhCEAhCECELn8XyIw+puZKZgcdr2XjdzlzLX610KEEV4rmajNzT1LmcTZWh46nN0SOwrkcSzY4lFsibMOOJ4J62v0T2XVgkIKsYhg9RD52GWO3C+NzR6xFivC0cVupW0IWrr8mqObztNC88Zjbf1rXQVftqTCFYOszW4a+5EckZPoSO8HaQ7loKvMvD9FVyN4t0Yx/s6CCGfzQD29akuszN1jfN1ED+kHsPg5aaszY4ozZTiToSx+Di0oOL1ot8da31TkdiDN9R1H2WF3ey61k+HTx7+KRnTje3xAQezCjqbznxKTEB5budYcLfqIB1tIPUf/O9Z8QNzpcY70HjKYU4ppKDoMlcpZKVlQwSvY18Eu5gAECoOgGPsQbamkX2LZy5R0z6Yse64dTbmaTcG6qouu6r+UjjN3W267WXFEpCgkGbLaEPcGOYIxWxBg+Ts1UGjaWPWy9iQPJ3y17cr2NhbCTukTa114dyYNKgAaI4tIs5NhOlxlcam2QSDLlNSabHvlFQ9j6h8UvyURiFphc2ng0LeXaQtdcghttq81Zlc2aF0Ury8OoA1zdyaAa7dGndSQ0G+iD5excUE4IAhCVCAYFjxfzP2h71niavHj0gAYy49I+A96DUsCytCWnhLt6C7ognwW0p8Aqnb2lqHdGGU94ag14Cculpsg8SfvaKf7TQz2yFtqbNPij9sLI+nKzV6mkg4NyxuClelzKVZ85UQM5g9/uattS5jI/pa1549ziaz2i5BCNkmirE0mZjDG7/5RL0pdH+2Grd0ebnCo7WoonW4ZAZPbJQVba25sNZvsG09S3WH5I183mqOodymNzW+u+zT2q1VHhsEWqKGOPoMa3wC9SCuWHZncUktpthhH+eS5HUwO8V0+HZi/wB/WnmijAPrvcb+qpmQg4fCc1GFwkExOndxzOLh6gszuXZ0tMyNoZGxrGjY1oDQOYDUsqEAhCEAhCEAhCEAhCEAhCEAhCEAhCEAhCEAhCEGvxPBoJ2OZJG0hwIJsNIcodtB4VCuV2QtRSkuAMkPBI0bB/nA3p5dngp6SEIKoSxEcCwlWSxjIehqLl0Wg4/Oj8k9bd6esLjsRzQNNzFOOZ7bf1NPuQQ6SkJXeYlm0niveSLqc/3sXO1eT7mbXDqv+SDRoXudh/8Am7k6PC7mwcg8LU5dFR5ISybHs6yR+EroMPzV1Mn0kIHSf4aCCPwsrISVLuH5n2DXLUX5GMt/U4nwXX4NkRQ05BbEHvHz5DpnnAPkg8wCCK8jMgJ6otfIHRQbS8iznjijB29I6ufYpmpMBpYwAyCIWAAOg2+oWF3EXJ5StihA1kYGwAcwsnIQgEIQgEIQgEIQgEIQgEIQgEIQgEIQgEIQg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4" descr="data:image/jpeg;base64,/9j/4AAQSkZJRgABAQAAAQABAAD/2wCEAAkGBxITEhUTExMVFRUXFRUXGBYXGBcaGBcYHRUXFxUYFxUaHSggGBolHRUXITEhJSkrLi4uFx8zODMtNygtLi0BCgoKBQUFDgUFDisZExkrKysrKysrKysrKysrKysrKysrKysrKysrKysrKysrKysrKysrKysrKysrKysrKysrK//AABEIAI4BYgMBIgACEQEDEQH/xAAcAAABBAMBAAAAAAAAAAAAAAAAAQIHCAMFBgT/xABIEAABAwIBBQsHCQYHAQAAAAABAAIDBBEFBgcSITETMkFRYXFygZGhsSIzUpKywfAUQkNEgpPC0dIjU1RzorMWYmNkg+HxJP/EABQBAQAAAAAAAAAAAAAAAAAAAAD/xAAUEQEAAAAAAAAAAAAAAAAAAAAA/9oADAMBAAIRAxEAPwCcUIQgEIQgELU1mUtJE8xvnYHDU4C7i08Afog6J57LY01QyRoexwc07CNhQZULxYji1PTt0p5oohxyPa3xK47Fs72Fw3DJHzuHBEwkH7brNPUUHfIUG4vnymNxTUsbBwOlcXn1G6IHrFcZiucfFJ76VW9jT82K0Y6i2zu9BZ2sroohpSyMjbxvc1o7SVy+I5z8Jh21bHniiDpO9gI71WComc92k9znu9JxLnesdaxFyCfa/PnRtuIqeeTldoRg9pJ7lz9Xn3qD5qjhZ05Hv7g1qiAFF0EjVOebFXbHQM6MV/bcVq6jObi7vrjx0WQt8GXXGoQdJJlzibttdUdUhHs2Xmlyorztrar7+X9S0t0t0G0OP1Z21VSeeeX9SxHF6g7aiY88sh/EvBdF0HsOISnbLIed7vzTflT/AE3dpXlulBQej5U/03dpSisf6b/WP5rzIKD1iul/ev8AWd+aeMSm/fSeu/8ANeK6EGwbi9QNlRMOaWQfiXqhymrW72sqR/zy+GktMEt0HTRZd4m3ZXT9bg72gV7oM5+LN+tl3SjhP4Fxd066CQos8GKDa+B3Si/S4LZUue2tG/gp38wkb+IqLCUocgmalz5n6ShFuNk9+4xjxW1ps91Ed/T1DOUbm4e2D3KBtJISgsjT528KdtmezpRSeIBC2lPnAwt+ythHSdoe2Aqs6ScHILd0mNUsvmqiGToSMd4Fe8FU1dY7QDz2Wzw/HKmC241E0duBkjwPVvonsQW3Qq8YNnbxGGwkeydvCJW2d1SMtbnIKkrJvOrRVFmyk0zzbzhG5k8ko1DX6Qag71CRrgRcG4PClQCEIQCEIQCEIQC5rORiMtPhtRLC4te1gs4bW3cGlwuDrF7rpVosu6TdcOq2cdPLbnDS4d4QVyrcMm+S/LDbcBMYW67u0y3TOo69fC46ydq8dDlNWthEDKmWOIFxEcbtAeUS51y2zjcknaurpvLydqf9Otgf1OELPeVG9O46kHqqpS5xcSS47SdZPOTrXmc5ZJVgJQO0kl0l026BSUhKQlIgEoKalCBboBSIQPQChIECpUiEBdKEBFkC3SXSoCBUXSFLZAJwKalQOQE0AJUDrpWlMKEGQcKAmhBQO+P/AFF00FK0oHgJ6xghOJQLpJzHm/CFjRdB02T2WlfR6qaYho+heA+M9Bp1sPI0i/OpQycz000gYKuMwl2rdGAvj0uEOG+Zx/O1cO1QWxyzaIIOrfb7iPKRx8o1oLdUFfFOwSQyMkY7Y5hDmnrC9Kq/m2ykmoaxlnkwySNjljJJB0jYOAAsHggWOriOpWgQCEIQR/nby5fh0LI6cA1M19AkXEbRbSeRwnXYA6tp4FzOZvLKtnq3QVc5mD43PbcNGi5pGoEAaiCdXILWXFZwMckq6uWSQaOg50TGei1jyNZ473J5TyJM1tXueKUpvqc8sP22OYO8hBZxYauEPY9h2Oa5p6xb3rMhBXfJSInB8WhO2NkUluWN7if7YUZxGzjyE+KmPJqjtUY5SenBVges6390KGg7WTy37bFBmlKwFZ3hYHIESJSmkoFKRbfCcmK2ptuFLNIDscGHQ9c2b3rrsNzL4rJYvEMH8yS5A5ow7xQR0gKbsPzBjbPWnoxRAf1OcfBdDRZkcMZvzPL0pNEdjAEFcEqtRSZrsIj2UbHdNz3+04rbUuSGHRm7KKlaeMQx37dG6CoQcOMLPFTPdsY8jka4+AVyoqKJu9jY3ma0eAWYBBTcYTUHZBMf+KT8k4YLUn6tP9zJ+lXHQgp03Aqv+FqPuZf0p4yfrP4Sp+4l/SrhIQU+/wAPVn8JU/cS/pTHYFVj6rUj/hl/SriIQU4dhFSNtPP1xSfpTH4fMNsMo543j3K5SEFMHQOG1jhztI8Vi3QcY7VdMtCxPpYztY087QUFMtNvGE66uBNgVI/f00DulEw+IXgkyHwx22gpeqGMeAQVPuhWjnzaYQ7bRRDo6TPZcFq6nM5hTt7HLH0Znn2y5BXFFlO9VmMpT5uqqG9IRuHsg960tXmKnHm62N3I+JzO8Od4IIiS2Xf1+Z7FWXLWQy/y5bHskDVzWI5JYhB52jnaOMMLx6zLhBpglskDgTbhHBwjjuOBKQgEAoCcEDmrM0rAFlaUGbDJ9B97A2c0kHkII5jcAq0+TGUUFdCJoTyPYd8x3C1w9+wjWFVSD53Ut5k1lDPRTCaF1jsc0717fRcOLiO0ILTIXFUuc7DnMa50ug4taSwi5aSAS0njB1dSEEJ5dysfWVL2CzTPIR6xBPWdfWtJgtVuVRDLs3OWJ/qyNcfBevFoyC6/wRy9V1pyNqC5KFrsnKzdqWnl9OGN3awErYoInw+AR5S1TOCaBx59KKMnvjKgSphLHlvCLDsAB7wrCZTWhyjoZSQ1skLmkkgDU2Vus/aaokkyTqKvE5qaBo0hNOCXamsa2V50n6rgaJbbVruLbUHMnYtjk/kvWVrrU0D5Bexfsjb0pHWaObbyKcMlMzVJBZ9W41Ug+aRowj7F7v8AtG3IpLggaxoYxoa1osGtAAA4gBqAQQrk/mJJs6tqbcccA7jK8eDetSRgWQGG0ljFSx6Q+keN0ffjDn3I6rLpkIEASoQgEIQgEIQgEIQgEIQgEIQgEIQgEIQgEIQgEIQgEIQgEIQgEIQg12J4FS1AtPTwy9ONrj1Ei4XI4tmgwyW5YySB3HE82H2H6TewLv0IIFxvMpVx3NNNHOL30Xfs38gG1rj1tUf4vg1TSuDamGSE7BpiwJ4mvHku6iVbpYqmnZI0se1r2uFi1wBBHEQdRQU8CyBTZlnmeikBloLRP4YXH9m7oH6M8msc21Q3XUUsMjopmOjkbvmPFiOrhB4CNR5UGKlGs9a9EbC4ho2leelOs8/uXT5N0JDjI70XWHDs2oJawPImjdTQOfC0uMMRcSNriwEntQutwWP/AOeH+VH7AQgrdjbbVE7SNQmmb1CRwt8cS08lGDraeWy32U7bVdSP9xP/AHXLU2QTzmpx2B1BT07poxNG0sMZcA+we4MIadZGjo7F3aqWeXXzrd4VlZW0+qKpkaNXkk6bepjwQEE+5RZJ0la6J1QwuMROjZxGo20muttadEauRbhkLQSQ0Am1yAATbZc8NlDOG54KlmqeGKUcbS6N34mnsC6qgzt0L/OMmiPK0Pb2sJPcgkBC0NBllh81gyrhufmudoO9V9it3HK1wu0gjjBB8ED0IQgEIQgEIQgEIQgEIQgEIQgEIQgEIQgEIQgEIQgEIQgEIQgEIQgEIQgELXYhjtLALzVEMXTkY3xK5nEM6+ExahUGU8UUb3D1rBveg7dCiLEM+kAvuFJI7iMj2sB9XTXL4lnpxB+qNsEItwNL3D7Tjb+lBYVcJl5i+CvaY6x0Uz27GR+VM08jma4+shQVimVldU+fqpXjhbpaLfUZZp7FrIyfj8kHQVHyXdL00L44+ASSF7zyuO9bzDtK3uHO8m/Lb47FyVMeX4uusw4+Qedvj/2gnzCm2hi/ls9kIWWjbaNg4mtHcEqCtmWTbV1UP9xN3vJWjK6PL5tsQqv5zj26/eudKBvwUgS3SIFui/H8ciS/vQPcgeXG3J8f9rLS1T4z+ze6M8bHOadvG0hedx+P/EOPuQdDS5Z4gze1c32nafc8FbWmzp4mzfSRydONv4NFcVs+PjUmn47EEnUueOpHnKeF3RL2eOktrTZ5oj5yle3la9rh3gKGnO2HmSBxQT1T53aB2+bOznY0+DivdHnRwsmxnc08sM3iGEKvBKbp8iCyjM4WFn63GOcPHi1Kc4GFj67D2n8lWZ7h4rqsh8h6itG7bkdy4C8lrXcurW4cg7UE4U+X2GyHRjqmvdxMbI49jWle/wDxLSWuZgOk1zT2EAqNqvJiWFuhumg30IgI29jdfeuPxWjjZvnj7TtfeUE3TZbUDds47He8LxyZxsPH0vcPzVeavc+Ag9S008OvyUFmTnOw794f6f1IGc3Dv3h/p/UqvGGTiTTFJxILUx5xsPP0vcPcV7qfLOhfsnb1hw9yqPucnEU5rnjgKC47cYpyNISsI5wvEcr8PvomtpgRtBlYCOq6qhT4zMw+TK9vM4juWyOV0zxoztjqG/6jRpDovFi08qCz4yroP4ym++j/ADTXZXYePrlP96z81Vp8bHtdJA7eDSfC4+W1vC5htaRo2nhA2heVlTdBah+XOGj65B1PB8F4585eFM21QPRjmd7LCqziT4+AlBQWJmzuYWNkkr+aJ49sNWsqc9lEN5BUO6o2j2yoIKa5BMtVnzH0dET05bdwYfFaatz3VpH7OCnZzh7/AMTfBRefjvSOQdnX51sWk2VAj5I44x3uaT3rnsQynrZvO1U7+QyPt6t7dy1YTSgNI7ePakugoQK1OBTAnhBlYVmjWBq9DEHtpXa11uFjyOXyfaC5Cm2rssm2abmt4XPjFud4CCwjUJUIK9Zy6ctxGouLXc145WljdY67jqK5MqzGUeS1LWgCeO5bqa9pLXt5A4cHIbhRtjmaCZt3UszZB6Evkv8AXHku6wEEXf8ASaVtcXydqqW+7wSRgfOIuz7xt2961fMgQApXDWk7eBF/FAPCQpXFKUCJt/jqTjs+ONNv8dSBCm2+PyTiPcmk/HxtQAd70E+9NPxyJQNnWgdR026SAEXANy3j5LcWrWpZpM4DoIQ3R3osBa3MORRnh9K1zdYuSTr7tR6llqWBpsL9ZJ7yg2WPZWVVSTpSFjfRYbdp2lc65qzOTCEGAhMKfLI0bXAc5ATbi9ri/EgYQm2Ti4cY2228PEk023tcX4ri6ADU8NSNcDsI1bdeznT2PadQIJtfaNnGgR0QO0AryT4aDvdR7lsLJbINDTl8bwQS1zTcEca9mKU4a4OaLNeLgDY1w37RyaweZwXukpw7aB2Ixhn7FvI8dhaQfAINZG9ZmleRhWZhQZh+SUhManAoGEfHWmWWUhY7IGlMTym2QIgpSksgVOakQAgytWdhWFgWywjCpql+hBE+V3ExpNukdjeshAUu1S3mmwB0jxUvH7Nh8i/zn6xq4w25PPbiKx5IZo33Elc4AbdxjNyenJwcze1S5TU7I2tYxoa1oAa1osABsACDKhCEAhCECELn8XyIw+puZKZgcdr2XjdzlzLX610KEEV4rmajNzT1LmcTZWh46nN0SOwrkcSzY4lFsibMOOJ4J62v0T2XVgkIKsYhg9RD52GWO3C+NzR6xFivC0cVupW0IWrr8mqObztNC88Zjbf1rXQVftqTCFYOszW4a+5EckZPoSO8HaQ7loKvMvD9FVyN4t0Yx/s6CCGfzQD29akuszN1jfN1ED+kHsPg5aaszY4ozZTiToSx+Di0oOL1ot8da31TkdiDN9R1H2WF3ey61k+HTx7+KRnTje3xAQezCjqbznxKTEB5budYcLfqIB1tIPUf/O9Z8QNzpcY70HjKYU4ppKDoMlcpZKVlQwSvY18Eu5gAECoOgGPsQbamkX2LZy5R0z6Yse64dTbmaTcG6qouu6r+UjjN3W267WXFEpCgkGbLaEPcGOYIxWxBg+Ts1UGjaWPWy9iQPJ3y17cr2NhbCTukTa114dyYNKgAaI4tIs5NhOlxlcam2QSDLlNSabHvlFQ9j6h8UvyURiFphc2ng0LeXaQtdcghttq81Zlc2aF0Ury8OoA1zdyaAa7dGndSQ0G+iD5excUE4IAhCVCAYFjxfzP2h71niavHj0gAYy49I+A96DUsCytCWnhLt6C7ognwW0p8Aqnb2lqHdGGU94ag14Cculpsg8SfvaKf7TQz2yFtqbNPij9sLI+nKzV6mkg4NyxuClelzKVZ85UQM5g9/uattS5jI/pa1549ziaz2i5BCNkmirE0mZjDG7/5RL0pdH+2Grd0ebnCo7WoonW4ZAZPbJQVba25sNZvsG09S3WH5I183mqOodymNzW+u+zT2q1VHhsEWqKGOPoMa3wC9SCuWHZncUktpthhH+eS5HUwO8V0+HZi/wB/WnmijAPrvcb+qpmQg4fCc1GFwkExOndxzOLh6gszuXZ0tMyNoZGxrGjY1oDQOYDUsqEAhCEAhCEAhCEAhCEAhCEAhCEAhCEAhCEAhCEGvxPBoJ2OZJG0hwIJsNIcodtB4VCuV2QtRSkuAMkPBI0bB/nA3p5dngp6SEIKoSxEcCwlWSxjIehqLl0Wg4/Oj8k9bd6esLjsRzQNNzFOOZ7bf1NPuQQ6SkJXeYlm0niveSLqc/3sXO1eT7mbXDqv+SDRoXudh/8Am7k6PC7mwcg8LU5dFR5ISybHs6yR+EroMPzV1Mn0kIHSf4aCCPwsrISVLuH5n2DXLUX5GMt/U4nwXX4NkRQ05BbEHvHz5DpnnAPkg8wCCK8jMgJ6otfIHRQbS8iznjijB29I6ufYpmpMBpYwAyCIWAAOg2+oWF3EXJ5StihA1kYGwAcwsnIQgEIQgEIQgEIQgEIQgEIQgEIQgEIQgEIQg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4" name="Picture 16" descr="https://www.datart.cz/catalog_img_cz/353/468/353468/IMAGE_FULL_1.jpg?1417511689000&amp;TOMTOM-Monitor-srdecni-frekvence---hrudni-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31" y="4799217"/>
            <a:ext cx="5149269" cy="2072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actigraphcorp.com/wp-content/uploads/2015/04/imgGT3X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72939"/>
            <a:ext cx="2160240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277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Akcelerometr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Měří vibrace nebo zrychlení při pohybu. </a:t>
            </a:r>
          </a:p>
          <a:p>
            <a:r>
              <a:rPr lang="cs-CZ" dirty="0" smtClean="0"/>
              <a:t>Lehký pohybový senzor.</a:t>
            </a:r>
          </a:p>
          <a:p>
            <a:r>
              <a:rPr lang="cs-CZ" dirty="0" smtClean="0"/>
              <a:t>Zaznamenává informace o množství PA, intenzitě a časovém rozvrstvení pohybu.</a:t>
            </a:r>
          </a:p>
          <a:p>
            <a:r>
              <a:rPr lang="cs-CZ" dirty="0" smtClean="0"/>
              <a:t>Akcelerometry: </a:t>
            </a:r>
            <a:r>
              <a:rPr lang="cs-CZ" dirty="0" err="1" smtClean="0"/>
              <a:t>ActiGraph</a:t>
            </a:r>
            <a:r>
              <a:rPr lang="cs-CZ" dirty="0" smtClean="0"/>
              <a:t>, </a:t>
            </a:r>
            <a:r>
              <a:rPr lang="cs-CZ" dirty="0" err="1" smtClean="0"/>
              <a:t>Actical</a:t>
            </a:r>
            <a:r>
              <a:rPr lang="cs-CZ" dirty="0" smtClean="0"/>
              <a:t>, </a:t>
            </a:r>
            <a:r>
              <a:rPr lang="cs-CZ" dirty="0" err="1" smtClean="0"/>
              <a:t>Caltrac</a:t>
            </a:r>
            <a:r>
              <a:rPr lang="cs-CZ" dirty="0" smtClean="0"/>
              <a:t>,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 smtClean="0"/>
              <a:t> </a:t>
            </a:r>
            <a:r>
              <a:rPr lang="cs-CZ" dirty="0" err="1" smtClean="0"/>
              <a:t>Integrated</a:t>
            </a:r>
            <a:r>
              <a:rPr lang="cs-CZ" dirty="0" smtClean="0"/>
              <a:t> monitor a RT3 (dříve </a:t>
            </a:r>
            <a:r>
              <a:rPr lang="cs-CZ" dirty="0" err="1" smtClean="0"/>
              <a:t>TriTrac</a:t>
            </a:r>
            <a:r>
              <a:rPr lang="cs-CZ" dirty="0" smtClean="0"/>
              <a:t> R3D).</a:t>
            </a:r>
          </a:p>
          <a:p>
            <a:r>
              <a:rPr lang="cs-CZ" dirty="0" smtClean="0"/>
              <a:t>Druhy: </a:t>
            </a:r>
            <a:r>
              <a:rPr lang="cs-CZ" dirty="0" err="1" smtClean="0"/>
              <a:t>uni</a:t>
            </a:r>
            <a:r>
              <a:rPr lang="cs-CZ" dirty="0" smtClean="0"/>
              <a:t>-axiální (lineární),</a:t>
            </a:r>
          </a:p>
          <a:p>
            <a:pPr marL="0" indent="0">
              <a:buNone/>
            </a:pPr>
            <a:r>
              <a:rPr lang="cs-CZ" dirty="0" smtClean="0"/>
              <a:t>                 </a:t>
            </a:r>
            <a:r>
              <a:rPr lang="cs-CZ" dirty="0" err="1" smtClean="0"/>
              <a:t>bi</a:t>
            </a:r>
            <a:r>
              <a:rPr lang="cs-CZ" dirty="0" smtClean="0"/>
              <a:t>-axiální (rovinné),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</a:t>
            </a:r>
            <a:r>
              <a:rPr lang="cs-CZ" dirty="0" err="1" smtClean="0"/>
              <a:t>tri</a:t>
            </a:r>
            <a:r>
              <a:rPr lang="cs-CZ" dirty="0" smtClean="0"/>
              <a:t>-axiální, </a:t>
            </a:r>
            <a:r>
              <a:rPr lang="cs-CZ" dirty="0" err="1" smtClean="0"/>
              <a:t>multi</a:t>
            </a:r>
            <a:r>
              <a:rPr lang="cs-CZ" dirty="0" smtClean="0"/>
              <a:t>-axiální (prostorové).</a:t>
            </a:r>
          </a:p>
          <a:p>
            <a:r>
              <a:rPr lang="cs-CZ" dirty="0" smtClean="0"/>
              <a:t>Získáváme přehled o aktivním a celkovém energetickém výdeji.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4293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cs-CZ" dirty="0" smtClean="0"/>
              <a:t>Aktivní výdej energie – součet hodin PA a </a:t>
            </a:r>
            <a:r>
              <a:rPr lang="cs-CZ" dirty="0" err="1" smtClean="0"/>
              <a:t>inaktivity</a:t>
            </a:r>
            <a:r>
              <a:rPr lang="cs-CZ" dirty="0" smtClean="0"/>
              <a:t>, který je vyjádřen v kaloriích.</a:t>
            </a:r>
          </a:p>
          <a:p>
            <a:r>
              <a:rPr lang="cs-CZ" dirty="0" smtClean="0"/>
              <a:t>Celkový výdej energie – součet aktivního výdeje energie a bazálního metabolismu, který je počítán z jednotlivých dob měření za určité období.</a:t>
            </a:r>
          </a:p>
          <a:p>
            <a:endParaRPr lang="cs-CZ" dirty="0"/>
          </a:p>
          <a:p>
            <a:r>
              <a:rPr lang="cs-CZ" dirty="0" smtClean="0"/>
              <a:t>Akcelerometr také provádí výpočet celkového množství spálených kalorií za 24 h.</a:t>
            </a:r>
          </a:p>
          <a:p>
            <a:r>
              <a:rPr lang="cs-CZ" dirty="0" smtClean="0"/>
              <a:t>Dostatečná úroveň PA se rovná je 20 %.</a:t>
            </a:r>
          </a:p>
          <a:p>
            <a:r>
              <a:rPr lang="cs-CZ" dirty="0" smtClean="0"/>
              <a:t>Dále charakterizuje úroveň (intenzitu) PA.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9680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Problematika akcelerometrů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cs-CZ" dirty="0" smtClean="0"/>
              <a:t>Pořizovací cena.</a:t>
            </a:r>
          </a:p>
          <a:p>
            <a:r>
              <a:rPr lang="cs-CZ" dirty="0" smtClean="0"/>
              <a:t>Nemonitoruje zvýšenou energetickou náročnost PA způsobenou pohybem v horní polovině těla, přidanou zátěží nebo změnou terénu.</a:t>
            </a:r>
          </a:p>
          <a:p>
            <a:r>
              <a:rPr lang="cs-CZ" dirty="0" smtClean="0"/>
              <a:t>Nelze změřit PA rovnoměrného charakteru: jízda na kole, bruslení, plavání, atd.</a:t>
            </a:r>
            <a:endParaRPr lang="cs-CZ" dirty="0"/>
          </a:p>
        </p:txBody>
      </p:sp>
      <p:pic>
        <p:nvPicPr>
          <p:cNvPr id="3074" name="Picture 2" descr="http://www.lintoninst.co.uk/Portals/0/productimages/471_04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80466"/>
            <a:ext cx="2777534" cy="2777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QUEhQWFRQXFhcXFhcXFxgYFRoWHBcWGBgYFxgZHCogGB0nHRcWIjEhJSorLi4vGB8zODMsOCgtLisBCgoKDg0OFxAQFywcHCQsLC4sLCwsLDcsLCwsLiw3LCwsLCwsLDcsLC0sLC8sLDcrLDcrLCwvLC4rLTctLDc3N//AABEIALABHwMBIgACEQEDEQH/xAAcAAEAAgIDAQAAAAAAAAAAAAAABgcEBQECAwj/xABEEAACAQIDBQYCBggDCAMAAAABAgMAEQQSIQUGMUFRBxMiYXGBMpEjUnKhscEUQkNiktHh8BUzgiRTc5OissLxFjRj/8QAGgEBAQEBAQEBAAAAAAAAAAAAAAECAwQFBv/EACkRAQEAAgEDAgQHAQAAAAAAAAABAhEDBCExEmEFIkGBE1FxwdHw8RT/2gAMAwEAAhEDEQA/ALxpSlApSlApSlApSlApSlApSlApSlApSsLau1YcNGZcRIkUY4s5AHoOp8hrQZtKq3aHbfhEYiKCeUDg/gRT9kM2a3qBWNF25wk+LBzAeTxk/IkUNrbpUF2J2r7PxBCs74djwE6hB0+NSU+ZqcI4IBBBB4EG4I8jQdqUpQKUpQKUpQKUpQKUpQKUpQKUpQKUpQKUpQKUpQKUpQKUpQKUrHxuNjhQvK6RoBcs7BVA8yTQZFKgOM7X9mxyCMPI9yBmSJiuvAi4uw9Ab1JJd44rAoGcEAjTLodR8Wo+VBuqVHDvYgdUKgO17LnGcgamy210rbYDacc3wHUcVOjD2oM2qC7cS0mOyljljjTINcoJBLXHInTXyq/aoftoW20LjiYovxcflRKq1oWXiNOvEfOu6msknieGo4acz0rzFidQD/0nhfiNDWmXUGrA7MN8XwUqxOzHCsbFSbhCeDJ0GmoGlQHuea687Hj7daycCxvpy4e5FvxobfW8bhgCCCCLgjgRXaox2c4vvMClzcqWT5H+tSestlKUoFKUoFKUoFKUoFKUoFKUoFKUoFKUoFKUoFKUoFavbu8OGwSZ8VMkS8sx8R8lUeJj5AVxvU0wweIOGNpxE5jNr+IAkaHiaovd/c79PP6bi3lyOc0SNIXldQdGeRh4UJBsABp0FqCyNp75YiWwgRcLGwBSSZTJiXB5x4VNVFuBcj7NaZNkmRxJNnlcG4kxRE0gPWOEfQwewvXjtbevDwMwT6WZuKx6knlnfkPU1GcdtjF4o5cxhQ8I4b528i/E+1Zyyk8pcpEp2ptrC4Vg0jZ5wCF0Ek9ja4UgeAcL2sKjmO3nxU9xGP0ZDzHjmP5KfS9e2zN1MovJaK/L45m/vz18qkeDwKRf5aBD9dvFL8+C/wB6Vn5r47M/NfZFMDuo5IlZmicG6zOxaYN1UE39jYHzqZS4t1s6XDLqG+Ek/ZHAHXQ9a83lA14nqdT8+XtWBicXyrUmmpNLcwWIEkaSLwZQw9xeqV7bf/to3D6IA304O4rV7S7SsbhD+iwtGiRABSY87kEZrks1h8XADlUX23vTiMYwfESZmCkA5VXTU6WX1rSWtY3P2/E15E6f39UVyZVPM/d/KgseCk+p0/LpWke2GbUD+x51nYCO7E20DXN/uHtxNYMQvzAHG/Ac/hH6x8zWajACwFuRHnbrzqC7OxnFloJkP6sgb2K/0qxaqLsVxBM0w5GO/wAmA1+Zq3ajcKV4Y3GRwoXlcIg4kmw/qfKql307V3BMOBAXkZXF2H2F4KfW/pQWptPa0GGXPiJY4l6uwUfedah2P7XNnpfuzLMR9SMqD6GTLVEYvGmR8+IkeRzxZiXkPoWOg+7pSOeAnUyJ0awYe4Gvypqptb0vbXHfw4OUj96RFPyF/wAa7w9tcP6+EmH2Xjb8SKqX/DnYXiKzL1jNz7qfEPcVhsLcePyqXavoHA9rGzZDZpXhOn+ZE4X+NQVHqSBUu2ftOGdc0Escq/WRgw+YNfJ1c4ad4mzxO8b/AFo2ZH/iUg02PrulUPut2u4mFlTGD9Ii4ZwAs6+enhk9ND5mro2HtmDFxLNh5BJGeY4g8wynVSOhq7GwpSlApSlApSlApSlApSlAqCLhwg7tQAI/AAOAC6AD2Aqd1X+8GJy4mYJxDLoeF2C+L0vf5UEZn3YhEpIORG17tFGbMeOU8l9udbPC4ZYhaNRGOdtZD9pz/Wu5xIA/PmfM9awZsZ0rMxku0kkZjTBeHHmeJPqeJrCnxdR3eDeaPDkKwLyEXyrYWHIsTw8hXGw9uLig5VWVkIDBrEa8LMPQ6VVbaSa97mw4k9BzqHbP3pkmxaRoqiFiRYjx5bE5y19Dpe3nUuZAQQRcEEH0OhrUYLZeGwQLg5L+HPIwvbjlU6ADTkPWg1W9KASqbDxJzF+BI/MVrUYG2YXHmFPHja6mpDvRgGlVGSxZcxt9ZSLkKeZst7cxeoxG1148vyqxGtnN5G0UXb6th5acBwrsGGl7nnY2twuNB/etdZx429QfvrhW5cOX3sKqPW9zqdNbX1/9cPvrIw7/AN/jzrCtfWvQS6jy50Fv9if+fLrf6I/9y1Ye+G9UWAiDSeKRriKMfEzf+Kjm352FV12Z4+PA4DEY6e+UEIoHxM1wAq35k2qFbR2zJjcQ+JxBFzwUfDGg4IvpzPM3NSKzN696ppvHM15GuEUfAg55V5evE1EsGQzqGOhOv9fU/jXhjcQZHLH2HReVTndjsykxmDXEGYQvISYkZMyNENAzW1XMQbWvpY2oIJio2VyHFjc8eY5EdRWODUy2tubtLCKc8JliGpaL6eO3XLbOv8IqLr3Tcih55DmW/wBljcegNXaaeKOQbgkHkQbH5itlHtuS1pMsw/8A1GZreTghvvrC/Q2PwEP9n4v4Dr8r14X5HQ8wdD8q1tG5E2Gf/eQN5/Sx/NQGA9jSXZT2zIVkX60ZzD3HEe9q0167xuVOZSQRwINj8xWbjKu69zW43W3jn2fOJoD07yM/BIvRvO3BuR8risBNsudJQso/eFn9nGvzvXq+HRkMkdwBxUnUVi42d4u30/u7tuLGwJPCbow1B0ZW5qw5EVs6+dOzjeV8E5YXMZazp9ZbA6fvDiPW3OvobDYhZFV0IZWAKkcCDwrSvWlKUClKUClKUClKUCqj2rtCOTGyPFIJI3Z4Sw4CVAHFjztZxfzrY9re+xw4XBYY/wC0TDxspF4ojobdHbl0GvSqw3Zmyd7AvFQuIjtwvGQrKvqMvrqaCezG4rCtrWQkoYXGoOo9DqPxrxfQ1KKk2jM008jcWeQgD/VlQD2yirH2Ls0YeJYxx4ufrObZj+Q8gKjmwNhsmOlLg5YSzobaMXJ7sjrYE+4qWYzEpDG0jmyILn8AB5kkD3oMHb+2kwqXIzSNfInX95uij+lVptDFyYh80rF2Og6DyVRwHkKluC3WxePk76W0CPwaUEMVAJywxaM4Cg9BzvXjszA4Z45lw5EkwSUxyOxjluGJiMaXH7NSzG3EgVz5eWcWPqs/v532WTaSbuzZ4MOzfEsTHXQ94l4eHqTUPaPKWX6rEfImt3uNNmw6g38MkqX8nVZR94PzrV7XXLiJR1OYf6lB/G9dYy0mIbxe1/uFdS3rx66cRXpieK+4/H+leN9LnoD9wNVHDSaf30FemDw7yuqICWJ0A6dfIVst3d3cRjpAmHQkaXcjwgevtV5btblYfY+GkxElpJI42kZmOgyrew+X31F0qzfDEGNcPgAfDhlDyjkcS4JN/sIQPVmrywWxJZcMWRSc5sPsDRj7nQejVocGrSNdyTJI2Z2PEsxuzH3JNTXYm+iQlkCfR6ILccq3tr7sfetRGh2FunJicXFhypCs15G1sIl1kIPW2gtzYVc+/O212dgi0QCyECLDroQGtYHKdCEUE28hWy3OaGeL9JjUWcFFNrEqrWa3lmH/AE1mbS2RhsX4JY4pshPhkUNlOl7X4cBw6VFajcnaU2KwUM8yqkrhj4LgMoYhXAucuYC9qxtobK2dtFnWRYJ5I2ZXKMFnRlJDAshD8euh86b77elwcXd4eB2lKWjfKO5jA0uANSV5LYDhUQ7Gt27PLjJV8QLQwlhrci80n3hb/bqjz232PA64PEW6R4gXHtKguPdT61A94dhYvBFVxcQysSEYlZEYgXIRwcwsPSrT7Qt/3wOJjggjjkITPPnvbxfAilTdWsMx8mHtGnRtuzDEzhocLCoiSNWuzSGzSWcjhwubX0UdTXDqOfj4OO8nJdSNY43K6iuCqHhdPXxL8+I++ujQNxAzDqvi+YGo+VWw+5ezSxiC2ly5soxDd6F+tkLHTzy2qEb27rPgmRkYyROSEa1pFYC+RgvO1yCONjoLV4+l+LcHPnMJuW+Nzz+mrWsuHLGbR2CB2NlVj7G3ueArY4giNRENdcznq3QeQ0rGj2nKBpIbedj8ia9dnR5mLHguuvNjr/WvpXv2c2ywyFEA53LH1NvyAq3uyPeDMpwrngC8V+n66/fmHq3SqhL1uN3NomCZJV4owb1A4j3Fx70pH0jSukThgGU3BAIPUHUGu9RSlKUClKUCtTvZtg4PBz4kIZDEhYKOZ8+g1ufIGttWl3ymiXBYgTnwPG6EdSwKgAc9TQfN0MskhlxE7F5pXJdj15hfTQW5WPSsbB7R/R8RFMRdUezjrGwsw+Vz7VscWmVVUcAB8+Z9yb+9aLGx3zDqPw1/nVRbPdCJsgN4+MTcmjPiWx6i5W3QA86Sio5uFt1mgWMtfJ4bNqNOGh8qk88uYfCo81GU/dUqsetJtTbHc4zBJoVEqSSA6izMY0BB0sLs3yrdA1XW9EhkxkoFywZUUC5bwqOAGp1uakFjbYx0cEsUzzPfC451kEhDOyTRl7oBdnVVdVFuQNxpeoNs0ygSQQKqhpJGiOQHECN7r9b6IZBYs3DUVssFsCaV++xDOjnV2Zu8xL3FrFvhiXy1Og4VI8PhkjXLGoUHU9WPV2OrHzJrOeGOc1lNktjX7L2aMNDHGDcq6s7cizMA1vIA2HpXP/wuXHSStAUEiIvhckZviGjAGx0HHrWXjmtG54AIxv6An8ql3ZwrHEzOB4O7AJ/eJzAfjWoIRgex3GTFTM6QgHXXOfa1TbYXY/goLGXNOw+tovsKsalUYmz9mxQLlhjVB0UWqHdteJZNluqm3eSRRm3NS2Zh7hTU8qu+2sXwkK9Z/wAI5KCkcJIEu7cAPvOn50XDRyWEThWOgDcASbA3J4a1jbUuFUdWJPt/U14bKZe+iEhATvFL5vhyA3YHrcAi3MkVq1I+kcZOmzdnFo7FMNh7R2Ojsq5UAPPM5Gvmaj3Y9ip5IZp5nLAsI4yeJK+KVr/aKj/SarzE7PnEbfozs0DNmMOZhFYM5BRWYjKpU+Im5BU6XtUm3O39XBRR4bE4WRUUvaWME5hpK7NGVBsBIDdSdCNBRUz27vVCcX+in4lCoefjksctutinzqW4fCRxRBVACoOWg6n5m9Ul2e4Q4za0uJZswR5px+8zs6xWB1sqnNblkWpX2rbynCxQwxmzyvnb/hR2/Fyv8JojS71bgSzSyTq4dpHLm+nHgL9ALAeQqMbK2Jj4cQIoJGiY5mNyTFYDUspBUgmw4cxUw3F3vlxLuknwogJI43Jsotw5N8qlWJ23EjhGKF2XNa2uS5434ag15Ofk4+S5cGNlz14s7fduSzWX0QHdjdedMXJi8W6NIc2UIc12awLE2FgBoF8/Ktf2m7YytBBE1pI375yp8SNlyxrpwNmYnytVq7a2MJYH7qR4mK3DIxDA2va45cqpjbG500ZY2LcWzcSepN9Sa+V0XR8nL1H4/NZ8vaSTt47fb9/Z0zzkx9OKITyM7MzEszMWJ5sxNyfUk1uIoe7ULzGrfaPH+Vdtl7MtIXfQRDNYji50jX53Y+SV7zrzr9BI89Y5NZmBbWsI1mYEa0qx9C7jYrvcDAx4hSh/0MU/Kt9UO7K2vgyOkr/eqH86mNZUpSlApSuGNtTQdJ5lRSzEBQLkngAKpPfPeQ42a6kiFNI16/vnz6Vst/8Ae44ljBCfoFNmI/aMD/2gj3qGmiMHHrw8wR+f5Vo8SNR/frW/xo8N+hB/nWmxMWtuOtvWrEY+7uK7rEMt+J0/P+/KrOgmzAVrdxthLNhsYpj+kaLNFKNSWj1KnS9gyix0BJPG1NmyWAFZrTaGuscKqzOqqHawZwoDtbq3E1zeha3GoO5NuNcRIzsERS7ngqi59+nqa32xt0JcQLy3iiP/ADGHkP1fep/svZMWHXLEgXqf1j6nnV0IdsvcASLfGE2P7NDYD7Tc/ThUv2LsiPCx93Fe1ySTqSfM1sKVQpSlAqBdsUV8LC3TEAfxRyD8bfOp7Ud7QNlnE4CeNfjCiROuaNg4t65be9B8y7WbxgdBf5k/yrBIrYYwFiGNrECxBup9DWGyURttmYXFCFZcO7Ed4R3N/DYAHMVY5XuQ3hAJHdluQrOwG9eWYNPH3ZEYjXIGXIDlYtkvfXJGOlr6EaVH8LinjN0Yjy4qePFSLG1zxHOtvDt8SSwNigCsRlNwge/eBeKNfQEEi1wCQbWFq1Kraf4FDN9LhJipHw5Sza3CgqFAeEHLI13IPkoFYG2cLjpD3mI7yfJHYSllf6FCSDe+Y/Fm8QzHNrXr/gSyFJcHMEJIzWYjIcqBnzLrHd3YBPMAcDWNLtPFYfwyICSsiJIV8ZuXsRIpswDOWC9ctKNp2e7TSCd45fAJ0TIWBUZlLFdTyYM1m4XHHWprtDd1JcSk7u4KhQ0YtlfKSVueIGuo52+cE2e2FxcUcDOR3aBEDMwYEgD6JTIEYlg7MADfOt7ZayXwuPgRBhJ5mQoG7t3RnXM7KqqCCq2AFwG0IY6Arf4/WfDeXPl/H6fk9OVmr/vf6e3u7Yckk9OU3E43r3nOFhtn+kluqDnb9d/QDS/VhWm2Zvup/wA61rW8/frVYYrFvI5eV2dzxZ2LNpyv0Gug06VxBdmC8idfTnXr+H9L/wAvF6LfVfrf49o58mfqu0w23tFZZXZBZCRbSxNha5HzPvWtdq8WNdc1e5yc1n4Naw41rY4JdazWoujssS2DJ6yufkFX8QamNaPcjCd1gYFPEpnPq5L/APlW8qKUpXWRwoJJAAFyToAPOg7VVvaFvj3hbC4dvADaWQfrHmiHpxufaum+m/plzQYQlY9Q8v6z9RH0Hnx6VAxpwoOaUriiPKdbgjqKyN0dgHF4hUIuAPEL2u17a21y8SfIWvc1xFA8jpFEueWRsqL1PVjyUcSeQq9t1t30wUCRrYvYd49tXbmfS/KgydjbJTDRhEH2jYC/y4AcAOVQ/eLs+zOZMIwW9y0TXy3/AHCPh9Dp6VYFKKqLDbr4xn7sxFP3yRk9QRxqfbA3Vhw1mI7yXm7a2PPKOVb+lApSlApSlApSlAri1c0oIJvJ2Y4bEFngJw8huSFGaFib8Yzw1+qRVTby7j4jB3M0dkH7WO7w+5tdP9QFfSlcMKJp8j/o2QkumZbEAgnQkaNcdPOu7bMV7dxIHJIHdt4ZLm/Dkw0Ovpx1t9A7w9muFxGZ4gcPKb6p/lk/vR8P4bGqp3o3DxGEu0seaMX+mhuyAci4tdPcW8zVEFLMhK3ZCDqtypuOBIB42Oh8/OtzhN6pVGWUd4pABN7SABw9weBNwp1H6o1FGnksO8C4hOQfUjS2jDxDl14VhHBpIT3ThDySU29lk4HoL66U8eBnbYkw06Ge3dtmylEVVzsSSRkuQLasXFhZkWxN7ar/ABF41aKKRjEcwAZQCAykNbiUPibgbHjWKRXUrTY8r1sdjpqzHl4R+J/Ktc61vcDBkRRztc+p1NIlZFdlWirXoq1Udo1rf7u7MOImihH7RrHyUauf4QfurTRqBqeH9/OrU7J9hGzYuRbZhkhFyCEuCxItrcgcz8IqVqLIjWwAHAaeXt0rtSlRSq67XdpMFhgViA+ZnA5qNAD5X/CrFqk+0nGd5j5BfSNVQfLMfvagjIoK4rmoFd40LEAC5PAV0qx+zrdW/wDtEw4fCD1/p+PpRG/3D3XXCx944HfONTbUKbG3lUsoKVVKUpQKUpQKUpQKUpQKUpQKUpQKUpQK4IrmlBD94uzrCYks6qYJT+vHoCeN2j+E+tgfOqr3o7PMVhQWZO+jH7WEEkDq6asv3gda+hKWomnyLLgTxWzDy4/L+VYbR19O7x7hYTFksUMUp/aReEn7S/C3qRfzqq95+zbFYe7ZP0mMfrxAhwP3o7lvlmoK3w8OZ1Hnr6DWt6FrEiwwRiQwvwsw1HUHUa1s8Ls6eWwjSRyf93Ex/JqqPNVosgPw+Lz4L/Fz9r1LNk9mOMmIMiCEfWmbM3sgJt91WRu52eYbDEO955BwZx4QeqpwHvc02aQncbcJ8QyzYoFYRqFOhfplXkvUnU+9XHDEFUKoAUAAAcABwArsBXNRopSlAr5+3oa+MxH/ABWr6Bqit/sH3WPnHJiHHoyg/jmqUR8V2vXWptuPuY2IIlmBWIagc2qDjcfdBsQwlkBWMHTqfTz/AAq3IIQihVFlAsAOQpDCqKFUAKBYAcAK9K0FKUoFKUoFKUoFKUoFKUoFKUoFKUoFKUoFKUoFKUoFKUoMZ9nxFsxjQt9Yopb52r3RQNALeldqUClKUClKUClKUColvxueMaBJG2SZBYX+Fl45W6a8D51LaUFV7o7hMZS2JFlQ2y6+I8eY4edWlGgUAAAACwA4AV2pQKUpQKUpQKUpQKUpQKUpQKUpQKUpQKUpQKUpQKUpQKUpQKUpQKUpQKUpQKUpQKUp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SEhQUEhQWFRQXFhcXFhcXFxgYFRoWHBcWGBgYFxgZHCogGB0nHRcWIjEhJSorLi4vGB8zODMsOCgtLisBCgoKDg0OFxAQFywcHCQsLC4sLCwsLDcsLCwsLiw3LCwsLCwsLDcsLC0sLC8sLDcrLDcrLCwvLC4rLTctLDc3N//AABEIALABHwMBIgACEQEDEQH/xAAcAAEAAgIDAQAAAAAAAAAAAAAABgcEBQECAwj/xABEEAACAQIDBQYCBggDCAMAAAABAgMAEQQSIQUGMUFRBxMiYXGBMpEjUnKhscEUQkNiktHh8BUzgiRTc5OissLxFjRj/8QAGgEBAQEBAQEBAAAAAAAAAAAAAAECAwQFBv/EACkRAQEAAgEDAgQHAQAAAAAAAAABAhEDBCExEmEFIkGBE1FxwdHw8RT/2gAMAwEAAhEDEQA/ALxpSlApSlApSlApSlApSlApSlApSlApSsLau1YcNGZcRIkUY4s5AHoOp8hrQZtKq3aHbfhEYiKCeUDg/gRT9kM2a3qBWNF25wk+LBzAeTxk/IkUNrbpUF2J2r7PxBCs74djwE6hB0+NSU+ZqcI4IBBBB4EG4I8jQdqUpQKUpQKUpQKUpQKUpQKUpQKUpQKUpQKUpQKUpQKUpQKUpQKUrHxuNjhQvK6RoBcs7BVA8yTQZFKgOM7X9mxyCMPI9yBmSJiuvAi4uw9Ab1JJd44rAoGcEAjTLodR8Wo+VBuqVHDvYgdUKgO17LnGcgamy210rbYDacc3wHUcVOjD2oM2qC7cS0mOyljljjTINcoJBLXHInTXyq/aoftoW20LjiYovxcflRKq1oWXiNOvEfOu6msknieGo4acz0rzFidQD/0nhfiNDWmXUGrA7MN8XwUqxOzHCsbFSbhCeDJ0GmoGlQHuea687Hj7daycCxvpy4e5FvxobfW8bhgCCCCLgjgRXaox2c4vvMClzcqWT5H+tSestlKUoFKUoFKUoFKUoFKUoFKUoFKUoFKUoFKUoFKUoFavbu8OGwSZ8VMkS8sx8R8lUeJj5AVxvU0wweIOGNpxE5jNr+IAkaHiaovd/c79PP6bi3lyOc0SNIXldQdGeRh4UJBsABp0FqCyNp75YiWwgRcLGwBSSZTJiXB5x4VNVFuBcj7NaZNkmRxJNnlcG4kxRE0gPWOEfQwewvXjtbevDwMwT6WZuKx6knlnfkPU1GcdtjF4o5cxhQ8I4b528i/E+1Zyyk8pcpEp2ptrC4Vg0jZ5wCF0Ek9ja4UgeAcL2sKjmO3nxU9xGP0ZDzHjmP5KfS9e2zN1MovJaK/L45m/vz18qkeDwKRf5aBD9dvFL8+C/wB6Vn5r47M/NfZFMDuo5IlZmicG6zOxaYN1UE39jYHzqZS4t1s6XDLqG+Ek/ZHAHXQ9a83lA14nqdT8+XtWBicXyrUmmpNLcwWIEkaSLwZQw9xeqV7bf/to3D6IA304O4rV7S7SsbhD+iwtGiRABSY87kEZrks1h8XADlUX23vTiMYwfESZmCkA5VXTU6WX1rSWtY3P2/E15E6f39UVyZVPM/d/KgseCk+p0/LpWke2GbUD+x51nYCO7E20DXN/uHtxNYMQvzAHG/Ac/hH6x8zWajACwFuRHnbrzqC7OxnFloJkP6sgb2K/0qxaqLsVxBM0w5GO/wAmA1+Zq3ajcKV4Y3GRwoXlcIg4kmw/qfKql307V3BMOBAXkZXF2H2F4KfW/pQWptPa0GGXPiJY4l6uwUfedah2P7XNnpfuzLMR9SMqD6GTLVEYvGmR8+IkeRzxZiXkPoWOg+7pSOeAnUyJ0awYe4Gvypqptb0vbXHfw4OUj96RFPyF/wAa7w9tcP6+EmH2Xjb8SKqX/DnYXiKzL1jNz7qfEPcVhsLcePyqXavoHA9rGzZDZpXhOn+ZE4X+NQVHqSBUu2ftOGdc0Escq/WRgw+YNfJ1c4ad4mzxO8b/AFo2ZH/iUg02PrulUPut2u4mFlTGD9Ii4ZwAs6+enhk9ND5mro2HtmDFxLNh5BJGeY4g8wynVSOhq7GwpSlApSlApSlApSlApSlAqCLhwg7tQAI/AAOAC6AD2Aqd1X+8GJy4mYJxDLoeF2C+L0vf5UEZn3YhEpIORG17tFGbMeOU8l9udbPC4ZYhaNRGOdtZD9pz/Wu5xIA/PmfM9awZsZ0rMxku0kkZjTBeHHmeJPqeJrCnxdR3eDeaPDkKwLyEXyrYWHIsTw8hXGw9uLig5VWVkIDBrEa8LMPQ6VVbaSa97mw4k9BzqHbP3pkmxaRoqiFiRYjx5bE5y19Dpe3nUuZAQQRcEEH0OhrUYLZeGwQLg5L+HPIwvbjlU6ADTkPWg1W9KASqbDxJzF+BI/MVrUYG2YXHmFPHja6mpDvRgGlVGSxZcxt9ZSLkKeZst7cxeoxG1148vyqxGtnN5G0UXb6th5acBwrsGGl7nnY2twuNB/etdZx429QfvrhW5cOX3sKqPW9zqdNbX1/9cPvrIw7/AN/jzrCtfWvQS6jy50Fv9if+fLrf6I/9y1Ye+G9UWAiDSeKRriKMfEzf+Kjm352FV12Z4+PA4DEY6e+UEIoHxM1wAq35k2qFbR2zJjcQ+JxBFzwUfDGg4IvpzPM3NSKzN696ppvHM15GuEUfAg55V5evE1EsGQzqGOhOv9fU/jXhjcQZHLH2HReVTndjsykxmDXEGYQvISYkZMyNENAzW1XMQbWvpY2oIJio2VyHFjc8eY5EdRWODUy2tubtLCKc8JliGpaL6eO3XLbOv8IqLr3Tcih55DmW/wBljcegNXaaeKOQbgkHkQbH5itlHtuS1pMsw/8A1GZreTghvvrC/Q2PwEP9n4v4Dr8r14X5HQ8wdD8q1tG5E2Gf/eQN5/Sx/NQGA9jSXZT2zIVkX60ZzD3HEe9q0167xuVOZSQRwINj8xWbjKu69zW43W3jn2fOJoD07yM/BIvRvO3BuR8risBNsudJQso/eFn9nGvzvXq+HRkMkdwBxUnUVi42d4u30/u7tuLGwJPCbow1B0ZW5qw5EVs6+dOzjeV8E5YXMZazp9ZbA6fvDiPW3OvobDYhZFV0IZWAKkcCDwrSvWlKUClKUClKUClKUCqj2rtCOTGyPFIJI3Z4Sw4CVAHFjztZxfzrY9re+xw4XBYY/wC0TDxspF4ojobdHbl0GvSqw3Zmyd7AvFQuIjtwvGQrKvqMvrqaCezG4rCtrWQkoYXGoOo9DqPxrxfQ1KKk2jM008jcWeQgD/VlQD2yirH2Ls0YeJYxx4ufrObZj+Q8gKjmwNhsmOlLg5YSzobaMXJ7sjrYE+4qWYzEpDG0jmyILn8AB5kkD3oMHb+2kwqXIzSNfInX95uij+lVptDFyYh80rF2Og6DyVRwHkKluC3WxePk76W0CPwaUEMVAJywxaM4Cg9BzvXjszA4Z45lw5EkwSUxyOxjluGJiMaXH7NSzG3EgVz5eWcWPqs/v532WTaSbuzZ4MOzfEsTHXQ94l4eHqTUPaPKWX6rEfImt3uNNmw6g38MkqX8nVZR94PzrV7XXLiJR1OYf6lB/G9dYy0mIbxe1/uFdS3rx66cRXpieK+4/H+leN9LnoD9wNVHDSaf30FemDw7yuqICWJ0A6dfIVst3d3cRjpAmHQkaXcjwgevtV5btblYfY+GkxElpJI42kZmOgyrew+X31F0qzfDEGNcPgAfDhlDyjkcS4JN/sIQPVmrywWxJZcMWRSc5sPsDRj7nQejVocGrSNdyTJI2Z2PEsxuzH3JNTXYm+iQlkCfR6ILccq3tr7sfetRGh2FunJicXFhypCs15G1sIl1kIPW2gtzYVc+/O212dgi0QCyECLDroQGtYHKdCEUE28hWy3OaGeL9JjUWcFFNrEqrWa3lmH/AE1mbS2RhsX4JY4pshPhkUNlOl7X4cBw6VFajcnaU2KwUM8yqkrhj4LgMoYhXAucuYC9qxtobK2dtFnWRYJ5I2ZXKMFnRlJDAshD8euh86b77elwcXd4eB2lKWjfKO5jA0uANSV5LYDhUQ7Gt27PLjJV8QLQwlhrci80n3hb/bqjz232PA64PEW6R4gXHtKguPdT61A94dhYvBFVxcQysSEYlZEYgXIRwcwsPSrT7Qt/3wOJjggjjkITPPnvbxfAilTdWsMx8mHtGnRtuzDEzhocLCoiSNWuzSGzSWcjhwubX0UdTXDqOfj4OO8nJdSNY43K6iuCqHhdPXxL8+I++ujQNxAzDqvi+YGo+VWw+5ezSxiC2ly5soxDd6F+tkLHTzy2qEb27rPgmRkYyROSEa1pFYC+RgvO1yCONjoLV4+l+LcHPnMJuW+Nzz+mrWsuHLGbR2CB2NlVj7G3ueArY4giNRENdcznq3QeQ0rGj2nKBpIbedj8ia9dnR5mLHguuvNjr/WvpXv2c2ywyFEA53LH1NvyAq3uyPeDMpwrngC8V+n66/fmHq3SqhL1uN3NomCZJV4owb1A4j3Fx70pH0jSukThgGU3BAIPUHUGu9RSlKUClKUCtTvZtg4PBz4kIZDEhYKOZ8+g1ufIGttWl3ymiXBYgTnwPG6EdSwKgAc9TQfN0MskhlxE7F5pXJdj15hfTQW5WPSsbB7R/R8RFMRdUezjrGwsw+Vz7VscWmVVUcAB8+Z9yb+9aLGx3zDqPw1/nVRbPdCJsgN4+MTcmjPiWx6i5W3QA86Sio5uFt1mgWMtfJ4bNqNOGh8qk88uYfCo81GU/dUqsetJtTbHc4zBJoVEqSSA6izMY0BB0sLs3yrdA1XW9EhkxkoFywZUUC5bwqOAGp1uakFjbYx0cEsUzzPfC451kEhDOyTRl7oBdnVVdVFuQNxpeoNs0ygSQQKqhpJGiOQHECN7r9b6IZBYs3DUVssFsCaV++xDOjnV2Zu8xL3FrFvhiXy1Og4VI8PhkjXLGoUHU9WPV2OrHzJrOeGOc1lNktjX7L2aMNDHGDcq6s7cizMA1vIA2HpXP/wuXHSStAUEiIvhckZviGjAGx0HHrWXjmtG54AIxv6An8ql3ZwrHEzOB4O7AJ/eJzAfjWoIRgex3GTFTM6QgHXXOfa1TbYXY/goLGXNOw+tovsKsalUYmz9mxQLlhjVB0UWqHdteJZNluqm3eSRRm3NS2Zh7hTU8qu+2sXwkK9Z/wAI5KCkcJIEu7cAPvOn50XDRyWEThWOgDcASbA3J4a1jbUuFUdWJPt/U14bKZe+iEhATvFL5vhyA3YHrcAi3MkVq1I+kcZOmzdnFo7FMNh7R2Ojsq5UAPPM5Gvmaj3Y9ip5IZp5nLAsI4yeJK+KVr/aKj/SarzE7PnEbfozs0DNmMOZhFYM5BRWYjKpU+Im5BU6XtUm3O39XBRR4bE4WRUUvaWME5hpK7NGVBsBIDdSdCNBRUz27vVCcX+in4lCoefjksctutinzqW4fCRxRBVACoOWg6n5m9Ul2e4Q4za0uJZswR5px+8zs6xWB1sqnNblkWpX2rbynCxQwxmzyvnb/hR2/Fyv8JojS71bgSzSyTq4dpHLm+nHgL9ALAeQqMbK2Jj4cQIoJGiY5mNyTFYDUspBUgmw4cxUw3F3vlxLuknwogJI43Jsotw5N8qlWJ23EjhGKF2XNa2uS5434ag15Ofk4+S5cGNlz14s7fduSzWX0QHdjdedMXJi8W6NIc2UIc12awLE2FgBoF8/Ktf2m7YytBBE1pI375yp8SNlyxrpwNmYnytVq7a2MJYH7qR4mK3DIxDA2va45cqpjbG500ZY2LcWzcSepN9Sa+V0XR8nL1H4/NZ8vaSTt47fb9/Z0zzkx9OKITyM7MzEszMWJ5sxNyfUk1uIoe7ULzGrfaPH+Vdtl7MtIXfQRDNYji50jX53Y+SV7zrzr9BI89Y5NZmBbWsI1mYEa0qx9C7jYrvcDAx4hSh/0MU/Kt9UO7K2vgyOkr/eqH86mNZUpSlApSuGNtTQdJ5lRSzEBQLkngAKpPfPeQ42a6kiFNI16/vnz6Vst/8Ae44ljBCfoFNmI/aMD/2gj3qGmiMHHrw8wR+f5Vo8SNR/frW/xo8N+hB/nWmxMWtuOtvWrEY+7uK7rEMt+J0/P+/KrOgmzAVrdxthLNhsYpj+kaLNFKNSWj1KnS9gyix0BJPG1NmyWAFZrTaGuscKqzOqqHawZwoDtbq3E1zeha3GoO5NuNcRIzsERS7ngqi59+nqa32xt0JcQLy3iiP/ADGHkP1fep/svZMWHXLEgXqf1j6nnV0IdsvcASLfGE2P7NDYD7Tc/ThUv2LsiPCx93Fe1ySTqSfM1sKVQpSlAqBdsUV8LC3TEAfxRyD8bfOp7Ud7QNlnE4CeNfjCiROuaNg4t65be9B8y7WbxgdBf5k/yrBIrYYwFiGNrECxBup9DWGyURttmYXFCFZcO7Ed4R3N/DYAHMVY5XuQ3hAJHdluQrOwG9eWYNPH3ZEYjXIGXIDlYtkvfXJGOlr6EaVH8LinjN0Yjy4qePFSLG1zxHOtvDt8SSwNigCsRlNwge/eBeKNfQEEi1wCQbWFq1Kraf4FDN9LhJipHw5Sza3CgqFAeEHLI13IPkoFYG2cLjpD3mI7yfJHYSllf6FCSDe+Y/Fm8QzHNrXr/gSyFJcHMEJIzWYjIcqBnzLrHd3YBPMAcDWNLtPFYfwyICSsiJIV8ZuXsRIpswDOWC9ctKNp2e7TSCd45fAJ0TIWBUZlLFdTyYM1m4XHHWprtDd1JcSk7u4KhQ0YtlfKSVueIGuo52+cE2e2FxcUcDOR3aBEDMwYEgD6JTIEYlg7MADfOt7ZayXwuPgRBhJ5mQoG7t3RnXM7KqqCCq2AFwG0IY6Arf4/WfDeXPl/H6fk9OVmr/vf6e3u7Yckk9OU3E43r3nOFhtn+kluqDnb9d/QDS/VhWm2Zvup/wA61rW8/frVYYrFvI5eV2dzxZ2LNpyv0Gug06VxBdmC8idfTnXr+H9L/wAvF6LfVfrf49o58mfqu0w23tFZZXZBZCRbSxNha5HzPvWtdq8WNdc1e5yc1n4Naw41rY4JdazWoujssS2DJ6yufkFX8QamNaPcjCd1gYFPEpnPq5L/APlW8qKUpXWRwoJJAAFyToAPOg7VVvaFvj3hbC4dvADaWQfrHmiHpxufaum+m/plzQYQlY9Q8v6z9RH0Hnx6VAxpwoOaUriiPKdbgjqKyN0dgHF4hUIuAPEL2u17a21y8SfIWvc1xFA8jpFEueWRsqL1PVjyUcSeQq9t1t30wUCRrYvYd49tXbmfS/KgydjbJTDRhEH2jYC/y4AcAOVQ/eLs+zOZMIwW9y0TXy3/AHCPh9Dp6VYFKKqLDbr4xn7sxFP3yRk9QRxqfbA3Vhw1mI7yXm7a2PPKOVb+lApSlApSlApSlAri1c0oIJvJ2Y4bEFngJw8huSFGaFib8Yzw1+qRVTby7j4jB3M0dkH7WO7w+5tdP9QFfSlcMKJp8j/o2QkumZbEAgnQkaNcdPOu7bMV7dxIHJIHdt4ZLm/Dkw0Ovpx1t9A7w9muFxGZ4gcPKb6p/lk/vR8P4bGqp3o3DxGEu0seaMX+mhuyAci4tdPcW8zVEFLMhK3ZCDqtypuOBIB42Oh8/OtzhN6pVGWUd4pABN7SABw9weBNwp1H6o1FGnksO8C4hOQfUjS2jDxDl14VhHBpIT3ThDySU29lk4HoL66U8eBnbYkw06Ge3dtmylEVVzsSSRkuQLasXFhZkWxN7ar/ABF41aKKRjEcwAZQCAykNbiUPibgbHjWKRXUrTY8r1sdjpqzHl4R+J/Ktc61vcDBkRRztc+p1NIlZFdlWirXoq1Udo1rf7u7MOImihH7RrHyUauf4QfurTRqBqeH9/OrU7J9hGzYuRbZhkhFyCEuCxItrcgcz8IqVqLIjWwAHAaeXt0rtSlRSq67XdpMFhgViA+ZnA5qNAD5X/CrFqk+0nGd5j5BfSNVQfLMfvagjIoK4rmoFd40LEAC5PAV0qx+zrdW/wDtEw4fCD1/p+PpRG/3D3XXCx944HfONTbUKbG3lUsoKVVKUpQKUpQKUpQKUpQKUpQKUpQKUpQK4IrmlBD94uzrCYks6qYJT+vHoCeN2j+E+tgfOqr3o7PMVhQWZO+jH7WEEkDq6asv3gda+hKWomnyLLgTxWzDy4/L+VYbR19O7x7hYTFksUMUp/aReEn7S/C3qRfzqq95+zbFYe7ZP0mMfrxAhwP3o7lvlmoK3w8OZ1Hnr6DWt6FrEiwwRiQwvwsw1HUHUa1s8Ls6eWwjSRyf93Ex/JqqPNVosgPw+Lz4L/Fz9r1LNk9mOMmIMiCEfWmbM3sgJt91WRu52eYbDEO955BwZx4QeqpwHvc02aQncbcJ8QyzYoFYRqFOhfplXkvUnU+9XHDEFUKoAUAAAcABwArsBXNRopSlAr5+3oa+MxH/ABWr6Bqit/sH3WPnHJiHHoyg/jmqUR8V2vXWptuPuY2IIlmBWIagc2qDjcfdBsQwlkBWMHTqfTz/AAq3IIQihVFlAsAOQpDCqKFUAKBYAcAK9K0FKUoFKUoFKUoFKUoFKUoFKUoFKUoFKUoFKUoFKUoFKUoMZ9nxFsxjQt9Yopb52r3RQNALeldqUClKUClKUClKUColvxueMaBJG2SZBYX+Fl45W6a8D51LaUFV7o7hMZS2JFlQ2y6+I8eY4edWlGgUAAAACwA4AV2pQKUpQKUpQKUpQKUpQKUpQKUpQKUpQKUpQKUpQKUpQKUpQKUpQKUpQKUpQKUpQKUpQ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http://www.pt.ntu.edu.tw/labs/lxjst/equip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24374"/>
            <a:ext cx="3810000" cy="233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41810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1277</Words>
  <Application>Microsoft Office PowerPoint</Application>
  <PresentationFormat>Předvádění na obrazovce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systému Office</vt:lpstr>
      <vt:lpstr>Současné technologie využívané pro monitoring pohybové aktivity</vt:lpstr>
      <vt:lpstr>Pohybová aktivita</vt:lpstr>
      <vt:lpstr>Pohybová aktivita</vt:lpstr>
      <vt:lpstr>Pohybová aktivita</vt:lpstr>
      <vt:lpstr>Doporučení k PA</vt:lpstr>
      <vt:lpstr>Monitorování PA</vt:lpstr>
      <vt:lpstr>Akcelerometr</vt:lpstr>
      <vt:lpstr>Snímek 8</vt:lpstr>
      <vt:lpstr>Problematika akcelerometrů</vt:lpstr>
      <vt:lpstr>Akcelerometr ActiGraph GT1M</vt:lpstr>
      <vt:lpstr>Smartphone aplikace</vt:lpstr>
      <vt:lpstr>Snímek 12</vt:lpstr>
      <vt:lpstr>Snímek 13</vt:lpstr>
      <vt:lpstr>Snímek 14</vt:lpstr>
      <vt:lpstr>Snímek 15</vt:lpstr>
      <vt:lpstr>Krokoměry (pedometry)</vt:lpstr>
      <vt:lpstr>Snímek 17</vt:lpstr>
      <vt:lpstr>Typy a funkce krokoměrů</vt:lpstr>
      <vt:lpstr>Dostupnost a cenové relace</vt:lpstr>
      <vt:lpstr>Sporttester (pulsmetr)</vt:lpstr>
      <vt:lpstr>Snímek 21</vt:lpstr>
      <vt:lpstr>Fitness náramky</vt:lpstr>
      <vt:lpstr>Jak se odlišují</vt:lpstr>
      <vt:lpstr>Polar Loop, 2.700,- </vt:lpstr>
      <vt:lpstr>Smartwatches (chytré hodinky)</vt:lpstr>
      <vt:lpstr>Samsung gear S2, od 9.000,-</vt:lpstr>
      <vt:lpstr>Nejdražší Apple watch (2015/7)</vt:lpstr>
      <vt:lpstr>Zdroje:</vt:lpstr>
      <vt:lpstr>Snímek 29</vt:lpstr>
      <vt:lpstr>Děkujeme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Současné technologie využívané pro monitoring pohybové aktivity</dc:title>
  <dc:creator>Kača</dc:creator>
  <cp:lastModifiedBy>Lucinka</cp:lastModifiedBy>
  <cp:revision>40</cp:revision>
  <dcterms:created xsi:type="dcterms:W3CDTF">2015-11-25T15:11:59Z</dcterms:created>
  <dcterms:modified xsi:type="dcterms:W3CDTF">2015-11-30T00:45:55Z</dcterms:modified>
</cp:coreProperties>
</file>