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4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5" r:id="rId26"/>
    <p:sldId id="286" r:id="rId27"/>
    <p:sldId id="265" r:id="rId28"/>
    <p:sldId id="266" r:id="rId29"/>
    <p:sldId id="267" r:id="rId30"/>
    <p:sldId id="268" r:id="rId31"/>
    <p:sldId id="284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8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BB92-3DB4-41CA-83BE-39F07C7C4E5B}" type="datetimeFigureOut">
              <a:rPr lang="cs-CZ" smtClean="0"/>
              <a:pPr/>
              <a:t>25.11.2015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C251-A026-4F4A-9BFB-061447B0D43E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32875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BB92-3DB4-41CA-83BE-39F07C7C4E5B}" type="datetimeFigureOut">
              <a:rPr lang="cs-CZ" smtClean="0"/>
              <a:pPr/>
              <a:t>25.11.2015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C251-A026-4F4A-9BFB-061447B0D4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46663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BB92-3DB4-41CA-83BE-39F07C7C4E5B}" type="datetimeFigureOut">
              <a:rPr lang="cs-CZ" smtClean="0"/>
              <a:pPr/>
              <a:t>25.11.2015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C251-A026-4F4A-9BFB-061447B0D4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7575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BB92-3DB4-41CA-83BE-39F07C7C4E5B}" type="datetimeFigureOut">
              <a:rPr lang="cs-CZ" smtClean="0"/>
              <a:pPr/>
              <a:t>25.11.2015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C251-A026-4F4A-9BFB-061447B0D4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46520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BB92-3DB4-41CA-83BE-39F07C7C4E5B}" type="datetimeFigureOut">
              <a:rPr lang="cs-CZ" smtClean="0"/>
              <a:pPr/>
              <a:t>25.11.2015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C251-A026-4F4A-9BFB-061447B0D43E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6803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BB92-3DB4-41CA-83BE-39F07C7C4E5B}" type="datetimeFigureOut">
              <a:rPr lang="cs-CZ" smtClean="0"/>
              <a:pPr/>
              <a:t>25.11.2015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C251-A026-4F4A-9BFB-061447B0D4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03101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BB92-3DB4-41CA-83BE-39F07C7C4E5B}" type="datetimeFigureOut">
              <a:rPr lang="cs-CZ" smtClean="0"/>
              <a:pPr/>
              <a:t>25.11.2015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C251-A026-4F4A-9BFB-061447B0D4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61723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BB92-3DB4-41CA-83BE-39F07C7C4E5B}" type="datetimeFigureOut">
              <a:rPr lang="cs-CZ" smtClean="0"/>
              <a:pPr/>
              <a:t>25.11.2015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C251-A026-4F4A-9BFB-061447B0D4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7787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BB92-3DB4-41CA-83BE-39F07C7C4E5B}" type="datetimeFigureOut">
              <a:rPr lang="cs-CZ" smtClean="0"/>
              <a:pPr/>
              <a:t>25.11.2015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C251-A026-4F4A-9BFB-061447B0D4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79228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F78BB92-3DB4-41CA-83BE-39F07C7C4E5B}" type="datetimeFigureOut">
              <a:rPr lang="cs-CZ" smtClean="0"/>
              <a:pPr/>
              <a:t>25.11.2015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29C251-A026-4F4A-9BFB-061447B0D4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3370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BB92-3DB4-41CA-83BE-39F07C7C4E5B}" type="datetimeFigureOut">
              <a:rPr lang="cs-CZ" smtClean="0"/>
              <a:pPr/>
              <a:t>25.11.2015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C251-A026-4F4A-9BFB-061447B0D4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73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F78BB92-3DB4-41CA-83BE-39F07C7C4E5B}" type="datetimeFigureOut">
              <a:rPr lang="cs-CZ" smtClean="0"/>
              <a:pPr/>
              <a:t>25.11.2015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029C251-A026-4F4A-9BFB-061447B0D43E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21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ge1egF18wY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peamerica.org/" TargetMode="External"/><Relationship Id="rId2" Type="http://schemas.openxmlformats.org/officeDocument/2006/relationships/hyperlink" Target="https://www.cooperinstitut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s.muni.cz/el/1451/jaro2013/bp1053/39435023/6_testove_baterie.pdf" TargetMode="External"/><Relationship Id="rId5" Type="http://schemas.openxmlformats.org/officeDocument/2006/relationships/hyperlink" Target="http://www.ncbi.nlm.nih.gov/books/NBK241311/" TargetMode="External"/><Relationship Id="rId4" Type="http://schemas.openxmlformats.org/officeDocument/2006/relationships/hyperlink" Target="http://www.fitnessgram.net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aplikace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2uHxb55EzN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TESTOVÉ BATERIE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Kopencová</a:t>
            </a:r>
            <a:r>
              <a:rPr lang="cs-CZ" dirty="0" smtClean="0"/>
              <a:t>, </a:t>
            </a:r>
            <a:r>
              <a:rPr lang="cs-CZ" dirty="0" err="1" smtClean="0"/>
              <a:t>mazúr</a:t>
            </a:r>
            <a:r>
              <a:rPr lang="cs-CZ" dirty="0" smtClean="0"/>
              <a:t>, </a:t>
            </a:r>
            <a:r>
              <a:rPr lang="cs-CZ" dirty="0" err="1" smtClean="0"/>
              <a:t>wojnar</a:t>
            </a:r>
            <a:r>
              <a:rPr lang="cs-CZ" dirty="0" smtClean="0"/>
              <a:t>, </a:t>
            </a:r>
            <a:r>
              <a:rPr lang="cs-CZ" dirty="0" err="1" smtClean="0"/>
              <a:t>vajčnerová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5592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AAHPERD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2093495"/>
            <a:ext cx="10058400" cy="3775598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The</a:t>
            </a:r>
            <a:r>
              <a:rPr lang="en-US" dirty="0"/>
              <a:t> </a:t>
            </a:r>
            <a:r>
              <a:rPr lang="en-US" b="1" dirty="0"/>
              <a:t>American Alliance for Health, Physical Education, Recreation and </a:t>
            </a:r>
            <a:r>
              <a:rPr lang="en-US" b="1" dirty="0" smtClean="0"/>
              <a:t>Dance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/>
          </a:p>
          <a:p>
            <a:pPr lvl="1"/>
            <a:r>
              <a:rPr lang="cs-CZ" dirty="0"/>
              <a:t>O</a:t>
            </a:r>
            <a:r>
              <a:rPr lang="cs-CZ" dirty="0" smtClean="0"/>
              <a:t>rganizace podporující profesionály specializující se ve zdravotnictví, tělesné výchově, rekreaci a tanci.</a:t>
            </a:r>
          </a:p>
          <a:p>
            <a:pPr lvl="1"/>
            <a:endParaRPr lang="cs-CZ" dirty="0"/>
          </a:p>
          <a:p>
            <a:pPr lvl="1"/>
            <a:r>
              <a:rPr lang="cs-CZ" dirty="0" smtClean="0"/>
              <a:t>Proč?</a:t>
            </a:r>
          </a:p>
          <a:p>
            <a:pPr marL="726948" lvl="2" indent="-342900">
              <a:buFont typeface="+mj-lt"/>
              <a:buAutoNum type="arabicPeriod"/>
            </a:pPr>
            <a:r>
              <a:rPr lang="cs-CZ" sz="1800" dirty="0" smtClean="0"/>
              <a:t>Rozvíjet a šířit odborné směrnice, normy a etiku.</a:t>
            </a:r>
          </a:p>
          <a:p>
            <a:pPr marL="726948" lvl="2" indent="-342900">
              <a:buFont typeface="+mj-lt"/>
              <a:buAutoNum type="arabicPeriod"/>
            </a:pPr>
            <a:r>
              <a:rPr lang="cs-CZ" sz="1800" dirty="0" smtClean="0"/>
              <a:t>Zlepšit odbornou praxi poskytnutím příležitostí pro odborný růst a rozvoj.</a:t>
            </a:r>
          </a:p>
          <a:p>
            <a:pPr marL="726948" lvl="2" indent="-342900">
              <a:buFont typeface="+mj-lt"/>
              <a:buAutoNum type="arabicPeriod"/>
            </a:pPr>
            <a:r>
              <a:rPr lang="cs-CZ" sz="1800" dirty="0" smtClean="0"/>
              <a:t>Posun znalostí v oborech a v praxi zahájením, usnadněním a rozšířením výzkumu.</a:t>
            </a:r>
          </a:p>
          <a:p>
            <a:pPr marL="726948" lvl="2" indent="-342900">
              <a:buFont typeface="+mj-lt"/>
              <a:buAutoNum type="arabicPeriod"/>
            </a:pPr>
            <a:r>
              <a:rPr lang="cs-CZ" sz="1800" dirty="0" smtClean="0"/>
              <a:t>Usnadnění a oživení komunikace a aktivit s jinými sdruženími a sblíženými profesními skupinami.</a:t>
            </a:r>
          </a:p>
          <a:p>
            <a:pPr marL="726948" lvl="2" indent="-342900">
              <a:buFont typeface="+mj-lt"/>
              <a:buAutoNum type="arabicPeriod"/>
            </a:pPr>
            <a:r>
              <a:rPr lang="cs-CZ" sz="1800" dirty="0" smtClean="0"/>
              <a:t>Pro zlepšení informovanosti u veřejnosti a zlepšení vztahů mezi studijními obory.</a:t>
            </a:r>
          </a:p>
          <a:p>
            <a:pPr marL="726948" lvl="2" indent="-342900">
              <a:buFont typeface="+mj-lt"/>
              <a:buAutoNum type="arabicPeriod"/>
            </a:pPr>
            <a:r>
              <a:rPr lang="cs-CZ" sz="1800" dirty="0" smtClean="0"/>
              <a:t>Pro zapojení v budoucím plánování.</a:t>
            </a:r>
          </a:p>
          <a:p>
            <a:pPr marL="726948" lvl="2" indent="-342900">
              <a:buFont typeface="+mj-lt"/>
              <a:buAutoNum type="arabicPeriod"/>
            </a:pPr>
            <a:r>
              <a:rPr lang="cs-CZ" sz="1800" dirty="0" smtClean="0"/>
              <a:t>Pro vytvoření a plnění dalších účelů, které jsou v souladu s aliancí.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dirty="0"/>
          </a:p>
        </p:txBody>
      </p:sp>
      <p:pic>
        <p:nvPicPr>
          <p:cNvPr id="4" name="Obrázo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-83"/>
          <a:stretch/>
        </p:blipFill>
        <p:spPr>
          <a:xfrm>
            <a:off x="8676234" y="41145"/>
            <a:ext cx="2479446" cy="169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479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AAHPERD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2093495"/>
            <a:ext cx="10058400" cy="3775598"/>
          </a:xfrm>
        </p:spPr>
        <p:txBody>
          <a:bodyPr>
            <a:normAutofit/>
          </a:bodyPr>
          <a:lstStyle/>
          <a:p>
            <a:pPr lvl="1">
              <a:buFont typeface="Courier New" panose="02070309020205020404" pitchFamily="49" charset="0"/>
              <a:buChar char="o"/>
            </a:pPr>
            <a:r>
              <a:rPr lang="cs-CZ" b="1" dirty="0" smtClean="0"/>
              <a:t>Vize</a:t>
            </a:r>
            <a:br>
              <a:rPr lang="cs-CZ" b="1" dirty="0" smtClean="0"/>
            </a:br>
            <a:endParaRPr lang="cs-CZ" b="1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1800" dirty="0" smtClean="0"/>
              <a:t>Kvalitní, aktivní, kreativní a zdraví podporující životní styl dostupný pro všechny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1800" dirty="0" smtClean="0"/>
              <a:t>Členové AAHPERD a jeho národní, státní a okresní sdružení jsou vzory této aliance a jsou zavázáni k plnění cílů aliance – šíření možností kvalitního </a:t>
            </a:r>
            <a:r>
              <a:rPr lang="cs-CZ" sz="1800" dirty="0" err="1" smtClean="0"/>
              <a:t>lifestylu</a:t>
            </a:r>
            <a:r>
              <a:rPr lang="cs-CZ" sz="1800" dirty="0" smtClean="0"/>
              <a:t> mezi (ne)odbornou veřejnost.</a:t>
            </a:r>
            <a:endParaRPr lang="cs-CZ" sz="1800" dirty="0"/>
          </a:p>
        </p:txBody>
      </p:sp>
      <p:pic>
        <p:nvPicPr>
          <p:cNvPr id="4" name="Obrázo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5735" y="696076"/>
            <a:ext cx="2419945" cy="8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480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AAHPERD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2093495"/>
            <a:ext cx="10058400" cy="3775598"/>
          </a:xfrm>
        </p:spPr>
        <p:txBody>
          <a:bodyPr>
            <a:normAutofit lnSpcReduction="10000"/>
          </a:bodyPr>
          <a:lstStyle/>
          <a:p>
            <a:pPr lvl="1">
              <a:buFont typeface="Courier New" panose="02070309020205020404" pitchFamily="49" charset="0"/>
              <a:buChar char="o"/>
            </a:pPr>
            <a:r>
              <a:rPr lang="cs-CZ" b="1" dirty="0" smtClean="0"/>
              <a:t>1961 – </a:t>
            </a:r>
            <a:r>
              <a:rPr lang="cs-CZ" dirty="0" smtClean="0"/>
              <a:t>vyvinuli první </a:t>
            </a:r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Youth</a:t>
            </a:r>
            <a:r>
              <a:rPr lang="cs-CZ" dirty="0" smtClean="0"/>
              <a:t> Fitness Test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1800" dirty="0" smtClean="0"/>
              <a:t>Vhodné pro mládež ve věku 10-17 let</a:t>
            </a:r>
          </a:p>
          <a:p>
            <a:pPr marL="726948" lvl="2" indent="-342900">
              <a:buFont typeface="+mj-lt"/>
              <a:buAutoNum type="arabicPeriod"/>
            </a:pPr>
            <a:r>
              <a:rPr lang="cs-CZ" sz="1600" dirty="0" smtClean="0"/>
              <a:t>Shyby nadhmatem na doskočné hrazdě – počet</a:t>
            </a:r>
            <a:br>
              <a:rPr lang="cs-CZ" sz="1600" dirty="0" smtClean="0"/>
            </a:br>
            <a:r>
              <a:rPr lang="cs-CZ" sz="1600" dirty="0" smtClean="0"/>
              <a:t>Výdrž ve shybu na dosažné hrazdě s bradou nad hrazdou – čas</a:t>
            </a:r>
          </a:p>
          <a:p>
            <a:pPr marL="726948" lvl="2" indent="-342900">
              <a:buFont typeface="+mj-lt"/>
              <a:buAutoNum type="arabicPeriod"/>
            </a:pPr>
            <a:r>
              <a:rPr lang="cs-CZ" sz="1600" dirty="0" smtClean="0"/>
              <a:t>Opakované sedy-lehy – ruce v týl, dotek lokty na nesouhlasné koleno</a:t>
            </a:r>
            <a:br>
              <a:rPr lang="cs-CZ" sz="1600" dirty="0" smtClean="0"/>
            </a:br>
            <a:r>
              <a:rPr lang="cs-CZ" sz="1600" dirty="0" smtClean="0"/>
              <a:t>chlapci 100% výkon </a:t>
            </a:r>
            <a:r>
              <a:rPr lang="cs-CZ" sz="1600" dirty="0" smtClean="0">
                <a:sym typeface="Wingdings" panose="05000000000000000000" pitchFamily="2" charset="2"/>
              </a:rPr>
              <a:t> 100 sedů-lehů</a:t>
            </a:r>
            <a:br>
              <a:rPr lang="cs-CZ" sz="1600" dirty="0" smtClean="0">
                <a:sym typeface="Wingdings" panose="05000000000000000000" pitchFamily="2" charset="2"/>
              </a:rPr>
            </a:br>
            <a:r>
              <a:rPr lang="cs-CZ" sz="1600" dirty="0" smtClean="0">
                <a:sym typeface="Wingdings" panose="05000000000000000000" pitchFamily="2" charset="2"/>
              </a:rPr>
              <a:t>dívky 50 sedů-lehů</a:t>
            </a:r>
          </a:p>
          <a:p>
            <a:pPr marL="726948" lvl="2" indent="-342900">
              <a:buFont typeface="+mj-lt"/>
              <a:buAutoNum type="arabicPeriod"/>
            </a:pPr>
            <a:r>
              <a:rPr lang="cs-CZ" sz="1600" dirty="0" smtClean="0">
                <a:sym typeface="Wingdings" panose="05000000000000000000" pitchFamily="2" charset="2"/>
              </a:rPr>
              <a:t>Člunkový běh 4x10 yardů</a:t>
            </a:r>
          </a:p>
          <a:p>
            <a:pPr marL="726948" lvl="2" indent="-342900">
              <a:buFont typeface="+mj-lt"/>
              <a:buAutoNum type="arabicPeriod"/>
            </a:pPr>
            <a:r>
              <a:rPr lang="cs-CZ" sz="1600" dirty="0" smtClean="0">
                <a:sym typeface="Wingdings" panose="05000000000000000000" pitchFamily="2" charset="2"/>
              </a:rPr>
              <a:t>Skok daleký z místa odrazem snožmo</a:t>
            </a:r>
          </a:p>
          <a:p>
            <a:pPr marL="726948" lvl="2" indent="-342900">
              <a:buFont typeface="+mj-lt"/>
              <a:buAutoNum type="arabicPeriod"/>
            </a:pPr>
            <a:r>
              <a:rPr lang="cs-CZ" sz="1600" dirty="0" smtClean="0">
                <a:sym typeface="Wingdings" panose="05000000000000000000" pitchFamily="2" charset="2"/>
              </a:rPr>
              <a:t>Běh na 50 yardů z vysokého startu</a:t>
            </a:r>
          </a:p>
          <a:p>
            <a:pPr marL="726948" lvl="2" indent="-342900">
              <a:buFont typeface="+mj-lt"/>
              <a:buAutoNum type="arabicPeriod"/>
            </a:pPr>
            <a:r>
              <a:rPr lang="cs-CZ" sz="1600" dirty="0" smtClean="0">
                <a:sym typeface="Wingdings" panose="05000000000000000000" pitchFamily="2" charset="2"/>
              </a:rPr>
              <a:t>Hod daleký softbalovým míčem</a:t>
            </a:r>
          </a:p>
          <a:p>
            <a:pPr marL="726948" lvl="2" indent="-342900">
              <a:buFont typeface="+mj-lt"/>
              <a:buAutoNum type="arabicPeriod"/>
            </a:pPr>
            <a:r>
              <a:rPr lang="cs-CZ" sz="1600" dirty="0" smtClean="0">
                <a:sym typeface="Wingdings" panose="05000000000000000000" pitchFamily="2" charset="2"/>
              </a:rPr>
              <a:t>Běh na 600 yardů</a:t>
            </a:r>
          </a:p>
          <a:p>
            <a:pPr marL="384048" lvl="2" indent="0">
              <a:buNone/>
            </a:pPr>
            <a:endParaRPr lang="cs-CZ" sz="1600" dirty="0" smtClean="0">
              <a:sym typeface="Wingdings" panose="05000000000000000000" pitchFamily="2" charset="2"/>
            </a:endParaRPr>
          </a:p>
          <a:p>
            <a:pPr lvl="1"/>
            <a:r>
              <a:rPr lang="cs-CZ" b="1" dirty="0" smtClean="0">
                <a:sym typeface="Wingdings" panose="05000000000000000000" pitchFamily="2" charset="2"/>
              </a:rPr>
              <a:t>1994</a:t>
            </a:r>
            <a:r>
              <a:rPr lang="cs-CZ" dirty="0" smtClean="0">
                <a:sym typeface="Wingdings" panose="05000000000000000000" pitchFamily="2" charset="2"/>
              </a:rPr>
              <a:t> – asociace „adoptovala“ </a:t>
            </a:r>
            <a:r>
              <a:rPr lang="cs-CZ" dirty="0" err="1" smtClean="0">
                <a:sym typeface="Wingdings" panose="05000000000000000000" pitchFamily="2" charset="2"/>
              </a:rPr>
              <a:t>Fitnessgram</a:t>
            </a:r>
            <a:r>
              <a:rPr lang="cs-CZ" dirty="0" smtClean="0">
                <a:sym typeface="Wingdings" panose="05000000000000000000" pitchFamily="2" charset="2"/>
              </a:rPr>
              <a:t> jako svůj národní test zdatnosti</a:t>
            </a:r>
            <a:endParaRPr lang="cs-CZ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cs-CZ" sz="1800" dirty="0"/>
          </a:p>
        </p:txBody>
      </p:sp>
      <p:pic>
        <p:nvPicPr>
          <p:cNvPr id="4" name="Obrázo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5735" y="696076"/>
            <a:ext cx="2419945" cy="8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837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Fitnessgram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2093495"/>
            <a:ext cx="10058400" cy="3775598"/>
          </a:xfrm>
        </p:spPr>
        <p:txBody>
          <a:bodyPr>
            <a:normAutofit/>
          </a:bodyPr>
          <a:lstStyle/>
          <a:p>
            <a:pPr lvl="1">
              <a:buFont typeface="Courier New" panose="02070309020205020404" pitchFamily="49" charset="0"/>
              <a:buChar char="o"/>
            </a:pPr>
            <a:r>
              <a:rPr lang="cs-CZ" sz="1800" dirty="0" smtClean="0"/>
              <a:t>Americký komplexní tělovýchovný program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dirty="0" smtClean="0"/>
              <a:t>Vyvinut v 80. letech 20. století v Cooper Institut USA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dirty="0" smtClean="0"/>
              <a:t>Podpora sledování tělesné zdatnosti žáků, motivace k pohybu, sledování vlastních zdatností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dirty="0" err="1" smtClean="0"/>
              <a:t>Fitnessgram</a:t>
            </a:r>
            <a:r>
              <a:rPr lang="cs-CZ" dirty="0" smtClean="0"/>
              <a:t> – komplexní testová baterie k zjištění zdravotně orientované zdatnosti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b="1" dirty="0" err="1" smtClean="0"/>
              <a:t>Activitygram</a:t>
            </a:r>
            <a:r>
              <a:rPr lang="cs-CZ" sz="1800" dirty="0" smtClean="0"/>
              <a:t> – program detailně zaznamenávající pohybovou aktivitu žáka (2 školní a 1 víkendový den)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cs-CZ" sz="18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1495" y="1011981"/>
            <a:ext cx="3274185" cy="56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887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Fitnessgram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2093495"/>
            <a:ext cx="10058400" cy="3775598"/>
          </a:xfrm>
        </p:spPr>
        <p:txBody>
          <a:bodyPr>
            <a:normAutofit/>
          </a:bodyPr>
          <a:lstStyle/>
          <a:p>
            <a:pPr lvl="1">
              <a:buFont typeface="Courier New" panose="02070309020205020404" pitchFamily="49" charset="0"/>
              <a:buChar char="o"/>
            </a:pPr>
            <a:r>
              <a:rPr lang="cs-CZ" sz="1800" b="1" dirty="0" smtClean="0"/>
              <a:t>Cíle FG/AG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1800" dirty="0" smtClean="0"/>
              <a:t>Podpora zdravotně orientované zdatnosti a pohybové aktivity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1800" dirty="0" smtClean="0"/>
              <a:t>Celkové zaměření shrnuto do </a:t>
            </a:r>
            <a:r>
              <a:rPr lang="cs-CZ" sz="1800" b="1" dirty="0" smtClean="0"/>
              <a:t>HELP</a:t>
            </a:r>
            <a:endParaRPr lang="cs-CZ" sz="1800" dirty="0"/>
          </a:p>
          <a:p>
            <a:pPr lvl="3">
              <a:buFont typeface="Courier New" panose="02070309020205020404" pitchFamily="49" charset="0"/>
              <a:buChar char="o"/>
            </a:pPr>
            <a:r>
              <a:rPr lang="cs-CZ" sz="1800" dirty="0" smtClean="0"/>
              <a:t>Podpora </a:t>
            </a:r>
            <a:r>
              <a:rPr lang="cs-CZ" sz="1800" dirty="0"/>
              <a:t>zdraví (</a:t>
            </a:r>
            <a:r>
              <a:rPr lang="cs-CZ" sz="1800" b="1" dirty="0" err="1"/>
              <a:t>Health</a:t>
            </a:r>
            <a:r>
              <a:rPr lang="cs-CZ" sz="1800" dirty="0"/>
              <a:t>) pro každého (</a:t>
            </a:r>
            <a:r>
              <a:rPr lang="cs-CZ" sz="1800" b="1" dirty="0" err="1"/>
              <a:t>Everyone</a:t>
            </a:r>
            <a:r>
              <a:rPr lang="cs-CZ" sz="1800" dirty="0"/>
              <a:t>) bez ohledu na věk, pohlaví a pohybové předpoklady s důrazem na celoživotní (</a:t>
            </a:r>
            <a:r>
              <a:rPr lang="cs-CZ" sz="1800" b="1" dirty="0" err="1"/>
              <a:t>Lifetime</a:t>
            </a:r>
            <a:r>
              <a:rPr lang="cs-CZ" sz="1800" dirty="0"/>
              <a:t>) pravidelnou pohybovou aktivitu uspokojující osobní (</a:t>
            </a:r>
            <a:r>
              <a:rPr lang="cs-CZ" sz="1800" b="1" dirty="0" err="1"/>
              <a:t>Personal</a:t>
            </a:r>
            <a:r>
              <a:rPr lang="cs-CZ" sz="1800" dirty="0"/>
              <a:t>) potřeby a </a:t>
            </a:r>
            <a:r>
              <a:rPr lang="cs-CZ" sz="1800" dirty="0" smtClean="0"/>
              <a:t>zájmy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cs-CZ" sz="1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dirty="0" smtClean="0"/>
              <a:t>Použití FG/AG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1800" dirty="0" smtClean="0"/>
              <a:t>Individuální sebehodnocení tělesné zdatnosti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1800" dirty="0" smtClean="0"/>
              <a:t>Testování osobního maxima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1800" dirty="0" smtClean="0"/>
              <a:t>Průběžné osobní hodnocení – dlouhodobé testování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1800" dirty="0" smtClean="0"/>
              <a:t>Výzkumné účely</a:t>
            </a:r>
            <a:endParaRPr lang="cs-CZ" sz="18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1495" y="1011981"/>
            <a:ext cx="3274185" cy="56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266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Fitnessgram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2093495"/>
            <a:ext cx="10058400" cy="3775598"/>
          </a:xfrm>
        </p:spPr>
        <p:txBody>
          <a:bodyPr>
            <a:normAutofit/>
          </a:bodyPr>
          <a:lstStyle/>
          <a:p>
            <a:pPr lvl="1">
              <a:buFont typeface="Courier New" panose="02070309020205020404" pitchFamily="49" charset="0"/>
              <a:buChar char="o"/>
            </a:pPr>
            <a:r>
              <a:rPr lang="cs-CZ" sz="1800" b="1" dirty="0" smtClean="0"/>
              <a:t>Neadekvátní využití FG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1800" dirty="0" smtClean="0"/>
              <a:t>Hodnocení v TV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1800" dirty="0" smtClean="0"/>
              <a:t>Vzájemné porovnávání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1800" dirty="0" smtClean="0"/>
              <a:t>Hodnocení práce učitelů TV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1800" dirty="0" smtClean="0"/>
              <a:t>Hodnocení celkové kvality výuky TV na škole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1800" dirty="0" smtClean="0"/>
              <a:t>Osvobození žáka z TV</a:t>
            </a:r>
            <a:endParaRPr lang="cs-CZ" sz="18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1495" y="1011981"/>
            <a:ext cx="3274185" cy="56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855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Fitnessgram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2093495"/>
            <a:ext cx="10058400" cy="3775598"/>
          </a:xfrm>
        </p:spPr>
        <p:txBody>
          <a:bodyPr>
            <a:normAutofit/>
          </a:bodyPr>
          <a:lstStyle/>
          <a:p>
            <a:pPr lvl="1">
              <a:buFont typeface="Courier New" panose="02070309020205020404" pitchFamily="49" charset="0"/>
              <a:buChar char="o"/>
            </a:pPr>
            <a:r>
              <a:rPr lang="cs-CZ" sz="1800" b="1" dirty="0" smtClean="0"/>
              <a:t>Testová baterie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1800" dirty="0" smtClean="0"/>
              <a:t>Časově a materiálně nenáročná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1800" dirty="0" err="1" smtClean="0"/>
              <a:t>Reliabilní</a:t>
            </a:r>
            <a:r>
              <a:rPr lang="cs-CZ" sz="1800" dirty="0" smtClean="0"/>
              <a:t> pro individuální diagnostiku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1800" dirty="0" smtClean="0"/>
              <a:t>5 motorických testů rozdělených do skupin podle orientace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cs-CZ" sz="1800" b="1" dirty="0" smtClean="0"/>
              <a:t>Aerobní kapacita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cs-CZ" sz="1800" b="1" dirty="0" smtClean="0"/>
              <a:t>Svalová síla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cs-CZ" sz="1800" b="1" dirty="0"/>
              <a:t>V</a:t>
            </a:r>
            <a:r>
              <a:rPr lang="cs-CZ" sz="1800" b="1" dirty="0" smtClean="0"/>
              <a:t>ytrvalost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cs-CZ" sz="1800" b="1" dirty="0" smtClean="0"/>
              <a:t>Flexibilita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cs-CZ" sz="1800" b="1" dirty="0" smtClean="0"/>
              <a:t>Tělesné složení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1495" y="1011981"/>
            <a:ext cx="3274185" cy="56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113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Fitnessgram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2093495"/>
            <a:ext cx="10058400" cy="3775598"/>
          </a:xfrm>
        </p:spPr>
        <p:txBody>
          <a:bodyPr>
            <a:normAutofit/>
          </a:bodyPr>
          <a:lstStyle/>
          <a:p>
            <a:pPr lvl="1">
              <a:buFont typeface="Courier New" panose="02070309020205020404" pitchFamily="49" charset="0"/>
              <a:buChar char="o"/>
            </a:pPr>
            <a:r>
              <a:rPr lang="cs-CZ" sz="1800" b="1" dirty="0" smtClean="0"/>
              <a:t>* označuje doporučené testy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00" b="1" dirty="0" smtClean="0"/>
          </a:p>
        </p:txBody>
      </p:sp>
      <p:pic>
        <p:nvPicPr>
          <p:cNvPr id="5" name="Picture 5" descr="~AUT00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2812" y="2408405"/>
            <a:ext cx="7374957" cy="390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1495" y="1011981"/>
            <a:ext cx="3274185" cy="56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420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Fitnessgram</a:t>
            </a:r>
            <a:endParaRPr lang="cs-CZ" dirty="0"/>
          </a:p>
        </p:txBody>
      </p:sp>
      <p:pic>
        <p:nvPicPr>
          <p:cNvPr id="7" name="Picture 5" descr="~AUT0020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1695"/>
          <a:stretch/>
        </p:blipFill>
        <p:spPr bwMode="auto">
          <a:xfrm>
            <a:off x="1008268" y="1826372"/>
            <a:ext cx="5185366" cy="332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 descr="~AUT002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406"/>
          <a:stretch/>
        </p:blipFill>
        <p:spPr bwMode="auto">
          <a:xfrm>
            <a:off x="6181803" y="2370967"/>
            <a:ext cx="5185366" cy="355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367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Fleishman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Courier New" panose="02070309020205020404" pitchFamily="49" charset="0"/>
              <a:buChar char="o"/>
            </a:pPr>
            <a:r>
              <a:rPr lang="cs-CZ" b="1" dirty="0" smtClean="0"/>
              <a:t>1964</a:t>
            </a:r>
            <a:r>
              <a:rPr lang="cs-CZ" dirty="0" smtClean="0"/>
              <a:t> – Edwin </a:t>
            </a:r>
            <a:r>
              <a:rPr lang="cs-CZ" dirty="0" err="1" smtClean="0"/>
              <a:t>Fleishman</a:t>
            </a:r>
            <a:r>
              <a:rPr lang="cs-CZ" dirty="0" smtClean="0"/>
              <a:t> popsal základní teorii o motorických schopnostech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1800" dirty="0" smtClean="0"/>
              <a:t>Vyčlenil 5 základních oblastí motorické výkonnosti</a:t>
            </a:r>
          </a:p>
          <a:p>
            <a:pPr marL="726948" lvl="2" indent="-342900">
              <a:buFont typeface="+mj-lt"/>
              <a:buAutoNum type="arabicPeriod"/>
            </a:pPr>
            <a:r>
              <a:rPr lang="cs-CZ" sz="1800" b="1" dirty="0" smtClean="0"/>
              <a:t>Síla</a:t>
            </a:r>
            <a:r>
              <a:rPr lang="cs-CZ" sz="1800" dirty="0" smtClean="0"/>
              <a:t> (výbušná, statická, dynamická)</a:t>
            </a:r>
          </a:p>
          <a:p>
            <a:pPr marL="726948" lvl="2" indent="-342900">
              <a:buFont typeface="+mj-lt"/>
              <a:buAutoNum type="arabicPeriod"/>
            </a:pPr>
            <a:r>
              <a:rPr lang="cs-CZ" sz="1800" b="1" dirty="0" smtClean="0"/>
              <a:t>Flexibilita – rychlost </a:t>
            </a:r>
            <a:r>
              <a:rPr lang="cs-CZ" sz="1800" dirty="0" smtClean="0"/>
              <a:t>(flexibilita rozsahu, dynamická flexibilita, rychlost změny směru, běžecká rychlost, rychlost pohybu končetin)</a:t>
            </a:r>
          </a:p>
          <a:p>
            <a:pPr marL="726948" lvl="2" indent="-342900">
              <a:buFont typeface="+mj-lt"/>
              <a:buAutoNum type="arabicPeriod"/>
            </a:pPr>
            <a:r>
              <a:rPr lang="cs-CZ" sz="1800" b="1" dirty="0" smtClean="0"/>
              <a:t>Rovnováha</a:t>
            </a:r>
            <a:r>
              <a:rPr lang="cs-CZ" sz="1800" dirty="0" smtClean="0"/>
              <a:t> (statická, dynamická, balancování předmětu)</a:t>
            </a:r>
          </a:p>
          <a:p>
            <a:pPr marL="726948" lvl="2" indent="-342900">
              <a:buFont typeface="+mj-lt"/>
              <a:buAutoNum type="arabicPeriod"/>
            </a:pPr>
            <a:r>
              <a:rPr lang="cs-CZ" sz="1800" b="1" dirty="0" smtClean="0"/>
              <a:t>Koordinace</a:t>
            </a:r>
            <a:r>
              <a:rPr lang="cs-CZ" sz="1800" dirty="0" smtClean="0"/>
              <a:t> (všeobecná, koordinace končetin)</a:t>
            </a:r>
          </a:p>
          <a:p>
            <a:pPr marL="726948" lvl="2" indent="-342900">
              <a:buFont typeface="+mj-lt"/>
              <a:buAutoNum type="arabicPeriod"/>
            </a:pPr>
            <a:r>
              <a:rPr lang="cs-CZ" sz="1800" b="1" dirty="0" smtClean="0"/>
              <a:t>Vytrvalost</a:t>
            </a:r>
            <a:r>
              <a:rPr lang="cs-CZ" sz="1800" dirty="0" smtClean="0"/>
              <a:t> </a:t>
            </a:r>
          </a:p>
          <a:p>
            <a:pPr marL="726948" lvl="2" indent="-342900">
              <a:buFont typeface="+mj-lt"/>
              <a:buAutoNum type="arabicPeriod"/>
            </a:pPr>
            <a:endParaRPr lang="cs-CZ" dirty="0"/>
          </a:p>
          <a:p>
            <a:pPr lvl="1"/>
            <a:r>
              <a:rPr lang="cs-CZ" dirty="0" smtClean="0"/>
              <a:t>Při tvorbě testu vycházel z 60-ti disciplín, faktorovou analýzou došel k 10 testům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4872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jsou testové baterie??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79" y="1845734"/>
            <a:ext cx="10312125" cy="4023360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- seskupení více testů (minimálně 2), které jsou společně standardizované</a:t>
            </a:r>
          </a:p>
          <a:p>
            <a:endParaRPr lang="cs-CZ" dirty="0" smtClean="0"/>
          </a:p>
          <a:p>
            <a:r>
              <a:rPr lang="cs-CZ" dirty="0" smtClean="0"/>
              <a:t>- výsledky se kombinují a v konečném souhrnu vytvářejí skóre baterie</a:t>
            </a:r>
          </a:p>
          <a:p>
            <a:endParaRPr lang="cs-CZ" dirty="0" smtClean="0"/>
          </a:p>
          <a:p>
            <a:r>
              <a:rPr lang="cs-CZ" dirty="0" smtClean="0"/>
              <a:t>- jsou standardizované na určitém vzorku (dané zkoumané populace), jsou navzájem srovnatelné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5032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Fleishman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78340"/>
          </a:xfrm>
        </p:spPr>
        <p:txBody>
          <a:bodyPr>
            <a:normAutofit/>
          </a:bodyPr>
          <a:lstStyle/>
          <a:p>
            <a:pPr marL="544068" lvl="1" indent="-342900">
              <a:buFont typeface="+mj-lt"/>
              <a:buAutoNum type="arabicPeriod"/>
            </a:pPr>
            <a:r>
              <a:rPr lang="cs-CZ" dirty="0" smtClean="0"/>
              <a:t>Test rozsahu ohybnosti</a:t>
            </a:r>
          </a:p>
          <a:p>
            <a:pPr marL="544068" lvl="1" indent="-342900">
              <a:buFont typeface="+mj-lt"/>
              <a:buAutoNum type="arabicPeriod"/>
            </a:pPr>
            <a:r>
              <a:rPr lang="cs-CZ" dirty="0" smtClean="0"/>
              <a:t>Test dynamické ohybnosti</a:t>
            </a:r>
          </a:p>
          <a:p>
            <a:pPr marL="544068" lvl="1" indent="-342900">
              <a:buFont typeface="+mj-lt"/>
              <a:buAutoNum type="arabicPeriod"/>
            </a:pPr>
            <a:r>
              <a:rPr lang="cs-CZ" dirty="0" smtClean="0"/>
              <a:t>Člunkový běh na 5x20 yardů</a:t>
            </a:r>
          </a:p>
          <a:p>
            <a:pPr marL="544068" lvl="1" indent="-342900">
              <a:buFont typeface="+mj-lt"/>
              <a:buAutoNum type="arabicPeriod"/>
            </a:pPr>
            <a:r>
              <a:rPr lang="cs-CZ" dirty="0" smtClean="0"/>
              <a:t>Hod softbalovým míčkem</a:t>
            </a:r>
          </a:p>
          <a:p>
            <a:pPr marL="544068" lvl="1" indent="-342900">
              <a:buFont typeface="+mj-lt"/>
              <a:buAutoNum type="arabicPeriod"/>
            </a:pPr>
            <a:r>
              <a:rPr lang="cs-CZ" dirty="0" smtClean="0"/>
              <a:t>Test síly stisku ruky</a:t>
            </a:r>
          </a:p>
          <a:p>
            <a:pPr marL="544068" lvl="1" indent="-342900">
              <a:buFont typeface="+mj-lt"/>
              <a:buAutoNum type="arabicPeriod"/>
            </a:pPr>
            <a:r>
              <a:rPr lang="cs-CZ" dirty="0" smtClean="0"/>
              <a:t>Shyby na doskočné hrazdě</a:t>
            </a:r>
          </a:p>
          <a:p>
            <a:pPr marL="544068" lvl="1" indent="-342900">
              <a:buFont typeface="+mj-lt"/>
              <a:buAutoNum type="arabicPeriod"/>
            </a:pPr>
            <a:r>
              <a:rPr lang="cs-CZ" dirty="0" smtClean="0"/>
              <a:t>Opakované přednožování z lehu na zádech</a:t>
            </a:r>
          </a:p>
          <a:p>
            <a:pPr marL="544068" lvl="1" indent="-342900">
              <a:buFont typeface="+mj-lt"/>
              <a:buAutoNum type="arabicPeriod"/>
            </a:pPr>
            <a:r>
              <a:rPr lang="cs-CZ" dirty="0" smtClean="0"/>
              <a:t>Přeskoky švihadla</a:t>
            </a:r>
          </a:p>
          <a:p>
            <a:pPr marL="544068" lvl="1" indent="-342900">
              <a:buFont typeface="+mj-lt"/>
              <a:buAutoNum type="arabicPeriod"/>
            </a:pPr>
            <a:r>
              <a:rPr lang="cs-CZ" dirty="0" smtClean="0"/>
              <a:t>Test rovnováhy – výdrž na kladině</a:t>
            </a:r>
          </a:p>
          <a:p>
            <a:pPr marL="544068" lvl="1" indent="-342900">
              <a:buFont typeface="+mj-lt"/>
              <a:buAutoNum type="arabicPeriod"/>
            </a:pPr>
            <a:r>
              <a:rPr lang="cs-CZ" dirty="0" smtClean="0"/>
              <a:t>Běh na 600 yardů (550m)</a:t>
            </a:r>
          </a:p>
          <a:p>
            <a:pPr marL="544068" lvl="1" indent="-342900">
              <a:buFont typeface="+mj-lt"/>
              <a:buAutoNum type="arabicPeriod"/>
            </a:pPr>
            <a:endParaRPr lang="cs-CZ" dirty="0"/>
          </a:p>
          <a:p>
            <a:pPr lvl="1"/>
            <a:r>
              <a:rPr lang="cs-CZ" dirty="0" smtClean="0"/>
              <a:t>Velmi náročné; vhodné na experimentální práci</a:t>
            </a:r>
          </a:p>
          <a:p>
            <a:pPr lvl="1"/>
            <a:r>
              <a:rPr lang="cs-CZ" dirty="0" smtClean="0"/>
              <a:t>Nedělení na chlapce a dívky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2354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Fleishman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b="1" dirty="0" smtClean="0"/>
              <a:t>Test rozsahu ohybnosti</a:t>
            </a:r>
          </a:p>
          <a:p>
            <a:pPr lvl="1"/>
            <a:endParaRPr lang="cs-CZ" dirty="0"/>
          </a:p>
        </p:txBody>
      </p:sp>
      <p:pic>
        <p:nvPicPr>
          <p:cNvPr id="4" name="Obrázok 4"/>
          <p:cNvPicPr>
            <a:picLocks noChangeAspect="1"/>
          </p:cNvPicPr>
          <p:nvPr/>
        </p:nvPicPr>
        <p:blipFill rotWithShape="1">
          <a:blip r:embed="rId2" cstate="print">
            <a:biLevel thresh="75000"/>
          </a:blip>
          <a:srcRect l="23392" t="27192" r="55315" b="14972"/>
          <a:stretch/>
        </p:blipFill>
        <p:spPr>
          <a:xfrm>
            <a:off x="1097280" y="2105526"/>
            <a:ext cx="2770496" cy="4174959"/>
          </a:xfrm>
          <a:prstGeom prst="rect">
            <a:avLst/>
          </a:prstGeom>
        </p:spPr>
      </p:pic>
      <p:pic>
        <p:nvPicPr>
          <p:cNvPr id="5" name="Obrázok 5"/>
          <p:cNvPicPr>
            <a:picLocks noChangeAspect="1"/>
          </p:cNvPicPr>
          <p:nvPr/>
        </p:nvPicPr>
        <p:blipFill rotWithShape="1">
          <a:blip r:embed="rId2" cstate="print">
            <a:biLevel thresh="75000"/>
          </a:blip>
          <a:srcRect l="55909" t="35588" r="26574" b="15345"/>
          <a:stretch/>
        </p:blipFill>
        <p:spPr>
          <a:xfrm>
            <a:off x="3867776" y="2791325"/>
            <a:ext cx="2279177" cy="3489159"/>
          </a:xfrm>
          <a:prstGeom prst="rect">
            <a:avLst/>
          </a:prstGeom>
        </p:spPr>
      </p:pic>
      <p:pic>
        <p:nvPicPr>
          <p:cNvPr id="6" name="Obrázok 6"/>
          <p:cNvPicPr>
            <a:picLocks noChangeAspect="1"/>
          </p:cNvPicPr>
          <p:nvPr/>
        </p:nvPicPr>
        <p:blipFill rotWithShape="1">
          <a:blip r:embed="rId3" cstate="print"/>
          <a:srcRect l="16155" t="21595" r="55419" b="22995"/>
          <a:stretch/>
        </p:blipFill>
        <p:spPr>
          <a:xfrm>
            <a:off x="6146953" y="2227099"/>
            <a:ext cx="3698545" cy="405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790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Fleishman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b="1" dirty="0" smtClean="0"/>
              <a:t>Test dynamické ohybnosti</a:t>
            </a:r>
          </a:p>
          <a:p>
            <a:pPr lvl="1"/>
            <a:endParaRPr lang="cs-CZ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 cstate="print"/>
          <a:srcRect l="53287" t="19729" r="20909" b="22062"/>
          <a:stretch/>
        </p:blipFill>
        <p:spPr>
          <a:xfrm>
            <a:off x="1097280" y="2249905"/>
            <a:ext cx="3357350" cy="4047238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3" cstate="print"/>
          <a:srcRect l="15211" t="24394" r="50280" b="22621"/>
          <a:stretch/>
        </p:blipFill>
        <p:spPr>
          <a:xfrm>
            <a:off x="4454630" y="2421178"/>
            <a:ext cx="4490113" cy="3875965"/>
          </a:xfrm>
          <a:prstGeom prst="rect">
            <a:avLst/>
          </a:prstGeom>
        </p:spPr>
      </p:pic>
      <p:pic>
        <p:nvPicPr>
          <p:cNvPr id="9" name="Obrázok 10"/>
          <p:cNvPicPr>
            <a:picLocks noChangeAspect="1"/>
          </p:cNvPicPr>
          <p:nvPr/>
        </p:nvPicPr>
        <p:blipFill rotWithShape="1">
          <a:blip r:embed="rId4" cstate="print"/>
          <a:srcRect l="55280" t="34843" r="28567" b="9933"/>
          <a:stretch/>
        </p:blipFill>
        <p:spPr>
          <a:xfrm>
            <a:off x="8999333" y="2257405"/>
            <a:ext cx="2101756" cy="40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211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Fleishman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b="1" dirty="0" smtClean="0"/>
              <a:t>Rychlost změny směru</a:t>
            </a:r>
          </a:p>
          <a:p>
            <a:pPr lvl="1"/>
            <a:endParaRPr lang="cs-CZ" dirty="0"/>
          </a:p>
        </p:txBody>
      </p:sp>
      <p:pic>
        <p:nvPicPr>
          <p:cNvPr id="10" name="Obrázok 5"/>
          <p:cNvPicPr>
            <a:picLocks noChangeAspect="1"/>
          </p:cNvPicPr>
          <p:nvPr/>
        </p:nvPicPr>
        <p:blipFill rotWithShape="1">
          <a:blip r:embed="rId2" cstate="print"/>
          <a:srcRect l="21609" t="16558" r="55000" b="12733"/>
          <a:stretch/>
        </p:blipFill>
        <p:spPr>
          <a:xfrm>
            <a:off x="3862109" y="1845734"/>
            <a:ext cx="2711453" cy="4326467"/>
          </a:xfrm>
          <a:prstGeom prst="rect">
            <a:avLst/>
          </a:prstGeom>
        </p:spPr>
      </p:pic>
      <p:pic>
        <p:nvPicPr>
          <p:cNvPr id="11" name="Obrázok 6"/>
          <p:cNvPicPr>
            <a:picLocks noChangeAspect="1"/>
          </p:cNvPicPr>
          <p:nvPr/>
        </p:nvPicPr>
        <p:blipFill rotWithShape="1">
          <a:blip r:embed="rId2" cstate="print"/>
          <a:srcRect l="45420" t="16931" r="4652" b="35121"/>
          <a:stretch/>
        </p:blipFill>
        <p:spPr>
          <a:xfrm>
            <a:off x="6573562" y="2588679"/>
            <a:ext cx="5261142" cy="284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65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Fleishman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b="1" dirty="0" smtClean="0"/>
              <a:t>Statická rovnováha</a:t>
            </a:r>
          </a:p>
          <a:p>
            <a:pPr lvl="1"/>
            <a:endParaRPr lang="cs-CZ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 cstate="print"/>
          <a:srcRect l="64195" t="19728" r="9162" b="15346"/>
          <a:stretch/>
        </p:blipFill>
        <p:spPr>
          <a:xfrm>
            <a:off x="918403" y="2560572"/>
            <a:ext cx="2751227" cy="376940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3" cstate="print"/>
          <a:srcRect l="17203" t="17117" r="59720" b="20196"/>
          <a:stretch/>
        </p:blipFill>
        <p:spPr>
          <a:xfrm>
            <a:off x="3848507" y="2500311"/>
            <a:ext cx="2507516" cy="3829661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3" cstate="print"/>
          <a:srcRect l="51189" t="18050" r="22169" b="23554"/>
          <a:stretch/>
        </p:blipFill>
        <p:spPr>
          <a:xfrm>
            <a:off x="6356023" y="2573136"/>
            <a:ext cx="2989579" cy="368401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4" cstate="print"/>
          <a:srcRect l="16574" t="23274" r="60035" b="16465"/>
          <a:stretch/>
        </p:blipFill>
        <p:spPr>
          <a:xfrm>
            <a:off x="9443197" y="2465848"/>
            <a:ext cx="2617522" cy="379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522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DENISIUKUV TEST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5989320" cy="4023360"/>
          </a:xfrm>
        </p:spPr>
        <p:txBody>
          <a:bodyPr/>
          <a:lstStyle/>
          <a:p>
            <a:pPr lvl="1"/>
            <a:r>
              <a:rPr lang="cs-CZ" dirty="0" smtClean="0"/>
              <a:t>Běh na 30 m (9 let), 40 m (10-11 let),</a:t>
            </a:r>
          </a:p>
          <a:p>
            <a:pPr lvl="1">
              <a:buNone/>
            </a:pPr>
            <a:r>
              <a:rPr lang="cs-CZ" dirty="0" smtClean="0"/>
              <a:t>    60 m (11 let a starší)</a:t>
            </a:r>
          </a:p>
          <a:p>
            <a:pPr lvl="1"/>
            <a:r>
              <a:rPr lang="cs-CZ" dirty="0" smtClean="0"/>
              <a:t>Hod medicinbalem 2kg</a:t>
            </a:r>
          </a:p>
          <a:p>
            <a:pPr lvl="1"/>
            <a:r>
              <a:rPr lang="cs-CZ" dirty="0" smtClean="0"/>
              <a:t>Skok do výšky s dohmatem</a:t>
            </a:r>
          </a:p>
          <a:p>
            <a:pPr lvl="1"/>
            <a:r>
              <a:rPr lang="cs-CZ" dirty="0" smtClean="0"/>
              <a:t>Test obratnosti</a:t>
            </a:r>
          </a:p>
          <a:p>
            <a:pPr lvl="1"/>
            <a:r>
              <a:rPr lang="cs-CZ" dirty="0" smtClean="0"/>
              <a:t>Test vytrvalosti-</a:t>
            </a:r>
            <a:r>
              <a:rPr lang="cs-CZ" dirty="0" err="1" smtClean="0"/>
              <a:t>burpee</a:t>
            </a:r>
            <a:r>
              <a:rPr lang="cs-CZ" dirty="0" smtClean="0"/>
              <a:t> test</a:t>
            </a:r>
          </a:p>
          <a:p>
            <a:pPr lvl="1"/>
            <a:r>
              <a:rPr lang="cs-CZ" dirty="0" smtClean="0"/>
              <a:t>Test ohybnosti (předklon)</a:t>
            </a:r>
            <a:endParaRPr lang="cs-CZ" dirty="0"/>
          </a:p>
        </p:txBody>
      </p:sp>
      <p:pic>
        <p:nvPicPr>
          <p:cNvPr id="4" name="Obrázok 8"/>
          <p:cNvPicPr/>
          <p:nvPr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7773" t="32853" r="30991" b="42120"/>
          <a:stretch/>
        </p:blipFill>
        <p:spPr bwMode="auto">
          <a:xfrm>
            <a:off x="9124500" y="2201033"/>
            <a:ext cx="2761557" cy="34529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Obrázok 9"/>
          <p:cNvPicPr/>
          <p:nvPr/>
        </p:nvPicPr>
        <p:blipFill rotWithShape="1">
          <a:blip r:embed="rId4" cstate="print"/>
          <a:srcRect l="32352" t="65292" r="31070" b="16372"/>
          <a:stretch/>
        </p:blipFill>
        <p:spPr bwMode="auto">
          <a:xfrm>
            <a:off x="384905" y="4669552"/>
            <a:ext cx="4585647" cy="13647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098" name="Picture 2" descr="https://ptsportswellness.files.wordpress.com/2013/06/image001.jpg"/>
          <p:cNvPicPr>
            <a:picLocks noChangeAspect="1" noChangeArrowheads="1"/>
          </p:cNvPicPr>
          <p:nvPr/>
        </p:nvPicPr>
        <p:blipFill rotWithShape="1">
          <a:blip r:embed="rId5" cstate="print"/>
          <a:srcRect t="17935" b="17816"/>
          <a:stretch/>
        </p:blipFill>
        <p:spPr bwMode="auto">
          <a:xfrm>
            <a:off x="5032712" y="4490138"/>
            <a:ext cx="3916340" cy="1723603"/>
          </a:xfrm>
          <a:prstGeom prst="rect">
            <a:avLst/>
          </a:prstGeom>
          <a:noFill/>
        </p:spPr>
      </p:pic>
      <p:pic>
        <p:nvPicPr>
          <p:cNvPr id="2050" name="Picture 2" descr="http://www.sportvital.cz/Images/Testy/vertical%20jum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3449" y="1845734"/>
            <a:ext cx="2606302" cy="2597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3505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OZORECKÉHO TEST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4545531" cy="4023360"/>
          </a:xfrm>
        </p:spPr>
        <p:txBody>
          <a:bodyPr>
            <a:normAutofit/>
          </a:bodyPr>
          <a:lstStyle/>
          <a:p>
            <a:pPr lvl="1"/>
            <a:r>
              <a:rPr lang="cs-CZ" sz="2400" b="1" dirty="0" smtClean="0"/>
              <a:t>Test motorické vyspělosti dětí a mládeže</a:t>
            </a:r>
          </a:p>
          <a:p>
            <a:pPr lvl="2"/>
            <a:r>
              <a:rPr lang="cs-CZ" sz="1600" dirty="0" smtClean="0"/>
              <a:t>Poprvé 1924</a:t>
            </a:r>
          </a:p>
          <a:p>
            <a:pPr lvl="2"/>
            <a:r>
              <a:rPr lang="cs-CZ" sz="1600" dirty="0" smtClean="0"/>
              <a:t>Zkoumání opožděného motorického vývoje – školní lékařství, v poradenství pro volbu povolání atd.</a:t>
            </a:r>
          </a:p>
          <a:p>
            <a:pPr lvl="2"/>
            <a:endParaRPr lang="cs-CZ" sz="1600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0000">
            <a:off x="5729178" y="398250"/>
            <a:ext cx="6195000" cy="592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700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Testová baterie – lední hokej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Soubor testů určen pro mladé hokejisty kategorie extraligy juniorů, staršího a mladšího dorostu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Povinné testy, odesílají se na ČSLH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Testování tohoto typu je běžné ve všech hokejově vyspělých zemích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Vytvořena – </a:t>
            </a:r>
            <a:r>
              <a:rPr lang="cs-CZ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Trenérsko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metodickou komisí ve spolupráci se Sportovním oddělením ČSLH a klubovými    trenéry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Při vytváření - využití zkušeností ze zahraničí</a:t>
            </a:r>
          </a:p>
          <a:p>
            <a:pPr marL="0" indent="0">
              <a:buNone/>
            </a:pP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- vychází se ze současných trendů hry (aktivní forčekink, rychlý přístup k soupeři, tlak na kotouč, přečíslování)</a:t>
            </a:r>
          </a:p>
          <a:p>
            <a:pPr marL="0" indent="0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- důraz kladen na jednoduchost v organizaci a jednoznačnost provedení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Testy byly vybrány tak aby obsáhly rovnoměrně co nejširší škálu pohybových schopností a dovedností mimo led</a:t>
            </a:r>
          </a:p>
          <a:p>
            <a:pPr marL="0" indent="0">
              <a:buNone/>
            </a:pP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237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39166"/>
          </a:xfrm>
        </p:spPr>
        <p:txBody>
          <a:bodyPr/>
          <a:lstStyle/>
          <a:p>
            <a:r>
              <a:rPr lang="cs-CZ" dirty="0" smtClean="0"/>
              <a:t>Testová baterie – lední hokej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2324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Cíl testové baterie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sledování růstu hráče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kvalitnější výkon celého mužstva</a:t>
            </a:r>
          </a:p>
          <a:p>
            <a:pPr marL="0" indent="0">
              <a:buNone/>
            </a:pP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        - zpětná vazba pro hráče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Objektivita testů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– detailní seznámení s pokyny od svazu – jak trenéři tak hráči</a:t>
            </a:r>
          </a:p>
          <a:p>
            <a:pPr marL="0" indent="0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     - dodržení pořadí testů, použití stejných pomůcek</a:t>
            </a:r>
          </a:p>
          <a:p>
            <a:pPr marL="0" indent="0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     - zajištění přibližně stejných vnějších podmínek ( povrch, déšť, </a:t>
            </a:r>
            <a:r>
              <a:rPr lang="cs-CZ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nadm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ýška)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Proč je testování dobré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– ukazuje slabiny a rezervy jedince a potažmo týmu</a:t>
            </a:r>
          </a:p>
          <a:p>
            <a:pPr marL="0" indent="0">
              <a:buNone/>
            </a:pP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                 - ověří správnost tréninkového programu</a:t>
            </a:r>
          </a:p>
          <a:p>
            <a:pPr marL="0" indent="0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                - předchází přetrénování</a:t>
            </a:r>
          </a:p>
          <a:p>
            <a:pPr marL="0" indent="0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                - může hráče motivovat</a:t>
            </a:r>
          </a:p>
          <a:p>
            <a:pPr marL="0" indent="0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                - navozuje soutěživou atmosféru  může vyvolat pozitivní klima v týmu</a:t>
            </a:r>
          </a:p>
          <a:p>
            <a:pPr marL="0" indent="0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     </a:t>
            </a:r>
          </a:p>
          <a:p>
            <a:pPr marL="0" indent="0">
              <a:buNone/>
            </a:pP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475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Testová baterie – lední hokej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39156"/>
          </a:xfrm>
        </p:spPr>
        <p:txBody>
          <a:bodyPr>
            <a:noAutofit/>
          </a:bodyPr>
          <a:lstStyle/>
          <a:p>
            <a:pPr lvl="0"/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Extraliga mladší dorost </a:t>
            </a:r>
          </a:p>
          <a:p>
            <a:pPr lvl="0"/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První den</a:t>
            </a:r>
            <a:endParaRPr lang="cs-C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Rychlost (agility)</a:t>
            </a:r>
          </a:p>
          <a:p>
            <a:pPr lvl="1"/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Rychlost (hokej)</a:t>
            </a:r>
          </a:p>
          <a:p>
            <a:pPr lvl="1"/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Rychlost (komplex)</a:t>
            </a:r>
          </a:p>
          <a:p>
            <a:pPr lvl="1"/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Šplh (komplexní síla)</a:t>
            </a:r>
          </a:p>
          <a:p>
            <a:pPr lvl="1"/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6-ti skok (odrazová síla)</a:t>
            </a:r>
          </a:p>
          <a:p>
            <a:pPr lvl="1"/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Flexibilita (předklon)</a:t>
            </a:r>
          </a:p>
          <a:p>
            <a:pPr lvl="1"/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Flexibilita (sepnutí rukou)</a:t>
            </a:r>
          </a:p>
          <a:p>
            <a:pPr lvl="1"/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Překážka - přeskoky (anaerobní silová vytrvalost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lvl="0" indent="0">
              <a:buNone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Druhý den</a:t>
            </a:r>
            <a:endParaRPr lang="cs-CZ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Běh 3x 200 m (anaerobní vytrvalost)</a:t>
            </a:r>
          </a:p>
          <a:p>
            <a:pPr lvl="1"/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Sed-leh (silová vytrvalost)</a:t>
            </a:r>
          </a:p>
          <a:p>
            <a:pPr lvl="1"/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Běh 1500 m (aerobní vytrvalost)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/>
          <p:nvPr/>
        </p:nvPicPr>
        <p:blipFill rotWithShape="1">
          <a:blip r:embed="rId2" cstate="print"/>
          <a:srcRect l="57044" t="38522" r="13194" b="18545"/>
          <a:stretch/>
        </p:blipFill>
        <p:spPr bwMode="auto">
          <a:xfrm>
            <a:off x="6117466" y="1845734"/>
            <a:ext cx="5203064" cy="44391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88097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Testové baterie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sz="2000" b="1" dirty="0" smtClean="0"/>
              <a:t>HOMOGENNÍ</a:t>
            </a:r>
          </a:p>
          <a:p>
            <a:pPr lvl="2"/>
            <a:r>
              <a:rPr lang="cs-CZ" sz="2000" dirty="0" smtClean="0"/>
              <a:t>Podobné testy</a:t>
            </a:r>
          </a:p>
          <a:p>
            <a:pPr lvl="2"/>
            <a:r>
              <a:rPr lang="cs-CZ" sz="2000" dirty="0" smtClean="0"/>
              <a:t>Zvýšení spolehlivosti</a:t>
            </a:r>
          </a:p>
          <a:p>
            <a:pPr lvl="2"/>
            <a:r>
              <a:rPr lang="cs-CZ" sz="2000" dirty="0" smtClean="0"/>
              <a:t>Stejná motorická schopnost</a:t>
            </a:r>
          </a:p>
          <a:p>
            <a:pPr lvl="2"/>
            <a:r>
              <a:rPr lang="cs-CZ" sz="2000" dirty="0" smtClean="0"/>
              <a:t>Testy spolu významně korelují</a:t>
            </a:r>
          </a:p>
          <a:p>
            <a:pPr lvl="2"/>
            <a:endParaRPr lang="cs-CZ" sz="2000" dirty="0" smtClean="0"/>
          </a:p>
          <a:p>
            <a:pPr lvl="1"/>
            <a:r>
              <a:rPr lang="cs-CZ" sz="2000" b="1" dirty="0" smtClean="0"/>
              <a:t>HETEROGENNÍ</a:t>
            </a:r>
          </a:p>
          <a:p>
            <a:pPr lvl="2"/>
            <a:r>
              <a:rPr lang="cs-CZ" sz="2000" dirty="0" smtClean="0"/>
              <a:t>Zjišťují různé stránky výkonnosti</a:t>
            </a:r>
          </a:p>
          <a:p>
            <a:pPr lvl="2"/>
            <a:r>
              <a:rPr lang="cs-CZ" sz="2000" dirty="0" smtClean="0"/>
              <a:t>Více motorických schopností</a:t>
            </a:r>
          </a:p>
          <a:p>
            <a:pPr lvl="2"/>
            <a:r>
              <a:rPr lang="cs-CZ" sz="2000" dirty="0" smtClean="0"/>
              <a:t>Testy spolu korelují minimálně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322468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Testová baterie – lední hokej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Nutné je dodržovat rozložení do dvou dnů i pořadí testů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den se testy provádí po dni odpočinku a poté už se netrénuje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den testy začínají po adekvátním rozcvičení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Výsledky -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všech testů zapisujeme jen nejlepší výsledek</a:t>
            </a:r>
          </a:p>
          <a:p>
            <a:pPr marL="0" indent="0"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-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běh 3x 200m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průměr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- šplh -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vylezl bez přírazu, 2 vylezl s přírazem, 3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nevylezl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-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"Sed-leh" je postačující maximální počet opakování 50 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- Sepnutí rukou za zády -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sepnutí prstů, 2 dotyk špičkou prstů, 3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neudělal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www.youtube.com/watch?v=Zge1egF18wY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                     </a:t>
            </a:r>
          </a:p>
          <a:p>
            <a:pPr marL="0" indent="0">
              <a:buNone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646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sk-SK" dirty="0">
                <a:hlinkClick r:id="rId2"/>
              </a:rPr>
              <a:t>https://www.cooperinstitute.org</a:t>
            </a:r>
            <a:endParaRPr lang="sk-SK" dirty="0"/>
          </a:p>
          <a:p>
            <a:pPr lvl="1"/>
            <a:r>
              <a:rPr lang="sk-SK" dirty="0">
                <a:hlinkClick r:id="rId3"/>
              </a:rPr>
              <a:t>http://www.shapeamerica.org/</a:t>
            </a:r>
            <a:endParaRPr lang="sk-SK" dirty="0"/>
          </a:p>
          <a:p>
            <a:pPr lvl="1"/>
            <a:r>
              <a:rPr lang="sk-SK" dirty="0">
                <a:hlinkClick r:id="rId4"/>
              </a:rPr>
              <a:t>http://www.fitnessgram.net/</a:t>
            </a:r>
            <a:endParaRPr lang="sk-SK" dirty="0"/>
          </a:p>
          <a:p>
            <a:pPr lvl="1"/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www.ncbi.nlm.nih.gov/books/NBK241311/</a:t>
            </a:r>
            <a:endParaRPr lang="cs-CZ" dirty="0" smtClean="0"/>
          </a:p>
          <a:p>
            <a:pPr lvl="1"/>
            <a:r>
              <a:rPr lang="cs-CZ" dirty="0">
                <a:hlinkClick r:id="rId6"/>
              </a:rPr>
              <a:t>https://</a:t>
            </a:r>
            <a:r>
              <a:rPr lang="cs-CZ" dirty="0" smtClean="0">
                <a:hlinkClick r:id="rId6"/>
              </a:rPr>
              <a:t>is.muni.cz/el/1451/jaro2013/bp1053/39435023/6_testove_baterie.pdf</a:t>
            </a: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835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a kdy probíhalo první testování?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985776"/>
            <a:ext cx="5394136" cy="4023360"/>
          </a:xfrm>
        </p:spPr>
        <p:txBody>
          <a:bodyPr>
            <a:normAutofit/>
          </a:bodyPr>
          <a:lstStyle/>
          <a:p>
            <a:r>
              <a:rPr lang="cs-CZ" sz="1600" dirty="0" smtClean="0"/>
              <a:t>  </a:t>
            </a:r>
            <a:r>
              <a:rPr lang="cs-CZ" sz="1700" dirty="0" smtClean="0"/>
              <a:t>-  </a:t>
            </a:r>
            <a:r>
              <a:rPr lang="cs-CZ" sz="1700" b="1" dirty="0" smtClean="0"/>
              <a:t>1923</a:t>
            </a:r>
            <a:r>
              <a:rPr lang="cs-CZ" sz="1700" dirty="0" smtClean="0"/>
              <a:t> - jako první na území ČSR – Roubalové </a:t>
            </a:r>
          </a:p>
          <a:p>
            <a:pPr marL="201168" lvl="1" indent="0">
              <a:buNone/>
            </a:pPr>
            <a:r>
              <a:rPr lang="cs-CZ" sz="1700" dirty="0" smtClean="0"/>
              <a:t>   - Testovali žáky a studenty základních a středních škol</a:t>
            </a:r>
          </a:p>
          <a:p>
            <a:pPr marL="201168" lvl="1" indent="0">
              <a:buNone/>
            </a:pPr>
            <a:endParaRPr lang="cs-CZ" sz="1700" dirty="0" smtClean="0"/>
          </a:p>
          <a:p>
            <a:pPr lvl="1">
              <a:buFontTx/>
              <a:buChar char="-"/>
            </a:pPr>
            <a:r>
              <a:rPr lang="cs-CZ" sz="1700" b="1" dirty="0" smtClean="0"/>
              <a:t>1965</a:t>
            </a:r>
            <a:r>
              <a:rPr lang="cs-CZ" sz="1700" dirty="0" smtClean="0"/>
              <a:t> – testování kondičních schopností – Měkota a Šorm	</a:t>
            </a:r>
          </a:p>
          <a:p>
            <a:pPr lvl="2">
              <a:buFontTx/>
              <a:buChar char="-"/>
            </a:pPr>
            <a:r>
              <a:rPr lang="cs-CZ" sz="1700" dirty="0"/>
              <a:t>20 000 </a:t>
            </a:r>
            <a:r>
              <a:rPr lang="cs-CZ" sz="1700" dirty="0" smtClean="0"/>
              <a:t> vysokoškolských studentů </a:t>
            </a:r>
          </a:p>
          <a:p>
            <a:pPr marL="384048" lvl="2" indent="0">
              <a:buNone/>
            </a:pPr>
            <a:endParaRPr lang="cs-CZ" sz="1700" dirty="0" smtClean="0"/>
          </a:p>
          <a:p>
            <a:pPr lvl="1">
              <a:buFontTx/>
              <a:buChar char="-"/>
            </a:pPr>
            <a:r>
              <a:rPr lang="cs-CZ" sz="1700" b="1" dirty="0" smtClean="0"/>
              <a:t>1966</a:t>
            </a:r>
            <a:r>
              <a:rPr lang="cs-CZ" sz="1700" dirty="0" smtClean="0"/>
              <a:t> – testování obecné tělesné výkonnosti– </a:t>
            </a:r>
            <a:r>
              <a:rPr lang="cs-CZ" sz="1700" b="1" dirty="0" smtClean="0"/>
              <a:t>Dr. Pávek</a:t>
            </a:r>
            <a:endParaRPr lang="cs-CZ" sz="1700" dirty="0" smtClean="0"/>
          </a:p>
          <a:p>
            <a:pPr lvl="2">
              <a:buFontTx/>
              <a:buChar char="-"/>
            </a:pPr>
            <a:r>
              <a:rPr lang="cs-CZ" sz="1700" dirty="0" smtClean="0"/>
              <a:t>63 </a:t>
            </a:r>
            <a:r>
              <a:rPr lang="cs-CZ" sz="1700" dirty="0"/>
              <a:t>000 žáků a </a:t>
            </a:r>
            <a:r>
              <a:rPr lang="cs-CZ" sz="1700" dirty="0" smtClean="0"/>
              <a:t>studentů, 7- 19 let</a:t>
            </a:r>
          </a:p>
          <a:p>
            <a:pPr lvl="3">
              <a:buFontTx/>
              <a:buChar char="-"/>
            </a:pPr>
            <a:r>
              <a:rPr lang="cs-CZ" sz="1700" dirty="0" smtClean="0"/>
              <a:t>Běh na 50 metrů</a:t>
            </a:r>
          </a:p>
          <a:p>
            <a:pPr lvl="3">
              <a:buFontTx/>
              <a:buChar char="-"/>
            </a:pPr>
            <a:r>
              <a:rPr lang="cs-CZ" sz="1700" dirty="0" smtClean="0"/>
              <a:t>Skok daleký</a:t>
            </a:r>
          </a:p>
          <a:p>
            <a:pPr lvl="3">
              <a:buFontTx/>
              <a:buChar char="-"/>
            </a:pPr>
            <a:r>
              <a:rPr lang="cs-CZ" sz="1700" dirty="0" smtClean="0"/>
              <a:t>Hod medicinbalem (2kg)</a:t>
            </a:r>
          </a:p>
          <a:p>
            <a:pPr lvl="3">
              <a:buFontTx/>
              <a:buChar char="-"/>
            </a:pPr>
            <a:r>
              <a:rPr lang="cs-CZ" sz="1700" dirty="0" smtClean="0"/>
              <a:t>Shyby nadhmatem</a:t>
            </a:r>
          </a:p>
        </p:txBody>
      </p:sp>
      <p:sp>
        <p:nvSpPr>
          <p:cNvPr id="4" name="Obdélník 3"/>
          <p:cNvSpPr/>
          <p:nvPr/>
        </p:nvSpPr>
        <p:spPr>
          <a:xfrm>
            <a:off x="3385751" y="2288013"/>
            <a:ext cx="7348152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/>
            <a:endParaRPr lang="cs-CZ" sz="1700" dirty="0" smtClean="0"/>
          </a:p>
          <a:p>
            <a:pPr lvl="3"/>
            <a:endParaRPr lang="cs-CZ" sz="1700" dirty="0"/>
          </a:p>
          <a:p>
            <a:pPr lvl="3"/>
            <a:endParaRPr lang="cs-CZ" sz="1700" dirty="0" smtClean="0"/>
          </a:p>
          <a:p>
            <a:pPr lvl="3"/>
            <a:endParaRPr lang="cs-CZ" sz="1700" dirty="0"/>
          </a:p>
          <a:p>
            <a:pPr lvl="3"/>
            <a:endParaRPr lang="cs-CZ" sz="1700" dirty="0" smtClean="0"/>
          </a:p>
          <a:p>
            <a:pPr lvl="3"/>
            <a:endParaRPr lang="cs-CZ" sz="1700" dirty="0"/>
          </a:p>
          <a:p>
            <a:pPr lvl="3"/>
            <a:endParaRPr lang="cs-CZ" sz="1700" dirty="0" smtClean="0"/>
          </a:p>
          <a:p>
            <a:pPr lvl="3"/>
            <a:endParaRPr lang="cs-CZ" sz="1700" dirty="0" smtClean="0"/>
          </a:p>
          <a:p>
            <a:pPr lvl="3"/>
            <a:endParaRPr lang="cs-CZ" sz="1700" dirty="0" smtClean="0"/>
          </a:p>
          <a:p>
            <a:pPr marL="1200150" lvl="2" indent="-285750">
              <a:buFontTx/>
              <a:buChar char="-"/>
            </a:pPr>
            <a:r>
              <a:rPr lang="cs-CZ" sz="1700" dirty="0" smtClean="0"/>
              <a:t>Test dynamické ohebnosti – leh sed s vytočením trupu – 30 sekund</a:t>
            </a:r>
          </a:p>
          <a:p>
            <a:pPr marL="1200150" lvl="2" indent="-285750">
              <a:buFontTx/>
              <a:buChar char="-"/>
            </a:pPr>
            <a:r>
              <a:rPr lang="cs-CZ" sz="1700" dirty="0" smtClean="0"/>
              <a:t>Vytrvalostní běhy</a:t>
            </a:r>
          </a:p>
          <a:p>
            <a:pPr marL="1657350" lvl="3" indent="-285750">
              <a:buFontTx/>
              <a:buChar char="-"/>
            </a:pPr>
            <a:r>
              <a:rPr lang="cs-CZ" sz="1700" dirty="0" smtClean="0"/>
              <a:t>300 metrů (chlapci 10-13, dívky 10-15)</a:t>
            </a:r>
          </a:p>
          <a:p>
            <a:pPr marL="1657350" lvl="3" indent="-285750">
              <a:buFontTx/>
              <a:buChar char="-"/>
            </a:pPr>
            <a:r>
              <a:rPr lang="cs-CZ" sz="1700" dirty="0" smtClean="0"/>
              <a:t>500 metrů (chlapci 14-15, dívky 16 a více)</a:t>
            </a:r>
          </a:p>
          <a:p>
            <a:pPr marL="1657350" lvl="3" indent="-285750">
              <a:buFontTx/>
              <a:buChar char="-"/>
            </a:pPr>
            <a:r>
              <a:rPr lang="cs-CZ" sz="1700" dirty="0" smtClean="0"/>
              <a:t>1 000 metrů (chlapci od 16 roků)</a:t>
            </a:r>
          </a:p>
          <a:p>
            <a:pPr lvl="2">
              <a:buFontTx/>
              <a:buChar char="-"/>
            </a:pPr>
            <a:endParaRPr lang="cs-CZ" sz="1700" dirty="0"/>
          </a:p>
          <a:p>
            <a:pPr lvl="2">
              <a:buFontTx/>
              <a:buChar char="-"/>
            </a:pPr>
            <a:endParaRPr lang="cs-CZ" sz="1700" dirty="0" smtClean="0"/>
          </a:p>
          <a:p>
            <a:pPr lvl="2">
              <a:buFontTx/>
              <a:buChar char="-"/>
            </a:pPr>
            <a:endParaRPr lang="cs-CZ" sz="1700" dirty="0" smtClean="0"/>
          </a:p>
        </p:txBody>
      </p:sp>
    </p:spTree>
    <p:extLst>
      <p:ext uri="{BB962C8B-B14F-4D97-AF65-F5344CB8AC3E}">
        <p14:creationId xmlns:p14="http://schemas.microsoft.com/office/powerpoint/2010/main" xmlns="" val="114408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a kdy probíhalo první testování?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Tx/>
              <a:buChar char="-"/>
            </a:pPr>
            <a:r>
              <a:rPr lang="cs-CZ" sz="1700" b="1" dirty="0"/>
              <a:t>1977</a:t>
            </a:r>
            <a:r>
              <a:rPr lang="cs-CZ" sz="1700" dirty="0"/>
              <a:t> – II. testování na základních a středních školách – Pávek a </a:t>
            </a:r>
            <a:r>
              <a:rPr lang="cs-CZ" sz="1700" dirty="0" err="1"/>
              <a:t>Šemetka</a:t>
            </a:r>
            <a:endParaRPr lang="cs-CZ" sz="1700" dirty="0"/>
          </a:p>
          <a:p>
            <a:pPr lvl="1">
              <a:buFontTx/>
              <a:buChar char="-"/>
            </a:pPr>
            <a:endParaRPr lang="cs-CZ" sz="1700" dirty="0"/>
          </a:p>
          <a:p>
            <a:pPr lvl="1">
              <a:buFontTx/>
              <a:buChar char="-"/>
            </a:pPr>
            <a:r>
              <a:rPr lang="cs-CZ" sz="1700" b="1" dirty="0"/>
              <a:t>1986</a:t>
            </a:r>
            <a:r>
              <a:rPr lang="cs-CZ" sz="1700" dirty="0"/>
              <a:t> – II. testování kondičních schopností – Kolář a Měkota</a:t>
            </a:r>
          </a:p>
          <a:p>
            <a:pPr lvl="2">
              <a:buFontTx/>
              <a:buChar char="-"/>
            </a:pPr>
            <a:r>
              <a:rPr lang="cs-CZ" sz="1700" dirty="0"/>
              <a:t>28 000 vysokoškolských </a:t>
            </a:r>
            <a:r>
              <a:rPr lang="cs-CZ" sz="1700" dirty="0" smtClean="0"/>
              <a:t>studentů </a:t>
            </a:r>
          </a:p>
          <a:p>
            <a:pPr lvl="2">
              <a:buFontTx/>
              <a:buChar char="-"/>
            </a:pPr>
            <a:r>
              <a:rPr lang="cs-CZ" sz="1700" dirty="0" smtClean="0"/>
              <a:t>Spolutvůrci baterie UNIFIT TEST 6-60 – po roce 1989 jeden z nejpoužívanějších systémů v ČR</a:t>
            </a:r>
            <a:endParaRPr lang="cs-CZ" sz="1700" dirty="0"/>
          </a:p>
          <a:p>
            <a:pPr lvl="2">
              <a:buFontTx/>
              <a:buChar char="-"/>
            </a:pPr>
            <a:endParaRPr lang="cs-CZ" sz="1700" b="1" dirty="0"/>
          </a:p>
          <a:p>
            <a:pPr lvl="1">
              <a:buFontTx/>
              <a:buChar char="-"/>
            </a:pPr>
            <a:r>
              <a:rPr lang="cs-CZ" sz="1700" b="1" dirty="0"/>
              <a:t>1987 </a:t>
            </a:r>
            <a:r>
              <a:rPr lang="cs-CZ" sz="1700" dirty="0"/>
              <a:t>– III. testování – monitorování tělesného vývoje a pohybové výkonnosti 7-18 ti leté mládeže</a:t>
            </a:r>
          </a:p>
          <a:p>
            <a:pPr lvl="2">
              <a:buFontTx/>
              <a:buChar char="-"/>
            </a:pPr>
            <a:r>
              <a:rPr lang="cs-CZ" sz="1700" dirty="0"/>
              <a:t>Kasa a Moravec</a:t>
            </a:r>
          </a:p>
        </p:txBody>
      </p:sp>
    </p:spTree>
    <p:extLst>
      <p:ext uri="{BB962C8B-B14F-4D97-AF65-F5344CB8AC3E}">
        <p14:creationId xmlns:p14="http://schemas.microsoft.com/office/powerpoint/2010/main" xmlns="" val="25362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Nej</a:t>
            </a:r>
            <a:r>
              <a:rPr lang="cs-CZ" dirty="0" smtClean="0"/>
              <a:t>známější testové baterie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26373"/>
            <a:ext cx="10058400" cy="4279651"/>
          </a:xfrm>
        </p:spPr>
        <p:txBody>
          <a:bodyPr>
            <a:normAutofit fontScale="92500" lnSpcReduction="20000"/>
          </a:bodyPr>
          <a:lstStyle/>
          <a:p>
            <a:r>
              <a:rPr lang="cs-CZ" b="1" i="1" dirty="0"/>
              <a:t>IOWA </a:t>
            </a:r>
            <a:r>
              <a:rPr lang="cs-CZ" b="1" dirty="0"/>
              <a:t>BRACE</a:t>
            </a:r>
            <a:r>
              <a:rPr lang="cs-CZ" dirty="0"/>
              <a:t> test – pohybové vychovatelnosti (</a:t>
            </a:r>
            <a:r>
              <a:rPr lang="cs-CZ" dirty="0" err="1"/>
              <a:t>docility</a:t>
            </a:r>
            <a:r>
              <a:rPr lang="cs-CZ" dirty="0"/>
              <a:t>) 10 položek, test zkoumá, jak rychle se učí dítě novým neznámým pohybům, </a:t>
            </a:r>
            <a:endParaRPr lang="en-US" dirty="0"/>
          </a:p>
          <a:p>
            <a:r>
              <a:rPr lang="cs-CZ" b="1" dirty="0"/>
              <a:t>AAHPERD</a:t>
            </a:r>
            <a:r>
              <a:rPr lang="cs-CZ" dirty="0"/>
              <a:t> – </a:t>
            </a:r>
            <a:r>
              <a:rPr lang="cs-CZ" dirty="0" err="1"/>
              <a:t>American</a:t>
            </a:r>
            <a:r>
              <a:rPr lang="cs-CZ" dirty="0"/>
              <a:t> </a:t>
            </a:r>
            <a:r>
              <a:rPr lang="cs-CZ" dirty="0" err="1"/>
              <a:t>Association</a:t>
            </a:r>
            <a:r>
              <a:rPr lang="cs-CZ" dirty="0"/>
              <a:t>, člunkový běh 4 x 10 yardů, leh sed, výdrž ve shybu, vytrvalostní běh 600 y. skok daleký, opakované přednožování, rovnováha na </a:t>
            </a:r>
            <a:r>
              <a:rPr lang="cs-CZ" dirty="0" err="1"/>
              <a:t>kladince</a:t>
            </a:r>
            <a:r>
              <a:rPr lang="cs-CZ" dirty="0"/>
              <a:t>, </a:t>
            </a:r>
            <a:endParaRPr lang="en-US" dirty="0"/>
          </a:p>
          <a:p>
            <a:r>
              <a:rPr lang="cs-CZ" b="1" dirty="0"/>
              <a:t>DENISIUK</a:t>
            </a:r>
            <a:r>
              <a:rPr lang="cs-CZ" dirty="0"/>
              <a:t> – test všeobecné výkonnosti mládeže – celkem 6 </a:t>
            </a:r>
            <a:r>
              <a:rPr lang="cs-CZ" dirty="0" smtClean="0"/>
              <a:t>položek</a:t>
            </a:r>
          </a:p>
          <a:p>
            <a:r>
              <a:rPr lang="cs-CZ" b="1" dirty="0" smtClean="0"/>
              <a:t>Edwin </a:t>
            </a:r>
            <a:r>
              <a:rPr lang="cs-CZ" b="1" dirty="0" err="1"/>
              <a:t>Fleishman</a:t>
            </a:r>
            <a:r>
              <a:rPr lang="cs-CZ" b="1" dirty="0"/>
              <a:t> </a:t>
            </a:r>
            <a:r>
              <a:rPr lang="cs-CZ" dirty="0" smtClean="0"/>
              <a:t>test </a:t>
            </a:r>
            <a:r>
              <a:rPr lang="en-US" dirty="0" smtClean="0"/>
              <a:t>- p</a:t>
            </a:r>
            <a:r>
              <a:rPr lang="cs-CZ" dirty="0" smtClean="0"/>
              <a:t>opsal </a:t>
            </a:r>
            <a:r>
              <a:rPr lang="cs-CZ" dirty="0"/>
              <a:t>základní teorii o motorických </a:t>
            </a:r>
            <a:r>
              <a:rPr lang="cs-CZ" dirty="0" smtClean="0"/>
              <a:t>schopnostech</a:t>
            </a:r>
            <a:r>
              <a:rPr lang="en-US" dirty="0" smtClean="0"/>
              <a:t>, v</a:t>
            </a:r>
            <a:r>
              <a:rPr lang="cs-CZ" dirty="0" err="1" smtClean="0"/>
              <a:t>yčlenil</a:t>
            </a:r>
            <a:r>
              <a:rPr lang="cs-CZ" dirty="0" smtClean="0"/>
              <a:t> </a:t>
            </a:r>
            <a:r>
              <a:rPr lang="cs-CZ" dirty="0"/>
              <a:t>5 základních oblastí motorické výkonnosti</a:t>
            </a:r>
          </a:p>
          <a:p>
            <a:r>
              <a:rPr lang="cs-CZ" b="1" dirty="0" smtClean="0"/>
              <a:t>OZERECKÉHO </a:t>
            </a:r>
            <a:r>
              <a:rPr lang="cs-CZ" b="1" dirty="0"/>
              <a:t>test motorické vyspělosti dětí a mládeže </a:t>
            </a:r>
            <a:r>
              <a:rPr lang="cs-CZ" dirty="0"/>
              <a:t>- nervosvalová koordinace, rovnováhy, zručnosti., </a:t>
            </a:r>
            <a:endParaRPr lang="en-US" dirty="0"/>
          </a:p>
          <a:p>
            <a:r>
              <a:rPr lang="cs-CZ" b="1" dirty="0"/>
              <a:t>UNIFIT test </a:t>
            </a:r>
            <a:r>
              <a:rPr lang="cs-CZ" b="1" i="1" dirty="0"/>
              <a:t>– </a:t>
            </a:r>
            <a:r>
              <a:rPr lang="cs-CZ" dirty="0"/>
              <a:t>baterie školní mládeže – skok daleký z místa, leh sed/min, člunkový běh, běh na 12 min, </a:t>
            </a:r>
            <a:endParaRPr lang="en-US" dirty="0"/>
          </a:p>
          <a:p>
            <a:r>
              <a:rPr lang="cs-CZ" b="1" dirty="0"/>
              <a:t>EUROFIT test </a:t>
            </a:r>
            <a:r>
              <a:rPr lang="cs-CZ" b="1" i="1" dirty="0"/>
              <a:t>– </a:t>
            </a:r>
            <a:r>
              <a:rPr lang="cs-CZ" dirty="0"/>
              <a:t>komise pro sport a výchovu, 9 motorických testů + v evropských zemích Měření výšky, 4 kožních řas </a:t>
            </a:r>
            <a:r>
              <a:rPr lang="cs-CZ" dirty="0" err="1"/>
              <a:t>kaliperem</a:t>
            </a:r>
            <a:r>
              <a:rPr lang="cs-CZ" dirty="0" smtClean="0"/>
              <a:t>.</a:t>
            </a:r>
          </a:p>
          <a:p>
            <a:r>
              <a:rPr lang="en-US" b="1" dirty="0" err="1"/>
              <a:t>Fitnessgram</a:t>
            </a:r>
            <a:r>
              <a:rPr lang="en-US" b="1" i="1" dirty="0"/>
              <a:t> – </a:t>
            </a:r>
            <a:r>
              <a:rPr lang="en-US" dirty="0" err="1"/>
              <a:t>komplexní</a:t>
            </a:r>
            <a:r>
              <a:rPr lang="en-US" dirty="0"/>
              <a:t> </a:t>
            </a:r>
            <a:r>
              <a:rPr lang="en-US" dirty="0" err="1"/>
              <a:t>testová</a:t>
            </a:r>
            <a:r>
              <a:rPr lang="en-US" dirty="0"/>
              <a:t> </a:t>
            </a:r>
            <a:r>
              <a:rPr lang="en-US" dirty="0" err="1"/>
              <a:t>baterie</a:t>
            </a:r>
            <a:r>
              <a:rPr lang="en-US" dirty="0"/>
              <a:t> k </a:t>
            </a:r>
            <a:r>
              <a:rPr lang="en-US" dirty="0" err="1"/>
              <a:t>zjištění</a:t>
            </a:r>
            <a:r>
              <a:rPr lang="en-US" dirty="0"/>
              <a:t> </a:t>
            </a:r>
            <a:r>
              <a:rPr lang="en-US" dirty="0" err="1"/>
              <a:t>zdravotně</a:t>
            </a:r>
            <a:r>
              <a:rPr lang="en-US" dirty="0"/>
              <a:t> </a:t>
            </a:r>
            <a:r>
              <a:rPr lang="en-US" dirty="0" err="1"/>
              <a:t>orientované</a:t>
            </a:r>
            <a:r>
              <a:rPr lang="en-US" dirty="0"/>
              <a:t> </a:t>
            </a:r>
            <a:r>
              <a:rPr lang="en-US" dirty="0" err="1"/>
              <a:t>zdatnosti</a:t>
            </a:r>
            <a:endParaRPr lang="en-US" dirty="0"/>
          </a:p>
          <a:p>
            <a:endParaRPr lang="en-US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5278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IOWA BRACE TEST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600" b="1" dirty="0" smtClean="0"/>
              <a:t>IOWA BRACE TES</a:t>
            </a:r>
            <a:r>
              <a:rPr lang="en-US" sz="1600" b="1" dirty="0" smtClean="0"/>
              <a:t>T </a:t>
            </a:r>
            <a:r>
              <a:rPr lang="cs-CZ" sz="1600" dirty="0"/>
              <a:t>je testovou baterií, kterou u nás poprvé </a:t>
            </a:r>
            <a:r>
              <a:rPr lang="cs-CZ" sz="1600" dirty="0" smtClean="0"/>
              <a:t>použil</a:t>
            </a:r>
            <a:r>
              <a:rPr lang="en-US" sz="1600" dirty="0"/>
              <a:t> </a:t>
            </a:r>
            <a:r>
              <a:rPr lang="cs-CZ" sz="1600" dirty="0" smtClean="0"/>
              <a:t>Štěpnička </a:t>
            </a:r>
            <a:r>
              <a:rPr lang="cs-CZ" sz="1600" dirty="0"/>
              <a:t>(1976). Test původně měl 21 položek, Štěpnička jej modifikoval </a:t>
            </a:r>
            <a:r>
              <a:rPr lang="cs-CZ" sz="1600" dirty="0" smtClean="0"/>
              <a:t>a</a:t>
            </a:r>
            <a:r>
              <a:rPr lang="en-US" sz="1600" dirty="0" smtClean="0"/>
              <a:t> </a:t>
            </a:r>
            <a:r>
              <a:rPr lang="cs-CZ" sz="1600" dirty="0" smtClean="0"/>
              <a:t>standardizoval </a:t>
            </a:r>
            <a:r>
              <a:rPr lang="cs-CZ" sz="1600" dirty="0"/>
              <a:t>tak, že v současné době obsahuje položek </a:t>
            </a:r>
            <a:r>
              <a:rPr lang="cs-CZ" sz="1600" dirty="0" smtClean="0"/>
              <a:t>10</a:t>
            </a:r>
            <a:r>
              <a:rPr lang="en-US" sz="1600" dirty="0" smtClean="0"/>
              <a:t>, je </a:t>
            </a:r>
            <a:r>
              <a:rPr lang="cs-CZ" sz="1600" dirty="0" smtClean="0"/>
              <a:t>označován </a:t>
            </a:r>
            <a:r>
              <a:rPr lang="cs-CZ" sz="1600" dirty="0"/>
              <a:t>jako test pohybového nadání (Štěpnička, 1976), </a:t>
            </a:r>
            <a:r>
              <a:rPr lang="cs-CZ" sz="1600" dirty="0" smtClean="0"/>
              <a:t>test</a:t>
            </a:r>
            <a:r>
              <a:rPr lang="en-US" sz="1600" dirty="0" smtClean="0"/>
              <a:t> </a:t>
            </a:r>
            <a:r>
              <a:rPr lang="cs-CZ" sz="1600" dirty="0" smtClean="0"/>
              <a:t>pohybové </a:t>
            </a:r>
            <a:r>
              <a:rPr lang="cs-CZ" sz="1600" dirty="0"/>
              <a:t>učenlivosti (</a:t>
            </a:r>
            <a:r>
              <a:rPr lang="cs-CZ" sz="1600" dirty="0" err="1"/>
              <a:t>Mathews</a:t>
            </a:r>
            <a:r>
              <a:rPr lang="cs-CZ" sz="1600" dirty="0"/>
              <a:t>, 1978) nebo jako testová baterie </a:t>
            </a:r>
            <a:r>
              <a:rPr lang="cs-CZ" sz="1600" dirty="0" smtClean="0"/>
              <a:t>obratnosti</a:t>
            </a:r>
            <a:r>
              <a:rPr lang="en-US" sz="1600" dirty="0" smtClean="0"/>
              <a:t> </a:t>
            </a:r>
            <a:r>
              <a:rPr lang="cs-CZ" sz="1600" dirty="0" smtClean="0"/>
              <a:t>(Měkota</a:t>
            </a:r>
            <a:r>
              <a:rPr lang="cs-CZ" sz="1600" dirty="0"/>
              <a:t>, </a:t>
            </a:r>
            <a:r>
              <a:rPr lang="cs-CZ" sz="1600" dirty="0" err="1"/>
              <a:t>Blahuš</a:t>
            </a:r>
            <a:r>
              <a:rPr lang="cs-CZ" sz="1600" dirty="0"/>
              <a:t>, 1983). </a:t>
            </a:r>
            <a:endParaRPr lang="en-US" sz="16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600" dirty="0" smtClean="0"/>
              <a:t>Testová </a:t>
            </a:r>
            <a:r>
              <a:rPr lang="cs-CZ" sz="1600" dirty="0"/>
              <a:t>baterie obsahuje koordinačně </a:t>
            </a:r>
            <a:r>
              <a:rPr lang="cs-CZ" sz="1600" dirty="0" smtClean="0"/>
              <a:t>náročné</a:t>
            </a:r>
            <a:r>
              <a:rPr lang="en-US" sz="1600" dirty="0" smtClean="0"/>
              <a:t> </a:t>
            </a:r>
            <a:r>
              <a:rPr lang="cs-CZ" sz="1600" dirty="0" smtClean="0"/>
              <a:t>pohyby</a:t>
            </a:r>
            <a:r>
              <a:rPr lang="cs-CZ" sz="1600" dirty="0"/>
              <a:t>, rovnovážné a </a:t>
            </a:r>
            <a:r>
              <a:rPr lang="en-US" sz="1600" dirty="0" smtClean="0"/>
              <a:t>o</a:t>
            </a:r>
            <a:r>
              <a:rPr lang="cs-CZ" sz="1600" dirty="0" err="1" smtClean="0"/>
              <a:t>bratnostní</a:t>
            </a:r>
            <a:r>
              <a:rPr lang="cs-CZ" sz="1600" dirty="0" smtClean="0"/>
              <a:t> </a:t>
            </a:r>
            <a:r>
              <a:rPr lang="cs-CZ" sz="1600" dirty="0"/>
              <a:t>tělesná cvičení, položku 1 a 9 je </a:t>
            </a:r>
            <a:r>
              <a:rPr lang="cs-CZ" sz="1600" dirty="0" smtClean="0"/>
              <a:t>možno</a:t>
            </a:r>
            <a:r>
              <a:rPr lang="en-US" sz="1600" dirty="0" smtClean="0"/>
              <a:t> </a:t>
            </a:r>
            <a:r>
              <a:rPr lang="cs-CZ" sz="1600" dirty="0" smtClean="0"/>
              <a:t>pokládat </a:t>
            </a:r>
            <a:r>
              <a:rPr lang="cs-CZ" sz="1600" dirty="0"/>
              <a:t>i za test flexibility. </a:t>
            </a:r>
            <a:endParaRPr lang="en-US" sz="16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600" dirty="0" smtClean="0"/>
              <a:t>Tuto </a:t>
            </a:r>
            <a:r>
              <a:rPr lang="cs-CZ" sz="1600" dirty="0"/>
              <a:t>testovou baterii koordinačních </a:t>
            </a:r>
            <a:r>
              <a:rPr lang="en-US" sz="1600" dirty="0" smtClean="0"/>
              <a:t>s</a:t>
            </a:r>
            <a:r>
              <a:rPr lang="cs-CZ" sz="1600" dirty="0" smtClean="0"/>
              <a:t>chopností</a:t>
            </a:r>
            <a:r>
              <a:rPr lang="en-US" sz="1600" dirty="0" smtClean="0"/>
              <a:t> </a:t>
            </a:r>
            <a:r>
              <a:rPr lang="cs-CZ" sz="1600" dirty="0" smtClean="0"/>
              <a:t>analyzoval </a:t>
            </a:r>
            <a:r>
              <a:rPr lang="cs-CZ" sz="1600" dirty="0"/>
              <a:t>Čepička (1999). Stanovil obtížnost jednotlivých </a:t>
            </a:r>
            <a:r>
              <a:rPr lang="cs-CZ" sz="1600" dirty="0" smtClean="0"/>
              <a:t>testových</a:t>
            </a:r>
            <a:r>
              <a:rPr lang="en-US" sz="1600" dirty="0" smtClean="0"/>
              <a:t> </a:t>
            </a:r>
            <a:r>
              <a:rPr lang="cs-CZ" sz="1600" dirty="0" smtClean="0"/>
              <a:t>položek </a:t>
            </a:r>
            <a:r>
              <a:rPr lang="cs-CZ" sz="1600" dirty="0"/>
              <a:t>a změnou pořadí ovlivnil motivační činitelé testovaných osob, </a:t>
            </a:r>
            <a:r>
              <a:rPr lang="cs-CZ" sz="1600" dirty="0" smtClean="0"/>
              <a:t>čímž</a:t>
            </a:r>
            <a:r>
              <a:rPr lang="en-US" sz="1600" dirty="0" smtClean="0"/>
              <a:t> </a:t>
            </a:r>
            <a:r>
              <a:rPr lang="cs-CZ" sz="1600" dirty="0" smtClean="0"/>
              <a:t>zvýšil </a:t>
            </a:r>
            <a:r>
              <a:rPr lang="cs-CZ" sz="1600" dirty="0"/>
              <a:t>výpovědní hodnotu této testové baterie. Vzhledem k tomu, že </a:t>
            </a:r>
            <a:r>
              <a:rPr lang="cs-CZ" sz="1600" dirty="0" smtClean="0"/>
              <a:t>Čepička</a:t>
            </a:r>
            <a:r>
              <a:rPr lang="en-US" sz="1600" dirty="0" smtClean="0"/>
              <a:t> </a:t>
            </a:r>
            <a:r>
              <a:rPr lang="cs-CZ" sz="1600" dirty="0" smtClean="0"/>
              <a:t>upravil </a:t>
            </a:r>
            <a:r>
              <a:rPr lang="cs-CZ" sz="1600" dirty="0"/>
              <a:t>pořadí testových položek, uvádíme baterii nově, tak jak ji </a:t>
            </a:r>
            <a:r>
              <a:rPr lang="cs-CZ" sz="1600" dirty="0" smtClean="0"/>
              <a:t>Čepička</a:t>
            </a:r>
            <a:r>
              <a:rPr lang="en-US" sz="1600" dirty="0" smtClean="0"/>
              <a:t> </a:t>
            </a:r>
            <a:r>
              <a:rPr lang="cs-CZ" sz="1600" dirty="0" smtClean="0"/>
              <a:t>(1999</a:t>
            </a:r>
            <a:r>
              <a:rPr lang="cs-CZ" sz="1600" dirty="0"/>
              <a:t>) doporučil</a:t>
            </a:r>
            <a:r>
              <a:rPr lang="cs-CZ" sz="1600" dirty="0" smtClean="0"/>
              <a:t>.</a:t>
            </a:r>
            <a:endParaRPr lang="en-US" sz="16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i="1" dirty="0" err="1"/>
              <a:t>Hodnocení</a:t>
            </a:r>
            <a:r>
              <a:rPr lang="en-US" sz="1600" i="1" dirty="0"/>
              <a:t> </a:t>
            </a:r>
            <a:r>
              <a:rPr lang="en-US" sz="1600" i="1" dirty="0" err="1"/>
              <a:t>testové</a:t>
            </a:r>
            <a:r>
              <a:rPr lang="en-US" sz="1600" i="1" dirty="0"/>
              <a:t> </a:t>
            </a:r>
            <a:r>
              <a:rPr lang="en-US" sz="1600" i="1" dirty="0" err="1" smtClean="0"/>
              <a:t>baterie</a:t>
            </a:r>
            <a:r>
              <a:rPr lang="en-US" sz="1600" i="1" dirty="0"/>
              <a:t> </a:t>
            </a:r>
            <a:r>
              <a:rPr lang="en-US" sz="1600" i="1" dirty="0" smtClean="0">
                <a:sym typeface="Wingdings" panose="05000000000000000000" pitchFamily="2" charset="2"/>
              </a:rPr>
              <a:t></a:t>
            </a:r>
            <a:r>
              <a:rPr lang="en-US" sz="1600" i="1" dirty="0" smtClean="0"/>
              <a:t> </a:t>
            </a:r>
            <a:r>
              <a:rPr lang="en-US" sz="1600" dirty="0" err="1" smtClean="0"/>
              <a:t>Testovaní</a:t>
            </a:r>
            <a:r>
              <a:rPr lang="en-US" sz="1600" dirty="0" smtClean="0"/>
              <a:t> </a:t>
            </a:r>
            <a:r>
              <a:rPr lang="en-US" sz="1600" dirty="0" err="1"/>
              <a:t>reprodukují</a:t>
            </a:r>
            <a:r>
              <a:rPr lang="en-US" sz="1600" dirty="0"/>
              <a:t> </a:t>
            </a:r>
            <a:r>
              <a:rPr lang="en-US" sz="1600" dirty="0" err="1"/>
              <a:t>jednotlivé</a:t>
            </a:r>
            <a:r>
              <a:rPr lang="en-US" sz="1600" dirty="0"/>
              <a:t> </a:t>
            </a:r>
            <a:r>
              <a:rPr lang="en-US" sz="1600" dirty="0" err="1"/>
              <a:t>testové</a:t>
            </a:r>
            <a:r>
              <a:rPr lang="en-US" sz="1600" dirty="0"/>
              <a:t> </a:t>
            </a:r>
            <a:r>
              <a:rPr lang="en-US" sz="1600" dirty="0" err="1"/>
              <a:t>položky</a:t>
            </a:r>
            <a:r>
              <a:rPr lang="en-US" sz="1600" dirty="0"/>
              <a:t> bez </a:t>
            </a:r>
            <a:r>
              <a:rPr lang="en-US" sz="1600" dirty="0" err="1"/>
              <a:t>nácviku</a:t>
            </a:r>
            <a:r>
              <a:rPr lang="en-US" sz="1600" dirty="0"/>
              <a:t>, </a:t>
            </a:r>
            <a:r>
              <a:rPr lang="en-US" sz="1600" dirty="0" err="1"/>
              <a:t>pouze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 smtClean="0"/>
              <a:t>základě</a:t>
            </a:r>
            <a:r>
              <a:rPr lang="en-US" sz="1600" dirty="0" smtClean="0"/>
              <a:t> </a:t>
            </a:r>
            <a:r>
              <a:rPr lang="en-US" sz="1600" dirty="0" err="1" smtClean="0"/>
              <a:t>instrukce</a:t>
            </a:r>
            <a:r>
              <a:rPr lang="en-US" sz="1600" dirty="0" smtClean="0"/>
              <a:t> </a:t>
            </a:r>
            <a:r>
              <a:rPr lang="en-US" sz="1600" dirty="0"/>
              <a:t>a </a:t>
            </a:r>
            <a:r>
              <a:rPr lang="en-US" sz="1600" dirty="0" err="1"/>
              <a:t>ukázky</a:t>
            </a:r>
            <a:r>
              <a:rPr lang="en-US" sz="1600" dirty="0"/>
              <a:t>. </a:t>
            </a:r>
            <a:r>
              <a:rPr lang="en-US" sz="1600" dirty="0" err="1"/>
              <a:t>Splnění</a:t>
            </a:r>
            <a:r>
              <a:rPr lang="en-US" sz="1600" dirty="0"/>
              <a:t> (</a:t>
            </a:r>
            <a:r>
              <a:rPr lang="en-US" sz="1600" dirty="0" err="1"/>
              <a:t>provedení</a:t>
            </a:r>
            <a:r>
              <a:rPr lang="en-US" sz="1600" dirty="0"/>
              <a:t> bez </a:t>
            </a:r>
            <a:r>
              <a:rPr lang="en-US" sz="1600" dirty="0" err="1"/>
              <a:t>chyby</a:t>
            </a:r>
            <a:r>
              <a:rPr lang="en-US" sz="1600" dirty="0"/>
              <a:t>) </a:t>
            </a:r>
            <a:r>
              <a:rPr lang="en-US" sz="1600" dirty="0" err="1"/>
              <a:t>na</a:t>
            </a:r>
            <a:r>
              <a:rPr lang="en-US" sz="1600" dirty="0"/>
              <a:t> 1. </a:t>
            </a:r>
            <a:r>
              <a:rPr lang="en-US" sz="1600" dirty="0" err="1"/>
              <a:t>pokus</a:t>
            </a:r>
            <a:r>
              <a:rPr lang="en-US" sz="1600" dirty="0"/>
              <a:t> </a:t>
            </a:r>
            <a:r>
              <a:rPr lang="en-US" sz="1600" dirty="0" err="1"/>
              <a:t>znamená</a:t>
            </a:r>
            <a:r>
              <a:rPr lang="en-US" sz="1600" dirty="0"/>
              <a:t> </a:t>
            </a:r>
            <a:r>
              <a:rPr lang="en-US" sz="1600" dirty="0" err="1" smtClean="0"/>
              <a:t>zisk</a:t>
            </a:r>
            <a:r>
              <a:rPr lang="en-US" sz="1600" dirty="0" smtClean="0"/>
              <a:t> </a:t>
            </a:r>
            <a:r>
              <a:rPr lang="en-US" sz="1600" dirty="0" err="1" smtClean="0"/>
              <a:t>dvou</a:t>
            </a:r>
            <a:r>
              <a:rPr lang="en-US" sz="1600" dirty="0" smtClean="0"/>
              <a:t> </a:t>
            </a:r>
            <a:r>
              <a:rPr lang="en-US" sz="1600" dirty="0" err="1"/>
              <a:t>bodů</a:t>
            </a:r>
            <a:r>
              <a:rPr lang="en-US" sz="1600" dirty="0"/>
              <a:t>, </a:t>
            </a:r>
            <a:r>
              <a:rPr lang="en-US" sz="1600" dirty="0" err="1"/>
              <a:t>splnění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druhý</a:t>
            </a:r>
            <a:r>
              <a:rPr lang="en-US" sz="1600" dirty="0"/>
              <a:t> </a:t>
            </a:r>
            <a:r>
              <a:rPr lang="en-US" sz="1600" dirty="0" err="1"/>
              <a:t>pokus</a:t>
            </a:r>
            <a:r>
              <a:rPr lang="en-US" sz="1600" dirty="0"/>
              <a:t> </a:t>
            </a:r>
            <a:r>
              <a:rPr lang="en-US" sz="1600" dirty="0" err="1"/>
              <a:t>zisk</a:t>
            </a:r>
            <a:r>
              <a:rPr lang="en-US" sz="1600" dirty="0"/>
              <a:t> </a:t>
            </a:r>
            <a:r>
              <a:rPr lang="en-US" sz="1600" dirty="0" err="1"/>
              <a:t>jednoho</a:t>
            </a:r>
            <a:r>
              <a:rPr lang="en-US" sz="1600" dirty="0"/>
              <a:t> </a:t>
            </a:r>
            <a:r>
              <a:rPr lang="en-US" sz="1600" dirty="0" err="1"/>
              <a:t>bodu</a:t>
            </a:r>
            <a:r>
              <a:rPr lang="en-US" sz="1600" dirty="0"/>
              <a:t>. </a:t>
            </a:r>
            <a:r>
              <a:rPr lang="en-US" sz="1600" dirty="0" err="1"/>
              <a:t>Nesplnění</a:t>
            </a:r>
            <a:r>
              <a:rPr lang="en-US" sz="1600" dirty="0"/>
              <a:t> </a:t>
            </a:r>
            <a:r>
              <a:rPr lang="en-US" sz="1600" dirty="0" err="1"/>
              <a:t>nula</a:t>
            </a:r>
            <a:r>
              <a:rPr lang="en-US" sz="1600" dirty="0"/>
              <a:t> </a:t>
            </a:r>
            <a:r>
              <a:rPr lang="en-US" sz="1600" dirty="0" err="1" smtClean="0"/>
              <a:t>bodů</a:t>
            </a:r>
            <a:r>
              <a:rPr lang="en-US" sz="1600" dirty="0" smtClean="0"/>
              <a:t>. </a:t>
            </a:r>
            <a:r>
              <a:rPr lang="en-US" sz="1600" dirty="0" err="1" smtClean="0"/>
              <a:t>Celkový</a:t>
            </a:r>
            <a:r>
              <a:rPr lang="en-US" sz="1600" dirty="0" smtClean="0"/>
              <a:t> </a:t>
            </a:r>
            <a:r>
              <a:rPr lang="en-US" sz="1600" dirty="0" err="1"/>
              <a:t>výsledek</a:t>
            </a:r>
            <a:r>
              <a:rPr lang="en-US" sz="1600" dirty="0"/>
              <a:t> je </a:t>
            </a:r>
            <a:r>
              <a:rPr lang="en-US" sz="1600" dirty="0" err="1"/>
              <a:t>dán</a:t>
            </a:r>
            <a:r>
              <a:rPr lang="en-US" sz="1600" dirty="0"/>
              <a:t> </a:t>
            </a:r>
            <a:r>
              <a:rPr lang="en-US" sz="1600" dirty="0" err="1"/>
              <a:t>součtem</a:t>
            </a:r>
            <a:r>
              <a:rPr lang="en-US" sz="1600" dirty="0"/>
              <a:t> </a:t>
            </a:r>
            <a:r>
              <a:rPr lang="en-US" sz="1600" dirty="0" err="1"/>
              <a:t>bodů</a:t>
            </a:r>
            <a:r>
              <a:rPr lang="en-US" sz="1600" dirty="0"/>
              <a:t>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16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1600" dirty="0"/>
          </a:p>
        </p:txBody>
      </p:sp>
      <p:graphicFrame>
        <p:nvGraphicFramePr>
          <p:cNvPr id="5" name="Objekt 4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72332740"/>
              </p:ext>
            </p:extLst>
          </p:nvPr>
        </p:nvGraphicFramePr>
        <p:xfrm>
          <a:off x="10287746" y="1108610"/>
          <a:ext cx="1199708" cy="1012254"/>
        </p:xfrm>
        <a:graphic>
          <a:graphicData uri="http://schemas.openxmlformats.org/presentationml/2006/ole">
            <p:oleObj spid="_x0000_s1030" name="Dokument" showAsIcon="1" r:id="rId3" imgW="914400" imgH="771480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72058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EUROFIT TEST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79" y="1845734"/>
            <a:ext cx="10563343" cy="4023360"/>
          </a:xfrm>
        </p:spPr>
        <p:txBody>
          <a:bodyPr>
            <a:noAutofit/>
          </a:bodyPr>
          <a:lstStyle/>
          <a:p>
            <a:pPr marL="201168" lvl="1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Vytvořen v rámci EU pro testování mládeže 6 – 18 let. </a:t>
            </a:r>
            <a:r>
              <a:rPr lang="cs-CZ" sz="2000" dirty="0" smtClean="0">
                <a:cs typeface="Times New Roman" panose="02020603050405020304" pitchFamily="18" charset="0"/>
              </a:rPr>
              <a:t>Metodika </a:t>
            </a:r>
            <a:r>
              <a:rPr lang="cs-CZ" sz="2000" dirty="0">
                <a:cs typeface="Times New Roman" panose="02020603050405020304" pitchFamily="18" charset="0"/>
              </a:rPr>
              <a:t>testování publikována v roce 1988. </a:t>
            </a:r>
            <a:endParaRPr lang="cs-CZ" sz="2000" dirty="0" smtClean="0">
              <a:cs typeface="Times New Roman" panose="02020603050405020304" pitchFamily="18" charset="0"/>
            </a:endParaRPr>
          </a:p>
          <a:p>
            <a:pPr marL="201168" lvl="1" indent="0">
              <a:buNone/>
            </a:pPr>
            <a:r>
              <a:rPr lang="cs-CZ" sz="2000" dirty="0" smtClean="0">
                <a:cs typeface="Times New Roman" panose="02020603050405020304" pitchFamily="18" charset="0"/>
              </a:rPr>
              <a:t>Baterie </a:t>
            </a:r>
            <a:r>
              <a:rPr lang="cs-CZ" sz="2000" dirty="0">
                <a:cs typeface="Times New Roman" panose="02020603050405020304" pitchFamily="18" charset="0"/>
              </a:rPr>
              <a:t>se skládá z 9 testů motorických </a:t>
            </a:r>
            <a:r>
              <a:rPr lang="cs-CZ" sz="2000" dirty="0" smtClean="0">
                <a:cs typeface="Times New Roman" panose="02020603050405020304" pitchFamily="18" charset="0"/>
              </a:rPr>
              <a:t>schopností a </a:t>
            </a:r>
            <a:r>
              <a:rPr lang="cs-CZ" sz="2000" dirty="0">
                <a:cs typeface="Times New Roman" panose="02020603050405020304" pitchFamily="18" charset="0"/>
              </a:rPr>
              <a:t>3 somatických </a:t>
            </a:r>
            <a:r>
              <a:rPr lang="cs-CZ" sz="2000" dirty="0" smtClean="0">
                <a:cs typeface="Times New Roman" panose="02020603050405020304" pitchFamily="18" charset="0"/>
              </a:rPr>
              <a:t>měření</a:t>
            </a:r>
            <a:r>
              <a:rPr lang="cs-CZ" sz="2000" dirty="0">
                <a:cs typeface="Times New Roman" panose="02020603050405020304" pitchFamily="18" charset="0"/>
              </a:rPr>
              <a:t> </a:t>
            </a:r>
            <a:r>
              <a:rPr lang="en-US" sz="2000" dirty="0">
                <a:cs typeface="Times New Roman" panose="02020603050405020304" pitchFamily="18" charset="0"/>
              </a:rPr>
              <a:t>(</a:t>
            </a:r>
            <a:r>
              <a:rPr lang="cs-CZ" sz="2000" dirty="0">
                <a:cs typeface="Times New Roman" panose="02020603050405020304" pitchFamily="18" charset="0"/>
              </a:rPr>
              <a:t>výška, </a:t>
            </a:r>
            <a:r>
              <a:rPr lang="cs-CZ" sz="2000" dirty="0" smtClean="0">
                <a:cs typeface="Times New Roman" panose="02020603050405020304" pitchFamily="18" charset="0"/>
              </a:rPr>
              <a:t>váha, kožní </a:t>
            </a:r>
            <a:r>
              <a:rPr lang="cs-CZ" sz="2000" dirty="0">
                <a:cs typeface="Times New Roman" panose="02020603050405020304" pitchFamily="18" charset="0"/>
              </a:rPr>
              <a:t>řasy, triceps, biceps, subskapular, supraspinal</a:t>
            </a:r>
            <a:r>
              <a:rPr lang="en-US" sz="2000" dirty="0" smtClean="0">
                <a:cs typeface="Times New Roman" panose="02020603050405020304" pitchFamily="18" charset="0"/>
              </a:rPr>
              <a:t>)</a:t>
            </a:r>
            <a:r>
              <a:rPr lang="cs-CZ" sz="2000" dirty="0" smtClean="0">
                <a:cs typeface="Times New Roman" panose="02020603050405020304" pitchFamily="18" charset="0"/>
              </a:rPr>
              <a:t>. </a:t>
            </a:r>
          </a:p>
          <a:p>
            <a:pPr marL="461963" lvl="1" indent="-261938">
              <a:buFont typeface="+mj-lt"/>
              <a:buAutoNum type="arabicParenR"/>
            </a:pPr>
            <a:r>
              <a:rPr lang="en-US" sz="1400" dirty="0" smtClean="0">
                <a:cs typeface="Times New Roman" panose="02020603050405020304" pitchFamily="18" charset="0"/>
              </a:rPr>
              <a:t>Test </a:t>
            </a:r>
            <a:r>
              <a:rPr lang="en-US" sz="1400" dirty="0" err="1" smtClean="0">
                <a:cs typeface="Times New Roman" panose="02020603050405020304" pitchFamily="18" charset="0"/>
              </a:rPr>
              <a:t>rovnov</a:t>
            </a:r>
            <a:r>
              <a:rPr lang="cs-CZ" sz="1400" dirty="0" err="1" smtClean="0">
                <a:cs typeface="Times New Roman" panose="02020603050405020304" pitchFamily="18" charset="0"/>
              </a:rPr>
              <a:t>áhy</a:t>
            </a:r>
            <a:r>
              <a:rPr lang="cs-CZ" sz="1400" dirty="0" smtClean="0">
                <a:cs typeface="Times New Roman" panose="02020603050405020304" pitchFamily="18" charset="0"/>
              </a:rPr>
              <a:t> „Plameňák“</a:t>
            </a:r>
          </a:p>
          <a:p>
            <a:pPr marL="461963" lvl="1" indent="-261938">
              <a:buFont typeface="+mj-lt"/>
              <a:buAutoNum type="arabicParenR"/>
            </a:pPr>
            <a:r>
              <a:rPr lang="cs-CZ" sz="1400" dirty="0" smtClean="0">
                <a:cs typeface="Times New Roman" panose="02020603050405020304" pitchFamily="18" charset="0"/>
              </a:rPr>
              <a:t>Talířový </a:t>
            </a:r>
            <a:r>
              <a:rPr lang="cs-CZ" sz="1400" dirty="0" err="1" smtClean="0">
                <a:cs typeface="Times New Roman" panose="02020603050405020304" pitchFamily="18" charset="0"/>
              </a:rPr>
              <a:t>tapping</a:t>
            </a:r>
            <a:endParaRPr lang="cs-CZ" sz="1400" dirty="0" smtClean="0">
              <a:cs typeface="Times New Roman" panose="02020603050405020304" pitchFamily="18" charset="0"/>
            </a:endParaRPr>
          </a:p>
          <a:p>
            <a:pPr marL="461963" lvl="1" indent="-261938">
              <a:buFont typeface="+mj-lt"/>
              <a:buAutoNum type="arabicParenR"/>
            </a:pPr>
            <a:r>
              <a:rPr lang="cs-CZ" sz="1400" dirty="0" smtClean="0">
                <a:cs typeface="Times New Roman" panose="02020603050405020304" pitchFamily="18" charset="0"/>
              </a:rPr>
              <a:t>Předklon s dosahem v sedě</a:t>
            </a:r>
          </a:p>
          <a:p>
            <a:pPr marL="461963" lvl="1" indent="-261938">
              <a:buFont typeface="+mj-lt"/>
              <a:buAutoNum type="arabicParenR"/>
            </a:pPr>
            <a:r>
              <a:rPr lang="cs-CZ" sz="1400" dirty="0" smtClean="0">
                <a:cs typeface="Times New Roman" panose="02020603050405020304" pitchFamily="18" charset="0"/>
              </a:rPr>
              <a:t>Skok do dálky</a:t>
            </a:r>
          </a:p>
          <a:p>
            <a:pPr marL="461963" lvl="1" indent="-261938">
              <a:buFont typeface="+mj-lt"/>
              <a:buAutoNum type="arabicParenR"/>
            </a:pPr>
            <a:r>
              <a:rPr lang="cs-CZ" sz="1400" dirty="0" smtClean="0">
                <a:cs typeface="Times New Roman" panose="02020603050405020304" pitchFamily="18" charset="0"/>
              </a:rPr>
              <a:t>Ruční dynamometrie</a:t>
            </a:r>
          </a:p>
          <a:p>
            <a:pPr marL="461963" lvl="1" indent="-261938">
              <a:buFont typeface="+mj-lt"/>
              <a:buAutoNum type="arabicParenR"/>
            </a:pPr>
            <a:r>
              <a:rPr lang="cs-CZ" sz="1400" dirty="0" smtClean="0">
                <a:cs typeface="Times New Roman" panose="02020603050405020304" pitchFamily="18" charset="0"/>
              </a:rPr>
              <a:t>Leh</a:t>
            </a:r>
            <a:r>
              <a:rPr lang="en-US" sz="1400" dirty="0" smtClean="0">
                <a:cs typeface="Times New Roman" panose="02020603050405020304" pitchFamily="18" charset="0"/>
              </a:rPr>
              <a:t>-</a:t>
            </a:r>
            <a:r>
              <a:rPr lang="cs-CZ" sz="1400" dirty="0" smtClean="0">
                <a:cs typeface="Times New Roman" panose="02020603050405020304" pitchFamily="18" charset="0"/>
              </a:rPr>
              <a:t>sed</a:t>
            </a:r>
          </a:p>
          <a:p>
            <a:pPr marL="461963" lvl="1" indent="-261938">
              <a:buFont typeface="+mj-lt"/>
              <a:buAutoNum type="arabicParenR"/>
            </a:pPr>
            <a:r>
              <a:rPr lang="cs-CZ" sz="1400" dirty="0" smtClean="0">
                <a:cs typeface="Times New Roman" panose="02020603050405020304" pitchFamily="18" charset="0"/>
              </a:rPr>
              <a:t>Výdrž ve shybu</a:t>
            </a:r>
          </a:p>
          <a:p>
            <a:pPr marL="461963" lvl="1" indent="-261938">
              <a:buFont typeface="+mj-lt"/>
              <a:buAutoNum type="arabicParenR"/>
            </a:pPr>
            <a:r>
              <a:rPr lang="cs-CZ" sz="1400" dirty="0" smtClean="0">
                <a:cs typeface="Times New Roman" panose="02020603050405020304" pitchFamily="18" charset="0"/>
              </a:rPr>
              <a:t>Člunkový běh 10x 5m</a:t>
            </a:r>
          </a:p>
          <a:p>
            <a:pPr marL="201168" lvl="1" indent="0">
              <a:buNone/>
            </a:pPr>
            <a:r>
              <a:rPr lang="cs-CZ" sz="2000" dirty="0" smtClean="0"/>
              <a:t>Od roku 1995 se používá i upravená forma testů určená pro dospělou populaci, kterou pro České podmínky upravil Kovář </a:t>
            </a:r>
            <a:r>
              <a:rPr lang="en-US" sz="2000" dirty="0"/>
              <a:t>(</a:t>
            </a:r>
            <a:r>
              <a:rPr lang="en-US" sz="2000" dirty="0" err="1"/>
              <a:t>chůze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2 </a:t>
            </a:r>
            <a:r>
              <a:rPr lang="en-US" sz="2000" dirty="0" smtClean="0"/>
              <a:t>km</a:t>
            </a:r>
            <a:r>
              <a:rPr lang="cs-CZ" sz="2000" dirty="0" smtClean="0"/>
              <a:t>,</a:t>
            </a:r>
            <a:r>
              <a:rPr lang="en-US" sz="2000" dirty="0" smtClean="0"/>
              <a:t> </a:t>
            </a:r>
            <a:r>
              <a:rPr lang="en-US" sz="2000" dirty="0" err="1"/>
              <a:t>výskok</a:t>
            </a:r>
            <a:r>
              <a:rPr lang="en-US" sz="2000" dirty="0"/>
              <a:t> do </a:t>
            </a:r>
            <a:r>
              <a:rPr lang="en-US" sz="2000" dirty="0" err="1" smtClean="0"/>
              <a:t>výšky</a:t>
            </a:r>
            <a:r>
              <a:rPr lang="cs-CZ" sz="2000" dirty="0" smtClean="0"/>
              <a:t>,</a:t>
            </a:r>
            <a:r>
              <a:rPr lang="en-US" sz="2000" dirty="0" smtClean="0"/>
              <a:t> </a:t>
            </a:r>
            <a:r>
              <a:rPr lang="en-US" sz="2000" dirty="0" err="1"/>
              <a:t>úklon</a:t>
            </a:r>
            <a:r>
              <a:rPr lang="en-US" sz="2000" dirty="0"/>
              <a:t> </a:t>
            </a:r>
            <a:r>
              <a:rPr lang="en-US" sz="2000" dirty="0" err="1"/>
              <a:t>trupu</a:t>
            </a:r>
            <a:r>
              <a:rPr lang="en-US" sz="2000" dirty="0"/>
              <a:t> a </a:t>
            </a:r>
            <a:r>
              <a:rPr lang="en-US" sz="2000" dirty="0" err="1"/>
              <a:t>abdukce</a:t>
            </a:r>
            <a:r>
              <a:rPr lang="en-US" sz="2000" dirty="0"/>
              <a:t> </a:t>
            </a:r>
            <a:r>
              <a:rPr lang="en-US" sz="2000" dirty="0" err="1" smtClean="0"/>
              <a:t>ramenního</a:t>
            </a:r>
            <a:r>
              <a:rPr lang="cs-CZ" sz="2000" dirty="0" smtClean="0"/>
              <a:t> k</a:t>
            </a:r>
            <a:r>
              <a:rPr lang="en-US" sz="2000" dirty="0" err="1" smtClean="0"/>
              <a:t>loubu</a:t>
            </a:r>
            <a:r>
              <a:rPr lang="en-US" sz="2000" dirty="0"/>
              <a:t>)</a:t>
            </a:r>
            <a:r>
              <a:rPr lang="cs-CZ" sz="2000" dirty="0" smtClean="0"/>
              <a:t>.</a:t>
            </a:r>
          </a:p>
          <a:p>
            <a:pPr marL="201168" lvl="1" indent="0">
              <a:buNone/>
            </a:pPr>
            <a:endParaRPr lang="cs-CZ" sz="2000" dirty="0"/>
          </a:p>
        </p:txBody>
      </p:sp>
      <p:pic>
        <p:nvPicPr>
          <p:cNvPr id="4" name="Obrázek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0928" y="862584"/>
            <a:ext cx="1444752" cy="8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945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UNIFIT TEST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69863" indent="-169863">
              <a:buFont typeface="Arial" panose="020B0604020202020204" pitchFamily="34" charset="0"/>
              <a:buChar char="•"/>
            </a:pPr>
            <a:endParaRPr lang="cs-CZ" altLang="en-US" sz="1800" dirty="0" smtClean="0">
              <a:cs typeface="Times New Roman" panose="02020603050405020304" pitchFamily="18" charset="0"/>
            </a:endParaRP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cs-CZ" altLang="en-US" sz="1800" dirty="0" smtClean="0">
                <a:cs typeface="Times New Roman" panose="02020603050405020304" pitchFamily="18" charset="0"/>
              </a:rPr>
              <a:t>V </a:t>
            </a:r>
            <a:r>
              <a:rPr lang="cs-CZ" altLang="en-US" sz="1800" dirty="0">
                <a:cs typeface="Times New Roman" panose="02020603050405020304" pitchFamily="18" charset="0"/>
              </a:rPr>
              <a:t>ČR prakticky nejpoužívanější testový systém po roce </a:t>
            </a:r>
            <a:r>
              <a:rPr lang="cs-CZ" altLang="en-US" sz="1800" dirty="0" smtClean="0">
                <a:cs typeface="Times New Roman" panose="02020603050405020304" pitchFamily="18" charset="0"/>
              </a:rPr>
              <a:t>1989.</a:t>
            </a:r>
            <a:r>
              <a:rPr lang="cs-CZ" altLang="en-US" sz="1800" dirty="0">
                <a:cs typeface="Times New Roman" panose="02020603050405020304" pitchFamily="18" charset="0"/>
              </a:rPr>
              <a:t> </a:t>
            </a:r>
            <a:r>
              <a:rPr lang="cs-CZ" altLang="en-US" sz="1800" dirty="0" smtClean="0">
                <a:cs typeface="Times New Roman" panose="02020603050405020304" pitchFamily="18" charset="0"/>
              </a:rPr>
              <a:t>Vytvořen </a:t>
            </a:r>
            <a:r>
              <a:rPr lang="cs-CZ" altLang="en-US" sz="1800" dirty="0">
                <a:cs typeface="Times New Roman" panose="02020603050405020304" pitchFamily="18" charset="0"/>
              </a:rPr>
              <a:t>R. Kovářem a K. Měkotou.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cs-CZ" altLang="en-US" sz="1800" dirty="0">
                <a:cs typeface="Times New Roman" panose="02020603050405020304" pitchFamily="18" charset="0"/>
              </a:rPr>
              <a:t>V roce 2003 publikovány zjištěné výsledky (J. </a:t>
            </a:r>
            <a:r>
              <a:rPr lang="cs-CZ" altLang="en-US" sz="1800" dirty="0" err="1">
                <a:cs typeface="Times New Roman" panose="02020603050405020304" pitchFamily="18" charset="0"/>
              </a:rPr>
              <a:t>Chytráčková</a:t>
            </a:r>
            <a:r>
              <a:rPr lang="cs-CZ" altLang="en-US" sz="1800" dirty="0">
                <a:cs typeface="Times New Roman" panose="02020603050405020304" pitchFamily="18" charset="0"/>
              </a:rPr>
              <a:t>, </a:t>
            </a:r>
            <a:r>
              <a:rPr lang="cs-CZ" altLang="en-US" sz="1800" dirty="0" err="1">
                <a:cs typeface="Times New Roman" panose="02020603050405020304" pitchFamily="18" charset="0"/>
              </a:rPr>
              <a:t>Unifittest</a:t>
            </a:r>
            <a:r>
              <a:rPr lang="cs-CZ" altLang="en-US" sz="1800" dirty="0">
                <a:cs typeface="Times New Roman" panose="02020603050405020304" pitchFamily="18" charset="0"/>
              </a:rPr>
              <a:t> (6-60)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cs-CZ" altLang="en-US" sz="1800" dirty="0">
                <a:cs typeface="Times New Roman" panose="02020603050405020304" pitchFamily="18" charset="0"/>
              </a:rPr>
              <a:t>Hodnocení</a:t>
            </a:r>
            <a:r>
              <a:rPr lang="cs-CZ" altLang="en-US" sz="1800" dirty="0" smtClean="0">
                <a:cs typeface="Times New Roman" panose="02020603050405020304" pitchFamily="18" charset="0"/>
              </a:rPr>
              <a:t>:</a:t>
            </a:r>
          </a:p>
          <a:p>
            <a:pPr marL="169863" indent="-169863">
              <a:buNone/>
            </a:pPr>
            <a:endParaRPr lang="cs-CZ" altLang="en-US" sz="1800" dirty="0">
              <a:cs typeface="Times New Roman" panose="02020603050405020304" pitchFamily="18" charset="0"/>
            </a:endParaRPr>
          </a:p>
          <a:p>
            <a:pPr marL="462471" lvl="1" indent="-169863">
              <a:buFont typeface="Arial" panose="020B0604020202020204" pitchFamily="34" charset="0"/>
              <a:buChar char="•"/>
            </a:pPr>
            <a:r>
              <a:rPr lang="cs-CZ" altLang="en-US" sz="1600" dirty="0">
                <a:cs typeface="Times New Roman" panose="02020603050405020304" pitchFamily="18" charset="0"/>
              </a:rPr>
              <a:t>Pomocí „stenů“ které jsou testovaným přidělovány dle jednotlivých výsledků podle normových tabulek</a:t>
            </a:r>
            <a:r>
              <a:rPr lang="cs-CZ" altLang="en-US" sz="1600" dirty="0" smtClean="0">
                <a:cs typeface="Times New Roman" panose="02020603050405020304" pitchFamily="18" charset="0"/>
              </a:rPr>
              <a:t>.</a:t>
            </a:r>
          </a:p>
          <a:p>
            <a:pPr marL="462471" lvl="1" indent="-169863">
              <a:buFont typeface="Arial" panose="020B0604020202020204" pitchFamily="34" charset="0"/>
              <a:buChar char="•"/>
            </a:pPr>
            <a:endParaRPr lang="cs-CZ" altLang="en-US" sz="1600" dirty="0">
              <a:cs typeface="Times New Roman" panose="02020603050405020304" pitchFamily="18" charset="0"/>
            </a:endParaRPr>
          </a:p>
          <a:p>
            <a:pPr marL="462471" lvl="1" indent="-169863">
              <a:buFont typeface="Arial" panose="020B0604020202020204" pitchFamily="34" charset="0"/>
              <a:buChar char="•"/>
            </a:pPr>
            <a:r>
              <a:rPr lang="cs-CZ" altLang="en-US" sz="1600" dirty="0">
                <a:cs typeface="Times New Roman" panose="02020603050405020304" pitchFamily="18" charset="0"/>
              </a:rPr>
              <a:t>Celkovým výsledkem je pak součet všech dosažených „stenů</a:t>
            </a:r>
            <a:r>
              <a:rPr lang="cs-CZ" altLang="en-US" sz="1600" dirty="0" smtClean="0">
                <a:cs typeface="Times New Roman" panose="02020603050405020304" pitchFamily="18" charset="0"/>
              </a:rPr>
              <a:t>“.</a:t>
            </a:r>
          </a:p>
          <a:p>
            <a:pPr marL="462471" lvl="1" indent="-169863">
              <a:buFont typeface="Arial" panose="020B0604020202020204" pitchFamily="34" charset="0"/>
              <a:buChar char="•"/>
            </a:pPr>
            <a:endParaRPr lang="cs-CZ" altLang="en-US" sz="1600" dirty="0">
              <a:cs typeface="Times New Roman" panose="02020603050405020304" pitchFamily="18" charset="0"/>
            </a:endParaRPr>
          </a:p>
          <a:p>
            <a:pPr marL="462471" lvl="1" indent="-169863">
              <a:buFont typeface="Arial" panose="020B0604020202020204" pitchFamily="34" charset="0"/>
              <a:buChar char="•"/>
            </a:pPr>
            <a:r>
              <a:rPr lang="cs-CZ" altLang="en-US" sz="1600" dirty="0">
                <a:cs typeface="Times New Roman" panose="02020603050405020304" pitchFamily="18" charset="0"/>
              </a:rPr>
              <a:t>Na základě výsledků lze testované </a:t>
            </a:r>
            <a:r>
              <a:rPr lang="cs-CZ" altLang="en-US" dirty="0"/>
              <a:t>osobě vytvořit testový profil.</a:t>
            </a:r>
          </a:p>
          <a:p>
            <a:pPr>
              <a:spcBef>
                <a:spcPct val="50000"/>
              </a:spcBef>
            </a:pPr>
            <a:endParaRPr lang="cs-CZ" altLang="en-US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30036" y="1154064"/>
            <a:ext cx="1525644" cy="42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515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217</TotalTime>
  <Words>1620</Words>
  <Application>Microsoft Office PowerPoint</Application>
  <PresentationFormat>Vlastní</PresentationFormat>
  <Paragraphs>262</Paragraphs>
  <Slides>31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3" baseType="lpstr">
      <vt:lpstr>Retrospektiva</vt:lpstr>
      <vt:lpstr>Dokument</vt:lpstr>
      <vt:lpstr>TESTOVÉ BATERIE</vt:lpstr>
      <vt:lpstr>Co jsou testové baterie??</vt:lpstr>
      <vt:lpstr>Testové baterie</vt:lpstr>
      <vt:lpstr>Jak a kdy probíhalo první testování? </vt:lpstr>
      <vt:lpstr>Jak a kdy probíhalo první testování?</vt:lpstr>
      <vt:lpstr>Nejznámější testové baterie</vt:lpstr>
      <vt:lpstr>IOWA BRACE TEST</vt:lpstr>
      <vt:lpstr>EUROFIT TEST</vt:lpstr>
      <vt:lpstr>UNIFIT TEST</vt:lpstr>
      <vt:lpstr>AAHPERD</vt:lpstr>
      <vt:lpstr>AAHPERD</vt:lpstr>
      <vt:lpstr>AAHPERD</vt:lpstr>
      <vt:lpstr>Fitnessgram</vt:lpstr>
      <vt:lpstr>Fitnessgram</vt:lpstr>
      <vt:lpstr>Fitnessgram</vt:lpstr>
      <vt:lpstr>Fitnessgram</vt:lpstr>
      <vt:lpstr>Fitnessgram</vt:lpstr>
      <vt:lpstr>Fitnessgram</vt:lpstr>
      <vt:lpstr>Fleishman</vt:lpstr>
      <vt:lpstr>Fleishman</vt:lpstr>
      <vt:lpstr>Fleishman</vt:lpstr>
      <vt:lpstr>Fleishman</vt:lpstr>
      <vt:lpstr>Fleishman</vt:lpstr>
      <vt:lpstr>Fleishman</vt:lpstr>
      <vt:lpstr>DENISIUKUV TEST </vt:lpstr>
      <vt:lpstr>OZORECKÉHO TEST</vt:lpstr>
      <vt:lpstr>Testová baterie – lední hokej</vt:lpstr>
      <vt:lpstr>Testová baterie – lední hokej</vt:lpstr>
      <vt:lpstr>Testová baterie – lední hokej</vt:lpstr>
      <vt:lpstr>   Testová baterie – lední hokej</vt:lpstr>
      <vt:lpstr>Zdroje</vt:lpstr>
    </vt:vector>
  </TitlesOfParts>
  <Company>Masarykova univerzita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TESTOVÉ BATERIE</dc:title>
  <dc:creator>Šimon Wojnar</dc:creator>
  <cp:lastModifiedBy>Šimon</cp:lastModifiedBy>
  <cp:revision>20</cp:revision>
  <dcterms:created xsi:type="dcterms:W3CDTF">2015-11-24T14:05:14Z</dcterms:created>
  <dcterms:modified xsi:type="dcterms:W3CDTF">2015-11-25T06:10:51Z</dcterms:modified>
</cp:coreProperties>
</file>