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75" r:id="rId9"/>
    <p:sldId id="276" r:id="rId10"/>
    <p:sldId id="277" r:id="rId11"/>
    <p:sldId id="263" r:id="rId12"/>
    <p:sldId id="278" r:id="rId13"/>
    <p:sldId id="264" r:id="rId14"/>
    <p:sldId id="266" r:id="rId15"/>
    <p:sldId id="267" r:id="rId16"/>
    <p:sldId id="268" r:id="rId17"/>
    <p:sldId id="265" r:id="rId18"/>
    <p:sldId id="270" r:id="rId19"/>
    <p:sldId id="271" r:id="rId20"/>
    <p:sldId id="272" r:id="rId21"/>
    <p:sldId id="273" r:id="rId22"/>
    <p:sldId id="274" r:id="rId23"/>
    <p:sldId id="279" r:id="rId24"/>
    <p:sldId id="26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7C3EF-F9A3-47CB-BC03-AB9115AE2F12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BB3C2-4679-4E41-9F5D-DF5A6FFB20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B3C2-4679-4E41-9F5D-DF5A6FFB207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ED06-33EB-4522-AE6D-BA42B0819AD3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CE8E42-847F-4071-87B8-3DFB173AA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ED06-33EB-4522-AE6D-BA42B0819AD3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8E42-847F-4071-87B8-3DFB173AA0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CE8E42-847F-4071-87B8-3DFB173AA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ED06-33EB-4522-AE6D-BA42B0819AD3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ED06-33EB-4522-AE6D-BA42B0819AD3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CE8E42-847F-4071-87B8-3DFB173AA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ED06-33EB-4522-AE6D-BA42B0819AD3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CE8E42-847F-4071-87B8-3DFB173AA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3BCED06-33EB-4522-AE6D-BA42B0819AD3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8E42-847F-4071-87B8-3DFB173AA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ED06-33EB-4522-AE6D-BA42B0819AD3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CE8E42-847F-4071-87B8-3DFB173AA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ED06-33EB-4522-AE6D-BA42B0819AD3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CE8E42-847F-4071-87B8-3DFB173AA0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ED06-33EB-4522-AE6D-BA42B0819AD3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CE8E42-847F-4071-87B8-3DFB173AA0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CE8E42-847F-4071-87B8-3DFB173AA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ED06-33EB-4522-AE6D-BA42B0819AD3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CE8E42-847F-4071-87B8-3DFB173AA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3BCED06-33EB-4522-AE6D-BA42B0819AD3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3BCED06-33EB-4522-AE6D-BA42B0819AD3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CE8E42-847F-4071-87B8-3DFB173AA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7_lSfbd4FQ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3284984"/>
            <a:ext cx="6656784" cy="2769840"/>
          </a:xfrm>
        </p:spPr>
        <p:txBody>
          <a:bodyPr>
            <a:normAutofit/>
          </a:bodyPr>
          <a:lstStyle/>
          <a:p>
            <a:pPr algn="r"/>
            <a:endParaRPr lang="cs-CZ" dirty="0" smtClean="0"/>
          </a:p>
          <a:p>
            <a:pPr algn="r"/>
            <a:endParaRPr lang="cs-CZ" dirty="0" smtClean="0"/>
          </a:p>
          <a:p>
            <a:pPr algn="r"/>
            <a:endParaRPr lang="cs-CZ" dirty="0" smtClean="0"/>
          </a:p>
          <a:p>
            <a:pPr algn="r"/>
            <a:endParaRPr lang="cs-CZ" dirty="0" smtClean="0"/>
          </a:p>
          <a:p>
            <a:pPr algn="r"/>
            <a:endParaRPr lang="cs-CZ" dirty="0" smtClean="0"/>
          </a:p>
          <a:p>
            <a:pPr algn="r"/>
            <a:r>
              <a:rPr lang="cs-CZ" dirty="0" smtClean="0"/>
              <a:t>Nico Adamčík</a:t>
            </a:r>
          </a:p>
          <a:p>
            <a:pPr algn="r"/>
            <a:r>
              <a:rPr lang="cs-CZ" dirty="0" smtClean="0"/>
              <a:t>Radka šuláková</a:t>
            </a:r>
          </a:p>
          <a:p>
            <a:pPr algn="r"/>
            <a:r>
              <a:rPr lang="cs-CZ" dirty="0" smtClean="0"/>
              <a:t>Oskar sněhota</a:t>
            </a:r>
          </a:p>
          <a:p>
            <a:pPr algn="r"/>
            <a:r>
              <a:rPr lang="cs-CZ" dirty="0" smtClean="0"/>
              <a:t>Adam koníček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Testy vytrvalostních schopností</a:t>
            </a:r>
            <a:endParaRPr lang="en-US" dirty="0"/>
          </a:p>
        </p:txBody>
      </p:sp>
      <p:pic>
        <p:nvPicPr>
          <p:cNvPr id="35842" name="Picture 2" descr="http://static.guim.co.uk/sys-images/Guardian/Pix/pictures/2014/8/8/1407483673378/Peter-Sagan--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680520" cy="280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Beep test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544616" cy="561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http://img.bleacherreport.net/img/images/photos/003/282/089/3bfdfd42e40be12fbe9207a9ce211aec_crop_north.jpg?w=630&amp;h=420&amp;q=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4148976" cy="2763687"/>
          </a:xfrm>
          <a:prstGeom prst="rect">
            <a:avLst/>
          </a:prstGeom>
          <a:noFill/>
        </p:spPr>
      </p:pic>
      <p:pic>
        <p:nvPicPr>
          <p:cNvPr id="45062" name="Picture 6" descr="http://a.espncdn.com/photo/2012/0722/oly_tourdefrance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4239351" cy="259538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 descr="http://highlife.sk/wp-content/uploads/2013/12/NHL-superJum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332657"/>
            <a:ext cx="4363038" cy="2808312"/>
          </a:xfrm>
          <a:prstGeom prst="rect">
            <a:avLst/>
          </a:prstGeom>
          <a:noFill/>
        </p:spPr>
      </p:pic>
      <p:pic>
        <p:nvPicPr>
          <p:cNvPr id="45060" name="Picture 4" descr="http://img.aktualne.centrum.cz/426/95/4269551-ms-plavani-vodni-polo-muzi-chorvatsko-madars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6650" y="2636912"/>
            <a:ext cx="546735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obecné vytrvalosti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/>
          <a:lstStyle/>
          <a:p>
            <a:r>
              <a:rPr lang="cs-CZ" dirty="0" smtClean="0"/>
              <a:t>Harvardský step test </a:t>
            </a:r>
          </a:p>
          <a:p>
            <a:pPr lvl="1"/>
            <a:r>
              <a:rPr lang="cs-CZ" dirty="0" smtClean="0">
                <a:hlinkClick r:id="rId2"/>
              </a:rPr>
              <a:t>https://www.youtube.com/watch?v=7_lSfbd4FQY</a:t>
            </a:r>
            <a:endParaRPr lang="cs-CZ" dirty="0" smtClean="0"/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5 min (30 výstupů za 1 minutu)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Různá výška stupně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Měření TF 3x po skončení zátěže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sz="1800" dirty="0" smtClean="0"/>
          </a:p>
          <a:p>
            <a:pPr lvl="1"/>
            <a:r>
              <a:rPr lang="en-US" sz="1800" dirty="0" smtClean="0"/>
              <a:t>https://www.youtube.com/watch?v=mekPTS_LVv4</a:t>
            </a:r>
            <a:endParaRPr lang="en-US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4241924" cy="15841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61048"/>
            <a:ext cx="2221097" cy="1563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polo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Multistage Shuttle Swim Test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r>
              <a:rPr lang="en-US" sz="1600" dirty="0" smtClean="0"/>
              <a:t>https://www.youtube.com/watch?v=EExhzY3TP-M</a:t>
            </a:r>
            <a:endParaRPr lang="en-US" sz="16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2060848"/>
            <a:ext cx="6336704" cy="386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Plavecký test ČSPS</a:t>
            </a:r>
          </a:p>
          <a:p>
            <a:r>
              <a:rPr lang="cs-CZ" dirty="0" smtClean="0"/>
              <a:t>I. – 1500k: </a:t>
            </a:r>
            <a:r>
              <a:rPr lang="cs-CZ" sz="2000" dirty="0" smtClean="0"/>
              <a:t>800m (k) -&gt; 400m (k) -&gt; 200m (k) -&gt; 100m(k)</a:t>
            </a:r>
          </a:p>
          <a:p>
            <a:r>
              <a:rPr lang="cs-CZ" dirty="0" smtClean="0"/>
              <a:t>II. – 5x200m  </a:t>
            </a:r>
            <a:r>
              <a:rPr lang="cs-CZ" sz="2000" dirty="0" smtClean="0"/>
              <a:t>(dle specializace)</a:t>
            </a:r>
            <a:endParaRPr lang="en-US" dirty="0"/>
          </a:p>
        </p:txBody>
      </p:sp>
      <p:pic>
        <p:nvPicPr>
          <p:cNvPr id="48130" name="Picture 2" descr="http://i.idnes.cz/11/062/cl6/WEI3b9e04_a8f01db746Praha2011plavani_so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5784726" cy="3287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1500k</a:t>
            </a:r>
            <a:endParaRPr lang="en-US" dirty="0"/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07918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5x200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293238" cy="570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Lední hokej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Skating multistage aerobic test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336704" cy="436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Fotbal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smtClean="0"/>
              <a:t>MAXIMÁLNÍ ZÁTĚŽOVÝ TEST NA BĚHACÍM KOBERCI</a:t>
            </a:r>
          </a:p>
          <a:p>
            <a:r>
              <a:rPr lang="cs-CZ" sz="2400" dirty="0" smtClean="0"/>
              <a:t>Laboratorní test</a:t>
            </a:r>
          </a:p>
          <a:p>
            <a:r>
              <a:rPr lang="cs-CZ" sz="2400" dirty="0" smtClean="0"/>
              <a:t>První nebo druhý týden přípravného období</a:t>
            </a:r>
          </a:p>
          <a:p>
            <a:r>
              <a:rPr lang="cs-CZ" sz="2400" dirty="0" smtClean="0"/>
              <a:t>Test začíná rozcvičením 2 x 4 min.(11 km/h a 13 km/h při 5% stoupání)</a:t>
            </a:r>
          </a:p>
          <a:p>
            <a:r>
              <a:rPr lang="cs-CZ" sz="2400" dirty="0" smtClean="0"/>
              <a:t>Test startuje na 13 km/h a každou minutu se zvýší rychlost o 1 km/h</a:t>
            </a:r>
          </a:p>
          <a:p>
            <a:r>
              <a:rPr lang="cs-CZ" sz="2400" dirty="0" smtClean="0"/>
              <a:t>Běží se do úplného vyčerpání</a:t>
            </a:r>
          </a:p>
          <a:p>
            <a:r>
              <a:rPr lang="cs-CZ" sz="2400" dirty="0" smtClean="0"/>
              <a:t>Test aerobních schopností hráče, především VO2 max</a:t>
            </a:r>
          </a:p>
          <a:p>
            <a:r>
              <a:rPr lang="cs-CZ" sz="2400" dirty="0" smtClean="0"/>
              <a:t>Optimální hodnoty u špičkových hráčů 65-70 ml/kg.min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www.insportline.cz/p6368/Komer%C4%8Dn%C3%AD-b%C4%9B%C5%BEeck%C3%BD-p%C3%A1s-Steelflex-PT10-v%C3%BDprod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907757" cy="5907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to VYTRVALOSTNÍ SCHOPNOSTI?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Vytrvalostní schopnosti lze definovat jako schopnost organismu vykonávat pohybovou činnost určitou intenzitou po relativně dlouhou dobu nebo ve stanoveném čase.</a:t>
            </a:r>
            <a:endParaRPr lang="en-US" dirty="0"/>
          </a:p>
        </p:txBody>
      </p:sp>
      <p:pic>
        <p:nvPicPr>
          <p:cNvPr id="39938" name="Picture 2" descr="http://i.idnes.cz/12/082/cl6/JB45234d_sv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12976"/>
            <a:ext cx="6000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5372" y="3465095"/>
            <a:ext cx="5098628" cy="339290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>
                <a:solidFill>
                  <a:schemeClr val="accent3"/>
                </a:solidFill>
              </a:rPr>
              <a:t>YOYO INTERMITENT RECOVERY TEST (BANGSBO)</a:t>
            </a:r>
            <a:endParaRPr lang="en-US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Nazýván podle autora, profesora fyziologie Jense Bangsba</a:t>
            </a:r>
          </a:p>
          <a:p>
            <a:r>
              <a:rPr lang="cs-CZ" sz="1800" dirty="0" smtClean="0"/>
              <a:t>Test má dvě úrovně (mládež a amatéři, profesionálové)</a:t>
            </a:r>
          </a:p>
          <a:p>
            <a:r>
              <a:rPr lang="cs-CZ" sz="1800" dirty="0" smtClean="0"/>
              <a:t>Test vytrvalostních schopností a předpokladů pro pohybový výkon v utkání</a:t>
            </a:r>
          </a:p>
          <a:p>
            <a:r>
              <a:rPr lang="cs-CZ" sz="1800" dirty="0" smtClean="0"/>
              <a:t>Zvuk nahrán na originální audiokazetě</a:t>
            </a:r>
          </a:p>
          <a:p>
            <a:r>
              <a:rPr lang="cs-CZ" sz="1800" dirty="0" smtClean="0"/>
              <a:t>Člunkový běh se stupňovanou rychlostí do maxima</a:t>
            </a:r>
          </a:p>
          <a:p>
            <a:r>
              <a:rPr lang="cs-CZ" sz="1800" dirty="0" smtClean="0"/>
              <a:t>20 m vzdálenost, na konci se otáčí a na signál běží zpět</a:t>
            </a:r>
          </a:p>
          <a:p>
            <a:r>
              <a:rPr lang="cs-CZ" sz="1800" dirty="0" smtClean="0"/>
              <a:t>Po určitém počtu úseků se zvyšuje rychlost běhu</a:t>
            </a:r>
          </a:p>
          <a:p>
            <a:r>
              <a:rPr lang="cs-CZ" sz="1800" dirty="0" smtClean="0"/>
              <a:t>Počítá se počet uběhnutých úseků</a:t>
            </a:r>
          </a:p>
          <a:p>
            <a:r>
              <a:rPr lang="cs-CZ" sz="1800" dirty="0" smtClean="0"/>
              <a:t>Dovoleno jednou doběhnout po limitu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100" dirty="0" smtClean="0"/>
              <a:t>https://www.youtube.com/watch?v=nkOk_P5VnOA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76672"/>
            <a:ext cx="7329054" cy="570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1409" y="3284984"/>
            <a:ext cx="3102591" cy="33982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chemeClr val="accent3"/>
                </a:solidFill>
              </a:rPr>
              <a:t>BUMAZA TEST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 smtClean="0"/>
              <a:t>Terénní test podle Buzka, Malého a Zahálky</a:t>
            </a:r>
          </a:p>
          <a:p>
            <a:r>
              <a:rPr lang="cs-CZ" sz="2000" dirty="0" smtClean="0"/>
              <a:t>Hráč se snaží předepsaným způsobem co nejrychleji dostat za poslední metu</a:t>
            </a:r>
          </a:p>
          <a:p>
            <a:r>
              <a:rPr lang="cs-CZ" sz="2000" dirty="0" smtClean="0"/>
              <a:t>Startuje se každých 30 s, doba zatížení cca 5-6 s</a:t>
            </a:r>
          </a:p>
          <a:p>
            <a:r>
              <a:rPr lang="cs-CZ" sz="2000" dirty="0" smtClean="0"/>
              <a:t>Zbytek času na přemístění a odpočinek</a:t>
            </a:r>
          </a:p>
          <a:p>
            <a:r>
              <a:rPr lang="cs-CZ" sz="2000" dirty="0" smtClean="0"/>
              <a:t>Cvičení se opakuje 8x a sledují se odchylky v jednotlivých bězích</a:t>
            </a:r>
          </a:p>
          <a:p>
            <a:r>
              <a:rPr lang="cs-CZ" sz="2000" dirty="0" smtClean="0"/>
              <a:t>Test rychlostní vytrvalosti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Cyklistika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7wattsperkilo.com/wp-content/uploads/2015/09/Giro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355577" cy="4899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.idnes.cz/14/112/vidw/ELI572ed7_Bet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912" y="4293096"/>
            <a:ext cx="4206653" cy="236373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vytrvalosti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Metody rozvoje vytrvalosti: </a:t>
            </a:r>
            <a:br>
              <a:rPr lang="cs-CZ" dirty="0" smtClean="0"/>
            </a:br>
            <a:r>
              <a:rPr lang="cs-CZ" sz="2000" dirty="0" smtClean="0"/>
              <a:t>a) metoda střídavého tréninku – intenzitu měníme dle vůle a potřeby</a:t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000" dirty="0" smtClean="0"/>
              <a:t>b) intervalový trénink – dle Zátopka – stanoveny úseky, intenzita a odpočinek</a:t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000" dirty="0" smtClean="0"/>
              <a:t>c) celostní trénink – například běh po určitou dobu </a:t>
            </a:r>
            <a:r>
              <a:rPr lang="cs-CZ" sz="2000" dirty="0" smtClean="0"/>
              <a:t>souvisle nebo </a:t>
            </a:r>
            <a:r>
              <a:rPr lang="cs-CZ" sz="2000" dirty="0" smtClean="0"/>
              <a:t>vzdálenost. Běhají se delší tratě než je vlastní závodní disciplína.</a:t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000" dirty="0" smtClean="0"/>
              <a:t>d) souvislá rekreační metoda – joggi</a:t>
            </a:r>
            <a:r>
              <a:rPr lang="cs-CZ" sz="2000" dirty="0" smtClean="0">
                <a:solidFill>
                  <a:srgbClr val="FFFF00"/>
                </a:solidFill>
              </a:rPr>
              <a:t>ng, hry, relaxace</a:t>
            </a:r>
            <a:r>
              <a:rPr lang="cs-CZ" sz="2000" dirty="0" smtClean="0"/>
              <a:t>. Dobrý vliv na psychiku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Výkonové testy – dělení dle účelu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Testy lokální statické vytrvalosti</a:t>
            </a:r>
          </a:p>
          <a:p>
            <a:endParaRPr lang="cs-CZ" dirty="0" smtClean="0"/>
          </a:p>
          <a:p>
            <a:r>
              <a:rPr lang="cs-CZ" dirty="0" smtClean="0"/>
              <a:t>Testy lokální dynamické vytrvalosti</a:t>
            </a:r>
          </a:p>
          <a:p>
            <a:endParaRPr lang="cs-CZ" dirty="0" smtClean="0"/>
          </a:p>
          <a:p>
            <a:r>
              <a:rPr lang="cs-CZ" dirty="0" smtClean="0"/>
              <a:t>Testy globální vytrvalosti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38914" name="Picture 2" descr="https://lh4.ggpht.com/wKrDLLmmxjfRG2-E-k5L5BUuHWpCOe4lWRF7oVs1Gzdn5e5yvr8fj-ORTlBF43U47yI=w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5699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 terénní/laboratorní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8" name="Picture 4" descr="http://i.idnes.cz/14/092/vidw/HIG55f8fb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6000750" cy="3371851"/>
          </a:xfrm>
          <a:prstGeom prst="rect">
            <a:avLst/>
          </a:prstGeom>
          <a:noFill/>
        </p:spPr>
      </p:pic>
      <p:pic>
        <p:nvPicPr>
          <p:cNvPr id="41986" name="Picture 2" descr="http://www.zdravinaroda.cz/media/upload/la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991118" cy="2667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Testy lokální statické vytrvalosti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5147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437112"/>
            <a:ext cx="3524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4"/>
            <a:ext cx="4241676" cy="285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lokální dynamické vytrvalosti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238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2194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509120"/>
            <a:ext cx="38576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 globální vytrvalosti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032448" cy="258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5334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42195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Modifikace pro hendikepované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700" name="Picture 4" descr="http://img.ihned.cz/attachment.php/950/41870950/FQiCTjLaUuMfDRIzpv0o8g4h291x3lEw/F201209030514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768752" cy="3813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Cooperův test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407589" cy="41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260</TotalTime>
  <Words>365</Words>
  <Application>Microsoft Office PowerPoint</Application>
  <PresentationFormat>Předvádění na obrazovce (4:3)</PresentationFormat>
  <Paragraphs>97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Administrativní</vt:lpstr>
      <vt:lpstr>Testy vytrvalostních schopností</vt:lpstr>
      <vt:lpstr>Co jsou to VYTRVALOSTNÍ SCHOPNOSTI?</vt:lpstr>
      <vt:lpstr>Výkonové testy – dělení dle účelu</vt:lpstr>
      <vt:lpstr>Testy terénní/laboratorní</vt:lpstr>
      <vt:lpstr>Testy lokální statické vytrvalosti</vt:lpstr>
      <vt:lpstr>Test lokální dynamické vytrvalosti</vt:lpstr>
      <vt:lpstr>Testy globální vytrvalosti</vt:lpstr>
      <vt:lpstr>Modifikace pro hendikepované</vt:lpstr>
      <vt:lpstr>Cooperův test</vt:lpstr>
      <vt:lpstr>Beep test</vt:lpstr>
      <vt:lpstr>Snímek 11</vt:lpstr>
      <vt:lpstr>Test obecné vytrvalosti</vt:lpstr>
      <vt:lpstr>Vodní polo</vt:lpstr>
      <vt:lpstr>Plávání</vt:lpstr>
      <vt:lpstr>1500k</vt:lpstr>
      <vt:lpstr>5x200</vt:lpstr>
      <vt:lpstr>Lední hokej</vt:lpstr>
      <vt:lpstr>Fotbal</vt:lpstr>
      <vt:lpstr>Snímek 19</vt:lpstr>
      <vt:lpstr>YOYO INTERMITENT RECOVERY TEST (BANGSBO)</vt:lpstr>
      <vt:lpstr>Snímek 21</vt:lpstr>
      <vt:lpstr>BUMAZA TEST</vt:lpstr>
      <vt:lpstr>Cyklistika</vt:lpstr>
      <vt:lpstr>Rozvoj vytrvalosti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Testy vytrvalostních schopností</dc:title>
  <dc:creator>ASPIRE</dc:creator>
  <cp:lastModifiedBy>ASPIRE</cp:lastModifiedBy>
  <cp:revision>12</cp:revision>
  <dcterms:created xsi:type="dcterms:W3CDTF">2015-11-01T12:26:04Z</dcterms:created>
  <dcterms:modified xsi:type="dcterms:W3CDTF">2015-11-02T10:30:54Z</dcterms:modified>
</cp:coreProperties>
</file>