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76" r:id="rId10"/>
    <p:sldId id="277" r:id="rId11"/>
    <p:sldId id="263" r:id="rId12"/>
    <p:sldId id="266" r:id="rId13"/>
    <p:sldId id="267" r:id="rId14"/>
    <p:sldId id="264" r:id="rId15"/>
    <p:sldId id="265" r:id="rId16"/>
    <p:sldId id="278" r:id="rId17"/>
    <p:sldId id="279" r:id="rId18"/>
    <p:sldId id="280" r:id="rId19"/>
    <p:sldId id="287" r:id="rId20"/>
    <p:sldId id="288" r:id="rId21"/>
    <p:sldId id="284" r:id="rId22"/>
    <p:sldId id="282" r:id="rId23"/>
    <p:sldId id="281" r:id="rId24"/>
    <p:sldId id="283" r:id="rId25"/>
    <p:sldId id="285" r:id="rId26"/>
    <p:sldId id="268" r:id="rId27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2" d="100"/>
          <a:sy n="182" d="100"/>
        </p:scale>
        <p:origin x="330" y="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6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6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8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3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7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6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6692-1947-4F24-801C-4949966E3FEA}" type="datetimeFigureOut">
              <a:rPr lang="cs-CZ" smtClean="0"/>
              <a:pPr/>
              <a:t>27. 10. 2016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80C8-3BBA-4F44-9CD8-38114A6B1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8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B85xHkrxB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2uHxb55EzN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TESTOVÉ BATERIE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3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66"/>
                </a:solidFill>
              </a:rPr>
              <a:t>Test Kraus-Weber</a:t>
            </a:r>
          </a:p>
          <a:p>
            <a:r>
              <a:rPr lang="cs-CZ" sz="1800" dirty="0" smtClean="0"/>
              <a:t>Zvednutí trupu. Na zádech, ruce spojené za hlavou. Napnuté nohy fixuje druhá osoba. Zvednout trup do sedu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Zvednutí trupu s pokrčenýma nohama</a:t>
            </a:r>
          </a:p>
          <a:p>
            <a:r>
              <a:rPr lang="cs-CZ" sz="1800" dirty="0" smtClean="0"/>
              <a:t>Zvednutí nohou. V lehu na zádech, ruce spojené za hlavou, udržet napnuté nohy 10 sekund asi 30 cm nad podložkou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Zvednutí trupu v poloze na břiše</a:t>
            </a:r>
          </a:p>
          <a:p>
            <a:r>
              <a:rPr lang="cs-CZ" sz="1800" dirty="0" smtClean="0"/>
              <a:t>Zvednutí nohou v poloze na břiše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Ohebnost. Ze stoje předklon s napnutýma nohama, prsty rukou se dotknou země</a:t>
            </a:r>
          </a:p>
          <a:p>
            <a:pPr marL="0" indent="0">
              <a:buNone/>
            </a:pPr>
            <a:r>
              <a:rPr lang="cs-CZ" sz="1800" b="1" dirty="0" smtClean="0"/>
              <a:t>Hodnocení </a:t>
            </a:r>
          </a:p>
          <a:p>
            <a:r>
              <a:rPr lang="cs-CZ" sz="1800" b="1" dirty="0" smtClean="0"/>
              <a:t>Splnil/ nesplnil (špatný stav břišních a zádových svalů a ohebnosti páteře)</a:t>
            </a:r>
            <a:endParaRPr lang="cs-CZ" sz="1800" b="1" dirty="0"/>
          </a:p>
        </p:txBody>
      </p:sp>
      <p:sp>
        <p:nvSpPr>
          <p:cNvPr id="4" name="Obdélník 3"/>
          <p:cNvSpPr/>
          <p:nvPr/>
        </p:nvSpPr>
        <p:spPr>
          <a:xfrm>
            <a:off x="395536" y="5161756"/>
            <a:ext cx="8208912" cy="369332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www.youtube.com/watch?v=hB85xHkrxBw</a:t>
            </a:r>
            <a:r>
              <a:rPr lang="cs-CZ" dirty="0"/>
              <a:t> </a:t>
            </a:r>
            <a:endParaRPr lang="cs-CZ" dirty="0" smtClean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TESTOVÉ 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motorická vyspělost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Lucy\AppData\Local\Microsoft\Windows\Temporary Internet Files\Content.IE5\72MK0ZMN\fil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29" y="4904205"/>
            <a:ext cx="972954" cy="8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17274"/>
            <a:ext cx="8229600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Test AAHPER</a:t>
            </a:r>
          </a:p>
          <a:p>
            <a:r>
              <a:rPr lang="cs-CZ" dirty="0" smtClean="0"/>
              <a:t>1957</a:t>
            </a:r>
          </a:p>
          <a:p>
            <a:r>
              <a:rPr lang="cs-CZ" dirty="0" smtClean="0"/>
              <a:t>První reakce Americká asociace pro zdraví, tělesnou výchovu a rekreaci na výsledky Kraus-Weber testu</a:t>
            </a:r>
          </a:p>
          <a:p>
            <a:pPr marL="0" indent="0">
              <a:buNone/>
            </a:pPr>
            <a:r>
              <a:rPr lang="cs-CZ" b="1" dirty="0" smtClean="0"/>
              <a:t>Obsah</a:t>
            </a:r>
          </a:p>
          <a:p>
            <a:pPr lvl="1"/>
            <a:r>
              <a:rPr lang="cs-CZ" dirty="0" smtClean="0"/>
              <a:t>Shyby pro muže / výdrž ve shybu pro ženy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Leh-sed</a:t>
            </a:r>
          </a:p>
          <a:p>
            <a:pPr lvl="1"/>
            <a:r>
              <a:rPr lang="cs-CZ" dirty="0" smtClean="0"/>
              <a:t>Člunkový běh 4x10 yardů (3,658x9,144 metrů) s přenášením dvou špalíčků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Skok do dálky z místa odrazem snožmo</a:t>
            </a:r>
          </a:p>
          <a:p>
            <a:pPr lvl="1"/>
            <a:r>
              <a:rPr lang="cs-CZ" dirty="0" smtClean="0"/>
              <a:t>Sprint 50 yardů (45,72 metrů)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 softbalovým míčem</a:t>
            </a:r>
          </a:p>
          <a:p>
            <a:pPr lvl="1"/>
            <a:r>
              <a:rPr lang="cs-CZ" dirty="0" smtClean="0"/>
              <a:t>Běh na 600 yardů (548,64 metrů)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09" y="3697593"/>
            <a:ext cx="3995936" cy="1864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95536" y="5184647"/>
            <a:ext cx="7488832" cy="369332"/>
            <a:chOff x="395536" y="6221578"/>
            <a:chExt cx="7488832" cy="443198"/>
          </a:xfrm>
        </p:grpSpPr>
        <p:sp>
          <p:nvSpPr>
            <p:cNvPr id="6" name="Šipka doprava 5"/>
            <p:cNvSpPr/>
            <p:nvPr/>
          </p:nvSpPr>
          <p:spPr>
            <a:xfrm>
              <a:off x="1115616" y="6298232"/>
              <a:ext cx="676875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95536" y="6221578"/>
              <a:ext cx="7200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66"/>
                  </a:solidFill>
                </a:rPr>
                <a:t>1900</a:t>
              </a:r>
              <a:endParaRPr lang="cs-CZ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8" name="Ovál 7"/>
          <p:cNvSpPr/>
          <p:nvPr/>
        </p:nvSpPr>
        <p:spPr>
          <a:xfrm>
            <a:off x="1658294" y="5141625"/>
            <a:ext cx="897482" cy="350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1923</a:t>
            </a:r>
            <a:endParaRPr lang="cs-CZ" sz="1600" dirty="0"/>
          </a:p>
        </p:txBody>
      </p:sp>
      <p:sp>
        <p:nvSpPr>
          <p:cNvPr id="9" name="Ovál 8"/>
          <p:cNvSpPr/>
          <p:nvPr/>
        </p:nvSpPr>
        <p:spPr>
          <a:xfrm>
            <a:off x="2726369" y="5137753"/>
            <a:ext cx="897482" cy="35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1927</a:t>
            </a:r>
            <a:endParaRPr lang="cs-CZ" sz="1600" dirty="0"/>
          </a:p>
        </p:txBody>
      </p:sp>
      <p:sp>
        <p:nvSpPr>
          <p:cNvPr id="10" name="Ovál 9"/>
          <p:cNvSpPr/>
          <p:nvPr/>
        </p:nvSpPr>
        <p:spPr>
          <a:xfrm>
            <a:off x="3746526" y="5137753"/>
            <a:ext cx="897482" cy="35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1950</a:t>
            </a:r>
            <a:endParaRPr lang="cs-CZ" sz="1600" dirty="0"/>
          </a:p>
        </p:txBody>
      </p:sp>
      <p:sp>
        <p:nvSpPr>
          <p:cNvPr id="11" name="Ovál 10"/>
          <p:cNvSpPr/>
          <p:nvPr/>
        </p:nvSpPr>
        <p:spPr>
          <a:xfrm>
            <a:off x="4703368" y="5137753"/>
            <a:ext cx="897482" cy="350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1957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0788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66"/>
                </a:solidFill>
              </a:rPr>
              <a:t>Denisiuk</a:t>
            </a:r>
            <a:r>
              <a:rPr lang="cs-CZ" b="1" dirty="0" smtClean="0">
                <a:solidFill>
                  <a:srgbClr val="FF0066"/>
                </a:solidFill>
              </a:rPr>
              <a:t> test</a:t>
            </a:r>
          </a:p>
          <a:p>
            <a:r>
              <a:rPr lang="cs-CZ" dirty="0" smtClean="0"/>
              <a:t>1963 </a:t>
            </a:r>
          </a:p>
          <a:p>
            <a:pPr lvl="1"/>
            <a:r>
              <a:rPr lang="cs-CZ" dirty="0" smtClean="0"/>
              <a:t>Test normován na polské mládeži ve věku 8-19 let</a:t>
            </a:r>
          </a:p>
          <a:p>
            <a:r>
              <a:rPr lang="cs-CZ" dirty="0" smtClean="0"/>
              <a:t>Heterogenní baterie</a:t>
            </a:r>
          </a:p>
          <a:p>
            <a:r>
              <a:rPr lang="cs-CZ" dirty="0" smtClean="0"/>
              <a:t>5 pohybových schopností</a:t>
            </a:r>
          </a:p>
          <a:p>
            <a:pPr lvl="1"/>
            <a:r>
              <a:rPr lang="cs-CZ" dirty="0" smtClean="0"/>
              <a:t>Síla</a:t>
            </a:r>
          </a:p>
          <a:p>
            <a:pPr lvl="1"/>
            <a:r>
              <a:rPr lang="cs-CZ" dirty="0" smtClean="0"/>
              <a:t>Výbušná síla</a:t>
            </a:r>
          </a:p>
          <a:p>
            <a:pPr lvl="1"/>
            <a:r>
              <a:rPr lang="cs-CZ" dirty="0" smtClean="0"/>
              <a:t>Rychlost</a:t>
            </a:r>
          </a:p>
          <a:p>
            <a:pPr lvl="1"/>
            <a:r>
              <a:rPr lang="cs-CZ" dirty="0" smtClean="0"/>
              <a:t>Obratnost</a:t>
            </a:r>
          </a:p>
          <a:p>
            <a:pPr lvl="1"/>
            <a:r>
              <a:rPr lang="cs-CZ" dirty="0" smtClean="0"/>
              <a:t>Vytrvalost 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95536" y="5137752"/>
            <a:ext cx="7488832" cy="416227"/>
            <a:chOff x="395536" y="6165304"/>
            <a:chExt cx="7488832" cy="499472"/>
          </a:xfrm>
        </p:grpSpPr>
        <p:grpSp>
          <p:nvGrpSpPr>
            <p:cNvPr id="6" name="Skupina 5"/>
            <p:cNvGrpSpPr/>
            <p:nvPr/>
          </p:nvGrpSpPr>
          <p:grpSpPr>
            <a:xfrm>
              <a:off x="395536" y="6221578"/>
              <a:ext cx="7488832" cy="443198"/>
              <a:chOff x="395536" y="6221578"/>
              <a:chExt cx="7488832" cy="443198"/>
            </a:xfrm>
          </p:grpSpPr>
          <p:sp>
            <p:nvSpPr>
              <p:cNvPr id="11" name="Šipka doprava 10"/>
              <p:cNvSpPr/>
              <p:nvPr/>
            </p:nvSpPr>
            <p:spPr>
              <a:xfrm>
                <a:off x="1115616" y="6298232"/>
                <a:ext cx="6768752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95536" y="6221578"/>
                <a:ext cx="72008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66"/>
                    </a:solidFill>
                  </a:rPr>
                  <a:t>1900</a:t>
                </a:r>
                <a:endParaRPr lang="cs-CZ" b="1" dirty="0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1658294" y="6169950"/>
              <a:ext cx="897482" cy="42096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/>
                <a:t>1923</a:t>
              </a:r>
              <a:endParaRPr lang="cs-CZ" sz="1600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2726369" y="6165304"/>
              <a:ext cx="897482" cy="42096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/>
                <a:t>1927</a:t>
              </a:r>
              <a:endParaRPr lang="cs-CZ" sz="160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3746526" y="6165304"/>
              <a:ext cx="897482" cy="4209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/>
                <a:t>1950</a:t>
              </a:r>
              <a:endParaRPr lang="cs-CZ" sz="1600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4703368" y="6165304"/>
              <a:ext cx="897482" cy="42096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/>
                <a:t>1957</a:t>
              </a:r>
              <a:endParaRPr lang="cs-CZ" sz="1600" dirty="0"/>
            </a:p>
          </p:txBody>
        </p:sp>
      </p:grpSp>
      <p:sp>
        <p:nvSpPr>
          <p:cNvPr id="13" name="Ovál 12"/>
          <p:cNvSpPr/>
          <p:nvPr/>
        </p:nvSpPr>
        <p:spPr>
          <a:xfrm>
            <a:off x="5659882" y="5137753"/>
            <a:ext cx="897482" cy="350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1963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831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66"/>
                </a:solidFill>
              </a:rPr>
              <a:t>Denisiuk</a:t>
            </a:r>
            <a:r>
              <a:rPr lang="cs-CZ" b="1" dirty="0">
                <a:solidFill>
                  <a:srgbClr val="FF0066"/>
                </a:solidFill>
              </a:rPr>
              <a:t> test</a:t>
            </a:r>
          </a:p>
          <a:p>
            <a:r>
              <a:rPr lang="cs-CZ" sz="2400" dirty="0" smtClean="0"/>
              <a:t>Hod těžkým míčem – test síly</a:t>
            </a:r>
          </a:p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Výskok dosažný – test výbušné síly</a:t>
            </a:r>
          </a:p>
          <a:p>
            <a:r>
              <a:rPr lang="cs-CZ" sz="2400" dirty="0" smtClean="0"/>
              <a:t>Běh na 60 metrů – test rychlosti</a:t>
            </a:r>
          </a:p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Běh s kotoulem – test obratnosti</a:t>
            </a:r>
          </a:p>
          <a:p>
            <a:r>
              <a:rPr lang="cs-CZ" sz="2400" dirty="0" smtClean="0"/>
              <a:t>Běh na 300 metrů – test vytrvalosti</a:t>
            </a:r>
          </a:p>
          <a:p>
            <a:r>
              <a:rPr lang="cs-CZ" sz="2400" i="1" dirty="0" smtClean="0"/>
              <a:t>Vzpor </a:t>
            </a:r>
            <a:r>
              <a:rPr lang="cs-CZ" sz="2400" i="1" dirty="0" err="1" smtClean="0"/>
              <a:t>dřepmo</a:t>
            </a:r>
            <a:r>
              <a:rPr lang="cs-CZ" sz="2400" i="1" dirty="0" smtClean="0"/>
              <a:t> a ležmo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TESTOVÉ BATERIE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709" y="1297327"/>
            <a:ext cx="2863727" cy="340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7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7207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66"/>
                </a:solidFill>
              </a:rPr>
              <a:t>Test ICSPFT</a:t>
            </a:r>
          </a:p>
          <a:p>
            <a:r>
              <a:rPr lang="cs-CZ" sz="1600" dirty="0" smtClean="0"/>
              <a:t>1964</a:t>
            </a:r>
          </a:p>
          <a:p>
            <a:r>
              <a:rPr lang="cs-CZ" sz="1600" dirty="0" smtClean="0"/>
              <a:t>Přijat Mezinárodním výborem pro standardizaci testů </a:t>
            </a:r>
            <a:br>
              <a:rPr lang="cs-CZ" sz="1600" dirty="0" smtClean="0"/>
            </a:br>
            <a:r>
              <a:rPr lang="cs-CZ" sz="1600" dirty="0" smtClean="0"/>
              <a:t>tělesné zdatnosti na OH v Tokiu</a:t>
            </a:r>
          </a:p>
          <a:p>
            <a:r>
              <a:rPr lang="cs-CZ" sz="1600" dirty="0" smtClean="0"/>
              <a:t>Zpracovalo: 70 pracovníků ze 35 zemí (i ČSSR)</a:t>
            </a:r>
          </a:p>
          <a:p>
            <a:pPr marL="0" indent="0">
              <a:buNone/>
            </a:pPr>
            <a:r>
              <a:rPr lang="cs-CZ" sz="1600" b="1" dirty="0" smtClean="0"/>
              <a:t>Obsah</a:t>
            </a:r>
          </a:p>
          <a:p>
            <a:r>
              <a:rPr lang="cs-CZ" sz="1600" dirty="0" smtClean="0"/>
              <a:t>Sprint na 50 m</a:t>
            </a:r>
          </a:p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Skok do dálky z místa</a:t>
            </a:r>
          </a:p>
          <a:p>
            <a:r>
              <a:rPr lang="cs-CZ" sz="1600" dirty="0" smtClean="0"/>
              <a:t>Vytrvalostní běh na 600 m – děti do 12 let</a:t>
            </a:r>
          </a:p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Běh 800 m – dívky a ženy nad 12 let</a:t>
            </a:r>
          </a:p>
          <a:p>
            <a:r>
              <a:rPr lang="cs-CZ" sz="1600" dirty="0" smtClean="0"/>
              <a:t>Běh 1000 m – chlapci a muži od 12 let</a:t>
            </a:r>
          </a:p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Síla ruky měřená dynamometrem</a:t>
            </a:r>
          </a:p>
          <a:p>
            <a:r>
              <a:rPr lang="cs-CZ" sz="1600" dirty="0" smtClean="0"/>
              <a:t>Shyby pro může / výdrž ve shybu pro dívky, ženy a chlapce do 12 let</a:t>
            </a:r>
          </a:p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Obratnostní běh 4x10 m s přenášením předmětů</a:t>
            </a:r>
          </a:p>
          <a:p>
            <a:r>
              <a:rPr lang="cs-CZ" sz="1600" dirty="0" smtClean="0"/>
              <a:t>Leh-sed</a:t>
            </a:r>
          </a:p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Měření ohebnosti v předklonu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844138" y="-20986"/>
            <a:ext cx="8229600" cy="9525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TESTOVÉ </a:t>
            </a:r>
            <a:r>
              <a:rPr lang="cs-CZ" sz="2400" dirty="0" smtClean="0"/>
              <a:t>BATERIE</a:t>
            </a:r>
            <a:br>
              <a:rPr lang="cs-CZ" sz="2400" dirty="0" smtClean="0"/>
            </a:b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77280"/>
            <a:ext cx="1029460" cy="4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95536" y="5184647"/>
            <a:ext cx="7488832" cy="369332"/>
            <a:chOff x="395536" y="6221578"/>
            <a:chExt cx="7488832" cy="443198"/>
          </a:xfrm>
        </p:grpSpPr>
        <p:sp>
          <p:nvSpPr>
            <p:cNvPr id="6" name="Šipka doprava 5"/>
            <p:cNvSpPr/>
            <p:nvPr/>
          </p:nvSpPr>
          <p:spPr>
            <a:xfrm>
              <a:off x="1115616" y="6298232"/>
              <a:ext cx="676875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95536" y="6221578"/>
              <a:ext cx="7200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66"/>
                  </a:solidFill>
                </a:rPr>
                <a:t>1900</a:t>
              </a:r>
              <a:endParaRPr lang="cs-CZ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8" name="Ovál 7"/>
          <p:cNvSpPr/>
          <p:nvPr/>
        </p:nvSpPr>
        <p:spPr>
          <a:xfrm>
            <a:off x="1658294" y="5141625"/>
            <a:ext cx="897482" cy="350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1923</a:t>
            </a:r>
            <a:endParaRPr lang="cs-CZ" sz="1600" dirty="0"/>
          </a:p>
        </p:txBody>
      </p:sp>
      <p:sp>
        <p:nvSpPr>
          <p:cNvPr id="9" name="Ovál 8"/>
          <p:cNvSpPr/>
          <p:nvPr/>
        </p:nvSpPr>
        <p:spPr>
          <a:xfrm>
            <a:off x="2726369" y="5137753"/>
            <a:ext cx="897482" cy="35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1927</a:t>
            </a:r>
            <a:endParaRPr lang="cs-CZ" sz="1600" dirty="0"/>
          </a:p>
        </p:txBody>
      </p:sp>
      <p:sp>
        <p:nvSpPr>
          <p:cNvPr id="10" name="Ovál 9"/>
          <p:cNvSpPr/>
          <p:nvPr/>
        </p:nvSpPr>
        <p:spPr>
          <a:xfrm>
            <a:off x="3746526" y="5137753"/>
            <a:ext cx="897482" cy="35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1950</a:t>
            </a:r>
            <a:endParaRPr lang="cs-CZ" sz="1600" dirty="0"/>
          </a:p>
        </p:txBody>
      </p:sp>
      <p:sp>
        <p:nvSpPr>
          <p:cNvPr id="11" name="Ovál 10"/>
          <p:cNvSpPr/>
          <p:nvPr/>
        </p:nvSpPr>
        <p:spPr>
          <a:xfrm>
            <a:off x="4703368" y="5137753"/>
            <a:ext cx="897482" cy="350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1957</a:t>
            </a:r>
            <a:endParaRPr lang="cs-CZ" sz="1600" dirty="0"/>
          </a:p>
        </p:txBody>
      </p:sp>
      <p:sp>
        <p:nvSpPr>
          <p:cNvPr id="13" name="Ovál 12"/>
          <p:cNvSpPr/>
          <p:nvPr/>
        </p:nvSpPr>
        <p:spPr>
          <a:xfrm>
            <a:off x="5659882" y="5137753"/>
            <a:ext cx="897482" cy="35080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1963</a:t>
            </a:r>
            <a:endParaRPr lang="cs-CZ" sz="1600" dirty="0"/>
          </a:p>
        </p:txBody>
      </p:sp>
      <p:sp>
        <p:nvSpPr>
          <p:cNvPr id="14" name="Ovál 13"/>
          <p:cNvSpPr/>
          <p:nvPr/>
        </p:nvSpPr>
        <p:spPr>
          <a:xfrm>
            <a:off x="6576186" y="5137753"/>
            <a:ext cx="897482" cy="350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1964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933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50" b="1" dirty="0" smtClean="0">
                <a:solidFill>
                  <a:srgbClr val="FF0066"/>
                </a:solidFill>
              </a:rPr>
              <a:t>Test EUROFIT</a:t>
            </a:r>
          </a:p>
          <a:p>
            <a:r>
              <a:rPr lang="cs-CZ" sz="1800" dirty="0" smtClean="0"/>
              <a:t>1982</a:t>
            </a:r>
          </a:p>
          <a:p>
            <a:r>
              <a:rPr lang="cs-CZ" sz="1800" dirty="0" smtClean="0"/>
              <a:t>Osm testů + somatická měření</a:t>
            </a:r>
          </a:p>
          <a:p>
            <a:pPr marL="0" indent="0">
              <a:buNone/>
            </a:pPr>
            <a:r>
              <a:rPr lang="cs-CZ" sz="1800" b="1" dirty="0" smtClean="0"/>
              <a:t>Obsah</a:t>
            </a:r>
          </a:p>
          <a:p>
            <a:r>
              <a:rPr lang="cs-CZ" sz="1800" dirty="0" smtClean="0"/>
              <a:t>Stoj jednonož – plameňák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Dotýkací test (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tapping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cs-CZ" sz="1800" dirty="0" smtClean="0"/>
              <a:t>Dosah v předklonu v sedu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Skok daleký z místa odrazem snožmo / vertikální výskok s dosahováním</a:t>
            </a:r>
          </a:p>
          <a:p>
            <a:r>
              <a:rPr lang="cs-CZ" sz="1800" dirty="0" smtClean="0"/>
              <a:t>Tah paží / ruční dynamometrie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Opakované lehy a sedy</a:t>
            </a:r>
          </a:p>
          <a:p>
            <a:r>
              <a:rPr lang="cs-CZ" sz="1800" dirty="0" smtClean="0"/>
              <a:t>Výdrž ve shybu na hrazdě nadhmatem</a:t>
            </a:r>
          </a:p>
          <a:p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Člunkový běh 10x5 metrů / sprint na 50 metrů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479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4729708"/>
            <a:ext cx="8208912" cy="369332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www.youtube.com/watch?v=2uHxb55EzN8</a:t>
            </a:r>
            <a:r>
              <a:rPr lang="cs-CZ" dirty="0" smtClean="0"/>
              <a:t>  </a:t>
            </a:r>
          </a:p>
        </p:txBody>
      </p:sp>
      <p:pic>
        <p:nvPicPr>
          <p:cNvPr id="6" name="Picture 2" descr="C:\Users\Lucy\AppData\Local\Microsoft\Windows\Temporary Internet Files\Content.IE5\72MK0ZMN\fil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13684"/>
            <a:ext cx="972954" cy="8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76" y="937287"/>
            <a:ext cx="4378180" cy="2052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395536" y="5184647"/>
            <a:ext cx="8352928" cy="369332"/>
            <a:chOff x="395536" y="6221578"/>
            <a:chExt cx="7488832" cy="443198"/>
          </a:xfrm>
        </p:grpSpPr>
        <p:sp>
          <p:nvSpPr>
            <p:cNvPr id="8" name="Šipka doprava 7"/>
            <p:cNvSpPr/>
            <p:nvPr/>
          </p:nvSpPr>
          <p:spPr>
            <a:xfrm>
              <a:off x="1115616" y="6298232"/>
              <a:ext cx="676875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95536" y="6221578"/>
              <a:ext cx="7200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66"/>
                  </a:solidFill>
                </a:rPr>
                <a:t>1900</a:t>
              </a:r>
              <a:endParaRPr lang="cs-CZ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0" name="Ovál 9"/>
          <p:cNvSpPr/>
          <p:nvPr/>
        </p:nvSpPr>
        <p:spPr>
          <a:xfrm>
            <a:off x="1658294" y="5141625"/>
            <a:ext cx="897482" cy="350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1923</a:t>
            </a:r>
            <a:endParaRPr lang="cs-CZ" sz="1600" dirty="0"/>
          </a:p>
        </p:txBody>
      </p:sp>
      <p:sp>
        <p:nvSpPr>
          <p:cNvPr id="11" name="Ovál 10"/>
          <p:cNvSpPr/>
          <p:nvPr/>
        </p:nvSpPr>
        <p:spPr>
          <a:xfrm>
            <a:off x="2726369" y="5137753"/>
            <a:ext cx="897482" cy="35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1927</a:t>
            </a:r>
            <a:endParaRPr lang="cs-CZ" sz="1600" dirty="0"/>
          </a:p>
        </p:txBody>
      </p:sp>
      <p:sp>
        <p:nvSpPr>
          <p:cNvPr id="12" name="Ovál 11"/>
          <p:cNvSpPr/>
          <p:nvPr/>
        </p:nvSpPr>
        <p:spPr>
          <a:xfrm>
            <a:off x="3746526" y="5137753"/>
            <a:ext cx="897482" cy="35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1950</a:t>
            </a:r>
            <a:endParaRPr lang="cs-CZ" sz="1600" dirty="0"/>
          </a:p>
        </p:txBody>
      </p:sp>
      <p:sp>
        <p:nvSpPr>
          <p:cNvPr id="13" name="Ovál 12"/>
          <p:cNvSpPr/>
          <p:nvPr/>
        </p:nvSpPr>
        <p:spPr>
          <a:xfrm>
            <a:off x="4703368" y="5137753"/>
            <a:ext cx="897482" cy="350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1957</a:t>
            </a:r>
            <a:endParaRPr lang="cs-CZ" sz="1600" dirty="0"/>
          </a:p>
        </p:txBody>
      </p:sp>
      <p:sp>
        <p:nvSpPr>
          <p:cNvPr id="16" name="Ovál 15"/>
          <p:cNvSpPr/>
          <p:nvPr/>
        </p:nvSpPr>
        <p:spPr>
          <a:xfrm>
            <a:off x="5659882" y="5137753"/>
            <a:ext cx="897482" cy="35080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1963</a:t>
            </a:r>
            <a:endParaRPr lang="cs-CZ" sz="1600" dirty="0"/>
          </a:p>
        </p:txBody>
      </p:sp>
      <p:sp>
        <p:nvSpPr>
          <p:cNvPr id="17" name="Ovál 16"/>
          <p:cNvSpPr/>
          <p:nvPr/>
        </p:nvSpPr>
        <p:spPr>
          <a:xfrm>
            <a:off x="6576186" y="5137753"/>
            <a:ext cx="897482" cy="350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1964</a:t>
            </a:r>
            <a:endParaRPr lang="cs-CZ" sz="1600" dirty="0"/>
          </a:p>
        </p:txBody>
      </p:sp>
      <p:sp>
        <p:nvSpPr>
          <p:cNvPr id="18" name="Ovál 17"/>
          <p:cNvSpPr/>
          <p:nvPr/>
        </p:nvSpPr>
        <p:spPr>
          <a:xfrm>
            <a:off x="7562950" y="5146993"/>
            <a:ext cx="897482" cy="350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1984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5442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34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CIAR</a:t>
            </a:r>
          </a:p>
          <a:p>
            <a:r>
              <a:rPr lang="cs-CZ" sz="2800" dirty="0"/>
              <a:t>Institut pro aerobní výzkum v Dallasu</a:t>
            </a:r>
          </a:p>
          <a:p>
            <a:r>
              <a:rPr lang="cs-CZ" sz="2800" dirty="0" smtClean="0"/>
              <a:t>Testy zdravotně orientované tělesné zdatnosti</a:t>
            </a:r>
          </a:p>
          <a:p>
            <a:r>
              <a:rPr lang="cs-CZ" sz="2800" b="1" dirty="0" smtClean="0"/>
              <a:t>5 povinných testů</a:t>
            </a:r>
          </a:p>
          <a:p>
            <a:pPr lvl="1"/>
            <a:r>
              <a:rPr lang="cs-CZ" sz="2400" dirty="0" smtClean="0"/>
              <a:t>Běh nebo chůze na 1 míli (</a:t>
            </a:r>
            <a:r>
              <a:rPr lang="cs-CZ" sz="2400" dirty="0"/>
              <a:t>1 609 </a:t>
            </a:r>
            <a:r>
              <a:rPr lang="cs-CZ" sz="2400" dirty="0" smtClean="0"/>
              <a:t>metrů)</a:t>
            </a:r>
          </a:p>
          <a:p>
            <a:pPr lvl="1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Zvedání trupu v lehu na břiše</a:t>
            </a:r>
          </a:p>
          <a:p>
            <a:pPr lvl="1"/>
            <a:r>
              <a:rPr lang="cs-CZ" sz="2400" dirty="0" smtClean="0"/>
              <a:t>Kliky (každé 3 s)</a:t>
            </a:r>
          </a:p>
          <a:p>
            <a:pPr lvl="1"/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Curl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-up</a:t>
            </a:r>
          </a:p>
          <a:p>
            <a:pPr lvl="1"/>
            <a:r>
              <a:rPr lang="cs-CZ" sz="2400" dirty="0" smtClean="0"/>
              <a:t>Měření procenta tuku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22920" y="4479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3" b="20763"/>
          <a:stretch/>
        </p:blipFill>
        <p:spPr bwMode="auto">
          <a:xfrm>
            <a:off x="5537189" y="2724810"/>
            <a:ext cx="3605386" cy="176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483768" y="3517573"/>
            <a:ext cx="2880320" cy="180020"/>
          </a:xfrm>
          <a:prstGeom prst="rightArrow">
            <a:avLst>
              <a:gd name="adj1" fmla="val 50000"/>
              <a:gd name="adj2" fmla="val 109859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7640"/>
            <a:ext cx="3528392" cy="1445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6091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CIAR</a:t>
            </a:r>
          </a:p>
          <a:p>
            <a:r>
              <a:rPr lang="cs-CZ" sz="2800" b="1" dirty="0" smtClean="0"/>
              <a:t>Nepovinné testy</a:t>
            </a:r>
          </a:p>
          <a:p>
            <a:pPr lvl="1"/>
            <a:r>
              <a:rPr lang="cs-CZ" dirty="0" smtClean="0"/>
              <a:t>Shyby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Ohebnost v sedu</a:t>
            </a:r>
          </a:p>
          <a:p>
            <a:pPr lvl="1"/>
            <a:r>
              <a:rPr lang="cs-CZ" dirty="0" smtClean="0"/>
              <a:t>Spojení rukou za tělem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2481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80" y="2737487"/>
            <a:ext cx="3865612" cy="287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CIAR - </a:t>
            </a:r>
            <a:r>
              <a:rPr lang="cs-CZ" dirty="0" smtClean="0">
                <a:solidFill>
                  <a:srgbClr val="FF0066"/>
                </a:solidFill>
              </a:rPr>
              <a:t>Hodnocení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4" descr="C:\LUCIE\FSPS\1.ROCNIK\1.SEMESTR\Antropomotorika\Prezentace\12110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13706" r="34483" b="59449"/>
          <a:stretch/>
        </p:blipFill>
        <p:spPr bwMode="auto">
          <a:xfrm rot="10800000">
            <a:off x="35497" y="1117306"/>
            <a:ext cx="432048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LUCIE\FSPS\1.ROCNIK\1.SEMESTR\Antropomotorika\Prezentace\221102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3553" r="38206" b="60417"/>
          <a:stretch/>
        </p:blipFill>
        <p:spPr bwMode="auto">
          <a:xfrm>
            <a:off x="4427985" y="3019246"/>
            <a:ext cx="4571999" cy="24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Lední hokej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4530" y="1201316"/>
            <a:ext cx="69777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Extraliga mladší dorost </a:t>
            </a:r>
            <a:endParaRPr lang="cs-CZ" dirty="0" smtClean="0"/>
          </a:p>
          <a:p>
            <a:r>
              <a:rPr lang="cs-CZ" b="1" dirty="0" smtClean="0"/>
              <a:t>První </a:t>
            </a:r>
            <a:r>
              <a:rPr lang="cs-CZ" b="1" dirty="0"/>
              <a:t>den </a:t>
            </a:r>
            <a:endParaRPr lang="cs-CZ" b="1" dirty="0" smtClean="0"/>
          </a:p>
          <a:p>
            <a:r>
              <a:rPr lang="cs-CZ" dirty="0" smtClean="0"/>
              <a:t>◦	1</a:t>
            </a:r>
            <a:r>
              <a:rPr lang="cs-CZ" dirty="0"/>
              <a:t>. Rychlost (agility)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2. Rychlost (hokej)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3. Rychlost (komplex)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4. Šplh (komplexní síla)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5. 6-ti skok (odrazová síla)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6. Flexibilita (předklon)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7. Flexibilita (sepnutí rukou)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8. Překážka - přeskoky (anaerobní silová vytrvalost) </a:t>
            </a:r>
            <a:endParaRPr lang="cs-CZ" dirty="0" smtClean="0"/>
          </a:p>
          <a:p>
            <a:r>
              <a:rPr lang="cs-CZ" b="1" dirty="0" smtClean="0"/>
              <a:t>Druhý </a:t>
            </a:r>
            <a:r>
              <a:rPr lang="cs-CZ" b="1" dirty="0"/>
              <a:t>den </a:t>
            </a:r>
            <a:endParaRPr lang="cs-CZ" b="1" dirty="0" smtClean="0"/>
          </a:p>
          <a:p>
            <a:r>
              <a:rPr lang="cs-CZ" dirty="0" smtClean="0"/>
              <a:t>◦	 </a:t>
            </a:r>
            <a:r>
              <a:rPr lang="cs-CZ" dirty="0"/>
              <a:t>9. Běh 3x 200 m (anaerobní vytrvalost)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10. Sed-leh (silová vytrvalost) </a:t>
            </a:r>
            <a:endParaRPr lang="cs-CZ" dirty="0" smtClean="0"/>
          </a:p>
          <a:p>
            <a:r>
              <a:rPr lang="cs-CZ" dirty="0" smtClean="0"/>
              <a:t>◦	 </a:t>
            </a:r>
            <a:r>
              <a:rPr lang="cs-CZ" dirty="0"/>
              <a:t>11. Běh 1500 m (aerobní vytrvalost)</a:t>
            </a:r>
          </a:p>
        </p:txBody>
      </p:sp>
    </p:spTree>
    <p:extLst>
      <p:ext uri="{BB962C8B-B14F-4D97-AF65-F5344CB8AC3E}">
        <p14:creationId xmlns:p14="http://schemas.microsoft.com/office/powerpoint/2010/main" val="30894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TESTOVÉ BATERIE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</a:t>
            </a:r>
            <a:r>
              <a:rPr lang="cs-CZ" sz="2800" dirty="0" smtClean="0"/>
              <a:t>eskupení více testů</a:t>
            </a:r>
          </a:p>
          <a:p>
            <a:pPr lvl="1"/>
            <a:r>
              <a:rPr lang="cs-CZ" sz="2400" dirty="0" smtClean="0"/>
              <a:t>jsou společně standardizované </a:t>
            </a:r>
            <a:endParaRPr lang="cs-CZ" sz="2400" dirty="0" smtClean="0"/>
          </a:p>
          <a:p>
            <a:pPr lvl="1"/>
            <a:endParaRPr lang="cs-CZ" sz="2400" dirty="0" smtClean="0"/>
          </a:p>
          <a:p>
            <a:r>
              <a:rPr lang="cs-CZ" sz="2800" dirty="0"/>
              <a:t>V</a:t>
            </a:r>
            <a:r>
              <a:rPr lang="cs-CZ" sz="2800" dirty="0" smtClean="0"/>
              <a:t>ýsledky se kombinují </a:t>
            </a:r>
            <a:r>
              <a:rPr lang="cs-CZ" sz="2800" b="1" dirty="0" smtClean="0">
                <a:solidFill>
                  <a:srgbClr val="FF0066"/>
                </a:solidFill>
              </a:rPr>
              <a:t>-&gt; </a:t>
            </a:r>
            <a:r>
              <a:rPr lang="cs-CZ" sz="2800" dirty="0" smtClean="0"/>
              <a:t>vytvářejí skóre </a:t>
            </a:r>
            <a:r>
              <a:rPr lang="cs-CZ" sz="2800" dirty="0" smtClean="0"/>
              <a:t>baterie</a:t>
            </a:r>
          </a:p>
          <a:p>
            <a:r>
              <a:rPr lang="cs-CZ" sz="2800" dirty="0" smtClean="0"/>
              <a:t> </a:t>
            </a:r>
            <a:endParaRPr lang="cs-CZ" sz="2800" dirty="0" smtClean="0"/>
          </a:p>
          <a:p>
            <a:r>
              <a:rPr lang="cs-CZ" sz="2800" dirty="0" smtClean="0"/>
              <a:t>Jsou standardizované na určitém vzorku </a:t>
            </a:r>
            <a:r>
              <a:rPr lang="cs-CZ" sz="2800" b="1" dirty="0" smtClean="0">
                <a:solidFill>
                  <a:srgbClr val="FF0066"/>
                </a:solidFill>
              </a:rPr>
              <a:t>-&gt;</a:t>
            </a:r>
            <a:r>
              <a:rPr lang="cs-CZ" sz="2800" dirty="0" smtClean="0"/>
              <a:t> jsou navzájem srovnatelné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88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Tenis	- TENDIAG 1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42697"/>
              </p:ext>
            </p:extLst>
          </p:nvPr>
        </p:nvGraphicFramePr>
        <p:xfrm>
          <a:off x="359024" y="1345332"/>
          <a:ext cx="5122912" cy="32256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86808"/>
                <a:gridCol w="936104"/>
              </a:tblGrid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C000"/>
                          </a:solidFill>
                          <a:effectLst/>
                        </a:rPr>
                        <a:t>I. OBLAST TĚLESNÝCH </a:t>
                      </a:r>
                      <a:r>
                        <a:rPr lang="cs-CZ" sz="1200" dirty="0" smtClean="0">
                          <a:solidFill>
                            <a:srgbClr val="FFC000"/>
                          </a:solidFill>
                          <a:effectLst/>
                        </a:rPr>
                        <a:t>PŘEDPOKLADŮ</a:t>
                      </a:r>
                      <a:endParaRPr lang="cs-CZ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Jednotka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Tělesná výška (a měření hmotnosti pro výpočet BMI) 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[m] [kg]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Body </a:t>
                      </a:r>
                      <a:r>
                        <a:rPr lang="cs-CZ" sz="1200" dirty="0" err="1">
                          <a:effectLst/>
                        </a:rPr>
                        <a:t>Mass</a:t>
                      </a:r>
                      <a:r>
                        <a:rPr lang="cs-CZ" sz="1200" dirty="0">
                          <a:effectLst/>
                        </a:rPr>
                        <a:t> Index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[index]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Pohyblivost v ramenních kloubech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[index]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solidFill>
                            <a:srgbClr val="FFC000"/>
                          </a:solidFill>
                          <a:effectLst/>
                        </a:rPr>
                        <a:t>II. OBLAST KONDIČNÍCH SCHOPNOSTÍ</a:t>
                      </a:r>
                      <a:endParaRPr lang="cs-CZ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Síla herní ruky (testována síla stisku pravé i levé ruky)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[kp]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Rychlost běžecká (rychlost se změnou směru)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[s]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Vytrvalost střednědobá (člunkový běh)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[s]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solidFill>
                            <a:srgbClr val="FFC000"/>
                          </a:solidFill>
                          <a:effectLst/>
                        </a:rPr>
                        <a:t>III. OBLAST KOORDINAČNÍCH SCHOPNOSTÍ</a:t>
                      </a:r>
                      <a:endParaRPr lang="cs-CZ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Rychlost reakce (typu ruka-oko na vizuální podnět)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[s]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Rychlost reakce (typu noha-oko na vizuální podnět)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[s]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Pohyblivost trupu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[počet]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5253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32368"/>
              </p:ext>
            </p:extLst>
          </p:nvPr>
        </p:nvGraphicFramePr>
        <p:xfrm>
          <a:off x="5986339" y="1156841"/>
          <a:ext cx="290512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List" r:id="rId3" imgW="6652389" imgH="10180452" progId="Excel.Sheet.8">
                  <p:embed/>
                </p:oleObj>
              </mc:Choice>
              <mc:Fallback>
                <p:oleObj name="List" r:id="rId3" imgW="6652389" imgH="10180452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339" y="1156841"/>
                        <a:ext cx="2905125" cy="41529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6360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A</a:t>
            </a:r>
            <a:r>
              <a:rPr lang="cs-CZ" b="1" dirty="0" smtClean="0">
                <a:solidFill>
                  <a:srgbClr val="FF0066"/>
                </a:solidFill>
              </a:rPr>
              <a:t>ČR přijímací </a:t>
            </a:r>
            <a:r>
              <a:rPr lang="en-US" b="1" dirty="0" smtClean="0">
                <a:solidFill>
                  <a:srgbClr val="FF0066"/>
                </a:solidFill>
              </a:rPr>
              <a:t>test</a:t>
            </a:r>
            <a:r>
              <a:rPr lang="cs-CZ" b="1" dirty="0" smtClean="0">
                <a:solidFill>
                  <a:srgbClr val="FF0066"/>
                </a:solidFill>
              </a:rPr>
              <a:t>y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5372"/>
            <a:ext cx="5857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6360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US Army </a:t>
            </a:r>
            <a:r>
              <a:rPr lang="cs-CZ" b="1" dirty="0" smtClean="0">
                <a:solidFill>
                  <a:srgbClr val="FF0066"/>
                </a:solidFill>
              </a:rPr>
              <a:t>- </a:t>
            </a:r>
            <a:r>
              <a:rPr lang="cs-CZ" b="1" dirty="0" err="1" smtClean="0">
                <a:solidFill>
                  <a:srgbClr val="FF0066"/>
                </a:solidFill>
              </a:rPr>
              <a:t>entrance</a:t>
            </a:r>
            <a:r>
              <a:rPr lang="cs-CZ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tests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Výsledek obrázku pro us army fitness tes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7380"/>
            <a:ext cx="59817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6360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NAVY SEAL tests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32561"/>
              </p:ext>
            </p:extLst>
          </p:nvPr>
        </p:nvGraphicFramePr>
        <p:xfrm>
          <a:off x="1443728" y="1777380"/>
          <a:ext cx="5968511" cy="2355010"/>
        </p:xfrm>
        <a:graphic>
          <a:graphicData uri="http://schemas.openxmlformats.org/drawingml/2006/table">
            <a:tbl>
              <a:tblPr/>
              <a:tblGrid>
                <a:gridCol w="2325961"/>
                <a:gridCol w="1218362"/>
                <a:gridCol w="1329122"/>
                <a:gridCol w="1095066"/>
              </a:tblGrid>
              <a:tr h="315956">
                <a:tc>
                  <a:txBody>
                    <a:bodyPr/>
                    <a:lstStyle/>
                    <a:p>
                      <a:r>
                        <a:rPr lang="cs-CZ" sz="1200" b="0" dirty="0">
                          <a:effectLst/>
                          <a:latin typeface="Roboto"/>
                        </a:rPr>
                        <a:t>PHYSICAL SCREENING TEST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MINIMUM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AVERAGE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OPTIMUM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322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Roboto"/>
                        </a:rPr>
                        <a:t> Swim 500 yard breast or side stroke</a:t>
                      </a:r>
                    </a:p>
                  </a:txBody>
                  <a:tcPr marL="38332" marR="38332" marT="38332" marB="38332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dirty="0">
                          <a:effectLst/>
                          <a:latin typeface="Roboto"/>
                        </a:rPr>
                        <a:t>12:30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10:00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9:30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33"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 Push-ups in two-minutes</a:t>
                      </a:r>
                    </a:p>
                  </a:txBody>
                  <a:tcPr marL="38332" marR="38332" marT="38332" marB="38332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42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79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100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33"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 Sit-ups in two-minutes</a:t>
                      </a:r>
                    </a:p>
                  </a:txBody>
                  <a:tcPr marL="38332" marR="38332" marT="38332" marB="38332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dirty="0">
                          <a:effectLst/>
                          <a:latin typeface="Roboto"/>
                        </a:rPr>
                        <a:t>50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79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100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33"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 Pull-ups no time limit</a:t>
                      </a:r>
                    </a:p>
                  </a:txBody>
                  <a:tcPr marL="38332" marR="38332" marT="38332" marB="38332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06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11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25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33"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 Run 1.5 miles*</a:t>
                      </a:r>
                    </a:p>
                  </a:txBody>
                  <a:tcPr marL="38332" marR="38332" marT="38332" marB="38332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11:00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>
                          <a:effectLst/>
                          <a:latin typeface="Roboto"/>
                        </a:rPr>
                        <a:t>10:20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dirty="0">
                          <a:effectLst/>
                          <a:latin typeface="Roboto"/>
                        </a:rPr>
                        <a:t>09:30</a:t>
                      </a:r>
                    </a:p>
                  </a:txBody>
                  <a:tcPr marL="38332" marR="38332" marT="38332" marB="38332" anchor="ctr">
                    <a:lnL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4427984" y="50897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https://www.youtube.com/watch?v=9OXOg8BtEV0</a:t>
            </a:r>
          </a:p>
        </p:txBody>
      </p:sp>
    </p:spTree>
    <p:extLst>
      <p:ext uri="{BB962C8B-B14F-4D97-AF65-F5344CB8AC3E}">
        <p14:creationId xmlns:p14="http://schemas.microsoft.com/office/powerpoint/2010/main" val="33301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63607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POLICIE ČR – vstupní test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48737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Nutno v</a:t>
            </a:r>
            <a:r>
              <a:rPr lang="cs-CZ" dirty="0"/>
              <a:t> každém testu získat minimálně 4 body a </a:t>
            </a:r>
            <a:r>
              <a:rPr lang="cs-CZ" b="1" dirty="0"/>
              <a:t>v celkovém součtu minimálně 36 bodů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5072"/>
              </p:ext>
            </p:extLst>
          </p:nvPr>
        </p:nvGraphicFramePr>
        <p:xfrm>
          <a:off x="611560" y="1849388"/>
          <a:ext cx="1008112" cy="2520277"/>
        </p:xfrm>
        <a:graphic>
          <a:graphicData uri="http://schemas.openxmlformats.org/drawingml/2006/table">
            <a:tbl>
              <a:tblPr/>
              <a:tblGrid>
                <a:gridCol w="504056"/>
                <a:gridCol w="504056"/>
              </a:tblGrid>
              <a:tr h="35220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</a:rPr>
                        <a:t>Body</a:t>
                      </a:r>
                    </a:p>
                  </a:txBody>
                  <a:tcPr marL="34248" marR="34248" marT="15983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Výkon</a:t>
                      </a:r>
                    </a:p>
                  </a:txBody>
                  <a:tcPr marL="34248" marR="34248" marT="15983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55"/>
                    </a:solidFill>
                  </a:tcPr>
                </a:tc>
              </a:tr>
              <a:tr h="3613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14,5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6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13,4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613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12,3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10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11,6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613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12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11,2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14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10,8</a:t>
                      </a:r>
                    </a:p>
                  </a:txBody>
                  <a:tcPr marL="34248" marR="34248" marT="25116" marB="1598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77769"/>
              </p:ext>
            </p:extLst>
          </p:nvPr>
        </p:nvGraphicFramePr>
        <p:xfrm>
          <a:off x="2843808" y="1849388"/>
          <a:ext cx="1008112" cy="2520280"/>
        </p:xfrm>
        <a:graphic>
          <a:graphicData uri="http://schemas.openxmlformats.org/drawingml/2006/table">
            <a:tbl>
              <a:tblPr/>
              <a:tblGrid>
                <a:gridCol w="504056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</a:rPr>
                        <a:t>Body</a:t>
                      </a:r>
                    </a:p>
                  </a:txBody>
                  <a:tcPr marL="35450" marR="35450" marT="16543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Výkon</a:t>
                      </a:r>
                    </a:p>
                  </a:txBody>
                  <a:tcPr marL="35450" marR="35450" marT="16543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555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22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26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12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38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37595"/>
              </p:ext>
            </p:extLst>
          </p:nvPr>
        </p:nvGraphicFramePr>
        <p:xfrm>
          <a:off x="5004048" y="1849388"/>
          <a:ext cx="1008112" cy="2520280"/>
        </p:xfrm>
        <a:graphic>
          <a:graphicData uri="http://schemas.openxmlformats.org/drawingml/2006/table">
            <a:tbl>
              <a:tblPr/>
              <a:tblGrid>
                <a:gridCol w="504056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</a:rPr>
                        <a:t>Body</a:t>
                      </a:r>
                    </a:p>
                  </a:txBody>
                  <a:tcPr marL="35450" marR="35450" marT="16543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</a:rPr>
                        <a:t>Výkon</a:t>
                      </a:r>
                    </a:p>
                  </a:txBody>
                  <a:tcPr marL="35450" marR="35450" marT="16543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555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22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26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12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38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5240"/>
              </p:ext>
            </p:extLst>
          </p:nvPr>
        </p:nvGraphicFramePr>
        <p:xfrm>
          <a:off x="7020272" y="1849388"/>
          <a:ext cx="1008112" cy="2520280"/>
        </p:xfrm>
        <a:graphic>
          <a:graphicData uri="http://schemas.openxmlformats.org/drawingml/2006/table">
            <a:tbl>
              <a:tblPr/>
              <a:tblGrid>
                <a:gridCol w="504056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</a:rPr>
                        <a:t>Body</a:t>
                      </a:r>
                    </a:p>
                  </a:txBody>
                  <a:tcPr marL="35450" marR="35450" marT="16543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</a:rPr>
                        <a:t>Výkon</a:t>
                      </a:r>
                    </a:p>
                  </a:txBody>
                  <a:tcPr marL="35450" marR="35450" marT="16543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555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5:15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4:50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4:30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4:10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12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3:50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14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3:30</a:t>
                      </a:r>
                    </a:p>
                  </a:txBody>
                  <a:tcPr marL="35450" marR="35450" marT="25997" marB="16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95536" y="1201316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člunkový běh</a:t>
            </a:r>
          </a:p>
          <a:p>
            <a:pPr algn="ctr"/>
            <a:r>
              <a:rPr lang="cs-CZ" dirty="0" smtClean="0"/>
              <a:t>4x10 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55776" y="1201315"/>
            <a:ext cx="15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kliky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1167054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celostní </a:t>
            </a:r>
          </a:p>
          <a:p>
            <a:pPr algn="ctr"/>
            <a:r>
              <a:rPr lang="cs-CZ" dirty="0" smtClean="0"/>
              <a:t>motorický test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701408" y="1237320"/>
            <a:ext cx="15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běh 1000m</a:t>
            </a:r>
          </a:p>
        </p:txBody>
      </p:sp>
    </p:spTree>
    <p:extLst>
      <p:ext uri="{BB962C8B-B14F-4D97-AF65-F5344CB8AC3E}">
        <p14:creationId xmlns:p14="http://schemas.microsoft.com/office/powerpoint/2010/main" val="15871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7254"/>
            <a:ext cx="8229600" cy="63607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PČR - ÚRN</a:t>
            </a:r>
            <a:endParaRPr lang="cs-CZ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9719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TESTOVÉ </a:t>
            </a:r>
            <a:r>
              <a:rPr lang="cs-CZ" sz="3600" dirty="0" smtClean="0"/>
              <a:t>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340"/>
            <a:ext cx="45529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64088" y="1308105"/>
            <a:ext cx="3507767" cy="353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1) člunkový běh (stanoviště č. 1), trať je vyznačena metami (2 asi 20 cm vysoké), které jsou od sebe vzdálené 9 m (vzdálenost vnějších okrajů met). Úkolem je 4x přeběhnout předepsaným způsobem vymezenou vzdálenost (celkem 36 m). Cvik se provádí celkem 3krát.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2) lezení na ribstol (stanoviště č. 2), úkolem lezení na ribstol je vystoupat oběma nohama na horní příčku ribstolu a sestoupit dolů. Cvik se provádí celkem 3krát.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3) překonání čtyř ribstolů (stanoviště č. 3), úkolem překonání ribstolu je vystoupat na nejvyšší příčku prvního ribstolu, následně přejít po nejvyšší příčce určený počet ribstolů (zpravidla 4) a sestoupit po posledním ribstolu na zem.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4) cvik na kruzích (stanoviště č. 4), úkolem cvičení na kruzích je provést výskok do vzporu na kruzích s propnutými pažemi a seskok na zem.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5) šplh (stanoviště č. 5), úkolem šplhu je vystoupat po pevné tyči do výše 4,5 m, následně v uvedené výšce překonat přehmatáváním sousední pevné tyče až na poslední (čtvrtou) pevnou tyč, po které se spustit na zem.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6) kotoul vpřed a kotoul vzad (stanoviště č. 6), přeběhnout vzdálenost (5 m) k žíněnkám, na kterých se provede jeden kotoul vpřed a jeden kotoul vzad.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7) přeskok dvou překážek (stanoviště č. 7), během překonat vzdálenost ke stěně. Dotykem o stěnu zahájit přeskok přes dvě 50 cm vysoké a 9 m od sebe vzdálené překážky. Dotykem o protější stranu se přeskok překážek opakuje. Překonávání překážek se provádí celkem 8x.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8) kotoul ze židle na žíněnku (stanoviště č. 8), následuje stanoviště, na kterém se provádí kotoul ze židle na žíněnku.</a:t>
            </a:r>
            <a:endParaRPr lang="cs-CZ" sz="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sz="800" i="1" dirty="0">
                <a:solidFill>
                  <a:srgbClr val="444444"/>
                </a:solidFill>
                <a:latin typeface="inherit"/>
              </a:rPr>
              <a:t>9) Výmyk na hrazdě (stanoviště č. 9), následuje běh k hrazdě (výška 170 cm), kde se provede výmyk.</a:t>
            </a:r>
            <a:endParaRPr lang="cs-CZ" sz="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64931" y="497980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uchazeč </a:t>
            </a:r>
            <a:r>
              <a:rPr lang="cs-CZ" dirty="0"/>
              <a:t>musí </a:t>
            </a:r>
            <a:r>
              <a:rPr lang="cs-CZ" dirty="0" smtClean="0"/>
              <a:t>získat:	1. v </a:t>
            </a:r>
            <a:r>
              <a:rPr lang="cs-CZ" dirty="0"/>
              <a:t>každém testu minimálně 1 bod,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	2</a:t>
            </a:r>
            <a:r>
              <a:rPr lang="cs-CZ" dirty="0"/>
              <a:t>. v celkovém součtu minimálně 35 bodů. </a:t>
            </a:r>
          </a:p>
        </p:txBody>
      </p:sp>
    </p:spTree>
    <p:extLst>
      <p:ext uri="{BB962C8B-B14F-4D97-AF65-F5344CB8AC3E}">
        <p14:creationId xmlns:p14="http://schemas.microsoft.com/office/powerpoint/2010/main" val="4330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ZDROJE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GRUBER, Dominik. </a:t>
            </a:r>
            <a:r>
              <a:rPr lang="cs-CZ" i="1" dirty="0"/>
              <a:t>Vytvoření zásobníku motorických testů používaných v tělesné výchově</a:t>
            </a:r>
            <a:r>
              <a:rPr lang="cs-CZ" dirty="0"/>
              <a:t>. České Budějovice, 2011. Bakalářská práce. JIHOČESKÁ UNIVERZITA V ČESKÝCH BUDĚJOVICÍCH. Vedoucí práce PhDr. Renata Malátová, Ph.D</a:t>
            </a:r>
            <a:r>
              <a:rPr lang="cs-CZ" dirty="0" smtClean="0"/>
              <a:t>.</a:t>
            </a:r>
          </a:p>
          <a:p>
            <a:r>
              <a:rPr lang="cs-CZ" dirty="0"/>
              <a:t>KOPENCOVÁ, MAZÚR, WOJNAR a WAJČNEROVÁ. </a:t>
            </a:r>
            <a:r>
              <a:rPr lang="cs-CZ" i="1" dirty="0"/>
              <a:t>Testové baterie</a:t>
            </a:r>
            <a:r>
              <a:rPr lang="cs-CZ" dirty="0"/>
              <a:t> [online]. In: . [cit. 2016-10-20]. Dostupné z: https://</a:t>
            </a:r>
            <a:r>
              <a:rPr lang="cs-CZ" dirty="0" smtClean="0"/>
              <a:t>is.muni.cz/el/1451/podzim2015/np2003/ode/TESTOVE-BATERIE-DONE.pdf</a:t>
            </a:r>
          </a:p>
          <a:p>
            <a:r>
              <a:rPr lang="cs-CZ" dirty="0"/>
              <a:t>NEUMAN, Jan. Cvičení a testy obratnosti, vytrvalosti a síly. Vyd. 1. Praha: Portál, 2003. ISBN 80-7178-730-2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Obrázky: google.com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4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TESTOVÉ BATERIE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FF0066"/>
                </a:solidFill>
              </a:rPr>
              <a:t>HOMOGENNÍ</a:t>
            </a:r>
          </a:p>
          <a:p>
            <a:pPr lvl="1"/>
            <a:r>
              <a:rPr lang="cs-CZ" dirty="0" smtClean="0"/>
              <a:t>Podobné testy</a:t>
            </a:r>
          </a:p>
          <a:p>
            <a:pPr lvl="1"/>
            <a:r>
              <a:rPr lang="cs-CZ" dirty="0" smtClean="0"/>
              <a:t>Zvýšení spolehlivosti</a:t>
            </a:r>
          </a:p>
          <a:p>
            <a:pPr lvl="1"/>
            <a:r>
              <a:rPr lang="cs-CZ" dirty="0" smtClean="0"/>
              <a:t>Stejná </a:t>
            </a:r>
            <a:r>
              <a:rPr lang="cs-CZ" dirty="0"/>
              <a:t>motorická </a:t>
            </a:r>
            <a:r>
              <a:rPr lang="cs-CZ" dirty="0" smtClean="0"/>
              <a:t>schopnost</a:t>
            </a:r>
          </a:p>
          <a:p>
            <a:pPr lvl="1"/>
            <a:r>
              <a:rPr lang="cs-CZ" dirty="0" smtClean="0"/>
              <a:t>Testy </a:t>
            </a:r>
            <a:r>
              <a:rPr lang="cs-CZ" dirty="0"/>
              <a:t>spolu významně korelují </a:t>
            </a:r>
            <a:endParaRPr lang="cs-CZ" dirty="0" smtClean="0"/>
          </a:p>
          <a:p>
            <a:pPr lvl="1"/>
            <a:r>
              <a:rPr lang="cs-CZ" dirty="0" smtClean="0"/>
              <a:t>Spolehlivější postižení </a:t>
            </a:r>
            <a:r>
              <a:rPr lang="cs-CZ" dirty="0"/>
              <a:t>měřícího </a:t>
            </a:r>
            <a:r>
              <a:rPr lang="cs-CZ" dirty="0" smtClean="0"/>
              <a:t>znaku</a:t>
            </a:r>
          </a:p>
          <a:p>
            <a:pPr lvl="1"/>
            <a:endParaRPr lang="cs-CZ" dirty="0">
              <a:solidFill>
                <a:srgbClr val="FF0066"/>
              </a:solidFill>
            </a:endParaRPr>
          </a:p>
          <a:p>
            <a:r>
              <a:rPr lang="cs-CZ" dirty="0" smtClean="0">
                <a:solidFill>
                  <a:srgbClr val="FF0066"/>
                </a:solidFill>
              </a:rPr>
              <a:t>HETEROGENNÍ</a:t>
            </a:r>
          </a:p>
          <a:p>
            <a:pPr lvl="1"/>
            <a:r>
              <a:rPr lang="cs-CZ" dirty="0" smtClean="0"/>
              <a:t>Testování fyzické zdatnosti</a:t>
            </a:r>
          </a:p>
          <a:p>
            <a:pPr lvl="1"/>
            <a:r>
              <a:rPr lang="cs-CZ" dirty="0" smtClean="0"/>
              <a:t>Zjišťují </a:t>
            </a:r>
            <a:r>
              <a:rPr lang="cs-CZ" dirty="0"/>
              <a:t>různé stránky </a:t>
            </a:r>
            <a:r>
              <a:rPr lang="cs-CZ" dirty="0" smtClean="0"/>
              <a:t>výkonnosti</a:t>
            </a:r>
          </a:p>
          <a:p>
            <a:pPr lvl="1"/>
            <a:r>
              <a:rPr lang="cs-CZ" dirty="0" smtClean="0"/>
              <a:t>Více </a:t>
            </a:r>
            <a:r>
              <a:rPr lang="cs-CZ" dirty="0"/>
              <a:t>motorických </a:t>
            </a:r>
            <a:r>
              <a:rPr lang="cs-CZ" dirty="0" smtClean="0"/>
              <a:t>schopností</a:t>
            </a:r>
          </a:p>
          <a:p>
            <a:pPr lvl="1"/>
            <a:r>
              <a:rPr lang="cs-CZ" dirty="0" smtClean="0"/>
              <a:t>Testy </a:t>
            </a:r>
            <a:r>
              <a:rPr lang="cs-CZ" dirty="0"/>
              <a:t>spolu korelují minimálně</a:t>
            </a:r>
          </a:p>
        </p:txBody>
      </p:sp>
    </p:spTree>
    <p:extLst>
      <p:ext uri="{BB962C8B-B14F-4D97-AF65-F5344CB8AC3E}">
        <p14:creationId xmlns:p14="http://schemas.microsoft.com/office/powerpoint/2010/main" val="16755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TESTOVÉ BATERIE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43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66"/>
                </a:solidFill>
              </a:rPr>
              <a:t>VYUŽITÍ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1923827"/>
            <a:ext cx="64807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hodnocení motorického vývoje a vyspělosti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hodnocení konkrétních schopností a dovedností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hodnocení „zdatnosti“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hodnocení úrovně sportovců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hodnocení vstupních parametrů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hodnocení fyzické přípravy zaměstnanců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9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TESTOVÉ 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motorická vyspělost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66"/>
                </a:solidFill>
              </a:rPr>
              <a:t>Ozereckého</a:t>
            </a:r>
            <a:r>
              <a:rPr lang="cs-CZ" b="1" dirty="0" smtClean="0">
                <a:solidFill>
                  <a:srgbClr val="FF0066"/>
                </a:solidFill>
              </a:rPr>
              <a:t> testy motorické vyspělosti </a:t>
            </a:r>
          </a:p>
          <a:p>
            <a:r>
              <a:rPr lang="cs-CZ" sz="2400" dirty="0"/>
              <a:t>1923</a:t>
            </a:r>
          </a:p>
          <a:p>
            <a:r>
              <a:rPr lang="cs-CZ" sz="2400" dirty="0" smtClean="0"/>
              <a:t>Hodnocení úrovně pohybové vyspělosti</a:t>
            </a:r>
          </a:p>
          <a:p>
            <a:r>
              <a:rPr lang="cs-CZ" sz="2400" dirty="0" smtClean="0"/>
              <a:t>Ruský neurolog N.J. </a:t>
            </a:r>
            <a:r>
              <a:rPr lang="cs-CZ" sz="2400" dirty="0" err="1" smtClean="0"/>
              <a:t>Ozereckij</a:t>
            </a:r>
            <a:endParaRPr lang="cs-CZ" sz="2400" dirty="0" smtClean="0"/>
          </a:p>
          <a:p>
            <a:r>
              <a:rPr lang="cs-CZ" sz="2400" dirty="0" smtClean="0"/>
              <a:t>Děti ve věku 4-16 let </a:t>
            </a:r>
          </a:p>
          <a:p>
            <a:r>
              <a:rPr lang="cs-CZ" sz="2400" dirty="0" smtClean="0"/>
              <a:t>Testování obratnosti, koordinace pohybů, soutěže</a:t>
            </a:r>
          </a:p>
          <a:p>
            <a:r>
              <a:rPr lang="cs-CZ" sz="2400" dirty="0" smtClean="0"/>
              <a:t>Hodnotí se zvládnutí určitých dovedností </a:t>
            </a:r>
            <a:endParaRPr lang="cs-CZ" sz="24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95536" y="5184647"/>
            <a:ext cx="7488832" cy="369332"/>
            <a:chOff x="395536" y="6221578"/>
            <a:chExt cx="7488832" cy="443198"/>
          </a:xfrm>
        </p:grpSpPr>
        <p:sp>
          <p:nvSpPr>
            <p:cNvPr id="8" name="Šipka doprava 7"/>
            <p:cNvSpPr/>
            <p:nvPr/>
          </p:nvSpPr>
          <p:spPr>
            <a:xfrm>
              <a:off x="1115616" y="6298232"/>
              <a:ext cx="676875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95536" y="6221578"/>
              <a:ext cx="7200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66"/>
                  </a:solidFill>
                </a:rPr>
                <a:t>1900</a:t>
              </a:r>
              <a:endParaRPr lang="cs-CZ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0" name="Ovál 9"/>
          <p:cNvSpPr/>
          <p:nvPr/>
        </p:nvSpPr>
        <p:spPr>
          <a:xfrm>
            <a:off x="1658294" y="5141625"/>
            <a:ext cx="897482" cy="350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1923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7639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FF0066"/>
                </a:solidFill>
              </a:rPr>
              <a:t>Ozereckého</a:t>
            </a:r>
            <a:r>
              <a:rPr lang="cs-CZ" sz="2000" b="1" dirty="0">
                <a:solidFill>
                  <a:srgbClr val="FF0066"/>
                </a:solidFill>
              </a:rPr>
              <a:t> testy motorické vyspělosti </a:t>
            </a:r>
            <a:endParaRPr lang="cs-CZ" sz="20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66"/>
              </a:solidFill>
            </a:endParaRPr>
          </a:p>
          <a:p>
            <a:r>
              <a:rPr lang="cs-CZ" sz="2000" dirty="0" smtClean="0"/>
              <a:t>Skákat po pravé noze a postrkovat před sebou do vzdálenosti 5 m prázdnou krabičku od zápalek</a:t>
            </a:r>
          </a:p>
          <a:p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Běh ke stolu vzdálenému 5 m, vyjmout 4 sirky z krabičky zápalek, z nich složit        , přeložit na půl papír a vrátit se zpět</a:t>
            </a:r>
          </a:p>
          <a:p>
            <a:r>
              <a:rPr lang="cs-CZ" sz="2000" dirty="0" smtClean="0"/>
              <a:t>Vyskočit do výšky a přitom 3x tlesknout před tělem</a:t>
            </a:r>
          </a:p>
          <a:p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předpažení dlaněmi dolů střídavě jednu ruku sevřít v pěst, druhou otevřít</a:t>
            </a:r>
          </a:p>
          <a:p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dirty="0" smtClean="0"/>
              <a:t>Vyskočit do výšky a současně si sáhnout oběma rukama na paty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TESTOVÉ 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motorická vyspělost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95736" y="3075302"/>
            <a:ext cx="288032" cy="28803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Iowa-</a:t>
            </a:r>
            <a:r>
              <a:rPr lang="cs-CZ" sz="2800" b="1" dirty="0" err="1" smtClean="0">
                <a:solidFill>
                  <a:srgbClr val="FF0066"/>
                </a:solidFill>
              </a:rPr>
              <a:t>Brace</a:t>
            </a:r>
            <a:r>
              <a:rPr lang="cs-CZ" sz="2800" b="1" dirty="0" smtClean="0">
                <a:solidFill>
                  <a:srgbClr val="FF0066"/>
                </a:solidFill>
              </a:rPr>
              <a:t> test</a:t>
            </a:r>
            <a:endParaRPr lang="cs-CZ" sz="2800" dirty="0">
              <a:solidFill>
                <a:srgbClr val="FF0066"/>
              </a:solidFill>
            </a:endParaRPr>
          </a:p>
          <a:p>
            <a:r>
              <a:rPr lang="cs-CZ" sz="3100" dirty="0" smtClean="0"/>
              <a:t>1927</a:t>
            </a:r>
          </a:p>
          <a:p>
            <a:r>
              <a:rPr lang="cs-CZ" sz="3100" dirty="0" smtClean="0"/>
              <a:t>USA</a:t>
            </a:r>
            <a:endParaRPr lang="cs-CZ" sz="3100" dirty="0"/>
          </a:p>
          <a:p>
            <a:r>
              <a:rPr lang="cs-CZ" sz="3100" dirty="0" smtClean="0"/>
              <a:t>Posouzení pohybové inteligence</a:t>
            </a:r>
          </a:p>
          <a:p>
            <a:r>
              <a:rPr lang="cs-CZ" sz="3100" dirty="0" smtClean="0"/>
              <a:t>Není potřeba nářadí ani náčiní</a:t>
            </a:r>
          </a:p>
          <a:p>
            <a:r>
              <a:rPr lang="cs-CZ" sz="3100" dirty="0" smtClean="0"/>
              <a:t>21 cvičení/ 6 věkových skupin</a:t>
            </a:r>
          </a:p>
          <a:p>
            <a:r>
              <a:rPr lang="cs-CZ" sz="3100" dirty="0" smtClean="0"/>
              <a:t>Každá skupina 10 cviků</a:t>
            </a:r>
          </a:p>
          <a:p>
            <a:endParaRPr lang="cs-CZ" sz="3100" dirty="0" smtClean="0"/>
          </a:p>
          <a:p>
            <a:r>
              <a:rPr lang="cs-CZ" sz="3100" dirty="0" smtClean="0"/>
              <a:t>Psychomotorické faktory: </a:t>
            </a:r>
          </a:p>
          <a:p>
            <a:pPr lvl="1"/>
            <a:r>
              <a:rPr lang="cs-CZ" sz="2400" dirty="0" smtClean="0"/>
              <a:t>obratnost, rovnováha a síla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r>
              <a:rPr lang="cs-CZ" sz="3100" dirty="0" smtClean="0"/>
              <a:t>Hodnotí se splnil/nesplnil</a:t>
            </a:r>
            <a:endParaRPr lang="cs-CZ" sz="31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TESTOVÉ BATERIE</a:t>
            </a:r>
            <a:br>
              <a:rPr lang="cs-CZ" sz="3600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motorická vyspělost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2377447"/>
            <a:ext cx="2928049" cy="229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395536" y="5184647"/>
            <a:ext cx="7488832" cy="369332"/>
            <a:chOff x="395536" y="6221578"/>
            <a:chExt cx="7488832" cy="443198"/>
          </a:xfrm>
        </p:grpSpPr>
        <p:sp>
          <p:nvSpPr>
            <p:cNvPr id="10" name="Šipka doprava 9"/>
            <p:cNvSpPr/>
            <p:nvPr/>
          </p:nvSpPr>
          <p:spPr>
            <a:xfrm>
              <a:off x="1115616" y="6298232"/>
              <a:ext cx="676875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95536" y="6221578"/>
              <a:ext cx="7200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66"/>
                  </a:solidFill>
                </a:rPr>
                <a:t>1900</a:t>
              </a:r>
              <a:endParaRPr lang="cs-CZ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2" name="Ovál 11"/>
          <p:cNvSpPr/>
          <p:nvPr/>
        </p:nvSpPr>
        <p:spPr>
          <a:xfrm>
            <a:off x="1658294" y="5141625"/>
            <a:ext cx="897482" cy="350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1923</a:t>
            </a:r>
            <a:endParaRPr lang="cs-CZ" sz="1600" dirty="0"/>
          </a:p>
        </p:txBody>
      </p:sp>
      <p:sp>
        <p:nvSpPr>
          <p:cNvPr id="13" name="Ovál 12"/>
          <p:cNvSpPr/>
          <p:nvPr/>
        </p:nvSpPr>
        <p:spPr>
          <a:xfrm>
            <a:off x="2726369" y="5137753"/>
            <a:ext cx="897482" cy="35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1927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6172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17274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300" b="1" dirty="0">
                <a:solidFill>
                  <a:srgbClr val="FF0066"/>
                </a:solidFill>
              </a:rPr>
              <a:t>Iowa-</a:t>
            </a:r>
            <a:r>
              <a:rPr lang="cs-CZ" sz="2300" b="1" dirty="0" err="1">
                <a:solidFill>
                  <a:srgbClr val="FF0066"/>
                </a:solidFill>
              </a:rPr>
              <a:t>Brace</a:t>
            </a:r>
            <a:r>
              <a:rPr lang="cs-CZ" sz="2300" b="1" dirty="0">
                <a:solidFill>
                  <a:srgbClr val="FF0066"/>
                </a:solidFill>
              </a:rPr>
              <a:t> </a:t>
            </a:r>
            <a:r>
              <a:rPr lang="cs-CZ" sz="2300" b="1" dirty="0" smtClean="0">
                <a:solidFill>
                  <a:srgbClr val="FF0066"/>
                </a:solidFill>
              </a:rPr>
              <a:t>test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Stoj, podřep na levé noze, předklon, zanožit pravou nohu a dotknout se hlavou země bez ztráty rovnováhy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Tři kliky ve vzporu ležmo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Stoj na levé noze, výskokem celý obrat vlevo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 sedu skrčmo uchopit nohy za paty – celý obrat vpravo postupně přes pravé koleno a bok, na levý bok a koleno znovu do sedu skrčmo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Stoj na levé noze, pravé chodidlo je opřeno o vnitřní stranu levého kolena, ruce spojeny za zády, výdrž 10 sekund se zavřenýma očima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 sedu snožmo vzpor ležmo vzadu jednoruč na pravé, levá vzpažit, výdrž 5 sekund bez ztráty rovnováhy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Dřep, kolena od sebe – rukama z vnitřní strany obejmout kotníky a spojit ruce zase vpředu – výdrž 5 sekund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dřepu zvolna vztyk s obratem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Z kleku zapažením stoj bez opory rukou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dřepu přednožit pravou a zpět do dřepu, opakovat 2x</a:t>
            </a:r>
          </a:p>
          <a:p>
            <a:endParaRPr lang="cs-CZ" sz="21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97193"/>
            <a:ext cx="8229600" cy="95250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TESTOVÉ BATERIE</a:t>
            </a:r>
            <a:br>
              <a:rPr lang="cs-CZ" sz="2600" dirty="0" smtClean="0"/>
            </a:br>
            <a:r>
              <a:rPr lang="cs-C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motorická vyspělost</a:t>
            </a:r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2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smtClean="0">
                <a:solidFill>
                  <a:srgbClr val="FF0066"/>
                </a:solidFill>
              </a:rPr>
              <a:t>Test Kraus-Weber</a:t>
            </a:r>
          </a:p>
          <a:p>
            <a:r>
              <a:rPr lang="cs-CZ" sz="1600" dirty="0" smtClean="0"/>
              <a:t>v 50-</a:t>
            </a:r>
            <a:r>
              <a:rPr lang="cs-CZ" sz="1600" dirty="0" err="1" smtClean="0"/>
              <a:t>tých</a:t>
            </a:r>
            <a:r>
              <a:rPr lang="cs-CZ" sz="1600" dirty="0" smtClean="0"/>
              <a:t> letech </a:t>
            </a:r>
            <a:r>
              <a:rPr lang="cs-CZ" sz="1600" dirty="0"/>
              <a:t>20. stol. </a:t>
            </a:r>
          </a:p>
          <a:p>
            <a:r>
              <a:rPr lang="cs-CZ" sz="1600" dirty="0" smtClean="0"/>
              <a:t>USA</a:t>
            </a:r>
          </a:p>
          <a:p>
            <a:r>
              <a:rPr lang="cs-CZ" sz="1600" dirty="0" smtClean="0"/>
              <a:t>Posouzení </a:t>
            </a:r>
            <a:r>
              <a:rPr lang="cs-CZ" sz="1600" i="1" dirty="0" smtClean="0"/>
              <a:t>minimální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úrovně tělesné zdatnosti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Evropské děti zdatnější </a:t>
            </a:r>
            <a:br>
              <a:rPr lang="cs-CZ" sz="1600" dirty="0" smtClean="0">
                <a:solidFill>
                  <a:srgbClr val="FF0066"/>
                </a:solidFill>
              </a:rPr>
            </a:br>
            <a:r>
              <a:rPr lang="cs-CZ" sz="1600" dirty="0" smtClean="0">
                <a:solidFill>
                  <a:srgbClr val="FF0066"/>
                </a:solidFill>
              </a:rPr>
              <a:t>než děti americké</a:t>
            </a:r>
          </a:p>
          <a:p>
            <a:pPr marL="0" indent="0">
              <a:buNone/>
            </a:pPr>
            <a:r>
              <a:rPr lang="cs-CZ" sz="1600" b="1" dirty="0" smtClean="0"/>
              <a:t>Popis</a:t>
            </a:r>
          </a:p>
          <a:p>
            <a:r>
              <a:rPr lang="cs-CZ" sz="1600" dirty="0" smtClean="0"/>
              <a:t>Šest úkolů</a:t>
            </a:r>
          </a:p>
          <a:p>
            <a:r>
              <a:rPr lang="cs-CZ" sz="1600" dirty="0" smtClean="0"/>
              <a:t>Bez pomůcek</a:t>
            </a:r>
          </a:p>
          <a:p>
            <a:r>
              <a:rPr lang="cs-CZ" sz="1600" dirty="0" smtClean="0"/>
              <a:t>Jednoduchost!</a:t>
            </a:r>
          </a:p>
          <a:p>
            <a:r>
              <a:rPr lang="cs-CZ" sz="1600" dirty="0" smtClean="0"/>
              <a:t>Možnost modifikací</a:t>
            </a:r>
          </a:p>
          <a:p>
            <a:r>
              <a:rPr lang="cs-CZ" sz="1600" dirty="0" smtClean="0"/>
              <a:t>NESPLNÍ-LI ZÁKLADNÍ POŽADAVKY, JE TO NA POVÁŽENOU!</a:t>
            </a:r>
          </a:p>
          <a:p>
            <a:r>
              <a:rPr lang="cs-CZ" sz="1600" dirty="0" smtClean="0"/>
              <a:t>Nerozcvičuje se</a:t>
            </a:r>
          </a:p>
          <a:p>
            <a:r>
              <a:rPr lang="cs-CZ" sz="1600" dirty="0" smtClean="0"/>
              <a:t>Každý test se zkouší POUZE jednou</a:t>
            </a:r>
          </a:p>
          <a:p>
            <a:r>
              <a:rPr lang="cs-CZ" sz="1600" dirty="0" smtClean="0"/>
              <a:t>Pro splnění  testu – splnit všech šest cvičení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411760" y="15930"/>
            <a:ext cx="8229600" cy="9525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TESTOVÉ BATERIE</a:t>
            </a:r>
            <a:br>
              <a:rPr lang="cs-CZ" sz="2400" dirty="0" smtClean="0"/>
            </a:b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motorická vyspělost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811500"/>
            <a:ext cx="4788023" cy="300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95536" y="5184647"/>
            <a:ext cx="7488832" cy="369332"/>
            <a:chOff x="395536" y="6221578"/>
            <a:chExt cx="7488832" cy="443198"/>
          </a:xfrm>
        </p:grpSpPr>
        <p:sp>
          <p:nvSpPr>
            <p:cNvPr id="6" name="Šipka doprava 5"/>
            <p:cNvSpPr/>
            <p:nvPr/>
          </p:nvSpPr>
          <p:spPr>
            <a:xfrm>
              <a:off x="1115616" y="6298232"/>
              <a:ext cx="676875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95536" y="6221578"/>
              <a:ext cx="7200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66"/>
                  </a:solidFill>
                </a:rPr>
                <a:t>1900</a:t>
              </a:r>
              <a:endParaRPr lang="cs-CZ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8" name="Ovál 7"/>
          <p:cNvSpPr/>
          <p:nvPr/>
        </p:nvSpPr>
        <p:spPr>
          <a:xfrm>
            <a:off x="1658294" y="5141625"/>
            <a:ext cx="897482" cy="350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1923</a:t>
            </a:r>
            <a:endParaRPr lang="cs-CZ" sz="1600" dirty="0"/>
          </a:p>
        </p:txBody>
      </p:sp>
      <p:sp>
        <p:nvSpPr>
          <p:cNvPr id="9" name="Ovál 8"/>
          <p:cNvSpPr/>
          <p:nvPr/>
        </p:nvSpPr>
        <p:spPr>
          <a:xfrm>
            <a:off x="2726369" y="5137753"/>
            <a:ext cx="897482" cy="35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1927</a:t>
            </a:r>
            <a:endParaRPr lang="cs-CZ" sz="1600" dirty="0"/>
          </a:p>
        </p:txBody>
      </p:sp>
      <p:sp>
        <p:nvSpPr>
          <p:cNvPr id="10" name="Ovál 9"/>
          <p:cNvSpPr/>
          <p:nvPr/>
        </p:nvSpPr>
        <p:spPr>
          <a:xfrm>
            <a:off x="3746526" y="5137753"/>
            <a:ext cx="897482" cy="35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1950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9468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1062</Words>
  <Application>Microsoft Office PowerPoint</Application>
  <PresentationFormat>Předvádění na obrazovce (16:10)</PresentationFormat>
  <Paragraphs>368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inherit</vt:lpstr>
      <vt:lpstr>Roboto</vt:lpstr>
      <vt:lpstr>Times New Roman</vt:lpstr>
      <vt:lpstr>Motiv systému Office</vt:lpstr>
      <vt:lpstr>List aplikace Microsoft Excel 97–2003</vt:lpstr>
      <vt:lpstr>TESTOVÉ BATERIE</vt:lpstr>
      <vt:lpstr>TESTOVÉ BATERIE</vt:lpstr>
      <vt:lpstr>TESTOVÉ BATERIE</vt:lpstr>
      <vt:lpstr>TESTOVÉ BATERIE</vt:lpstr>
      <vt:lpstr>TESTOVÉ BATERIE motorická vyspělost</vt:lpstr>
      <vt:lpstr>TESTOVÉ BATERIE motorická vyspělost</vt:lpstr>
      <vt:lpstr>TESTOVÉ BATERIE motorická vyspělost</vt:lpstr>
      <vt:lpstr>TESTOVÉ BATERIE motorická vyspělost</vt:lpstr>
      <vt:lpstr>TESTOVÉ BATERIE motorická vyspělost</vt:lpstr>
      <vt:lpstr>TESTOVÉ BATERIE motorická vyspělost</vt:lpstr>
      <vt:lpstr>TESTOVÉ BATERIE  </vt:lpstr>
      <vt:lpstr>TESTOVÉ BATERIE  </vt:lpstr>
      <vt:lpstr>TESTOVÉ BATERIE  </vt:lpstr>
      <vt:lpstr>TESTOVÉ BATERIE  </vt:lpstr>
      <vt:lpstr>TESTOVÉ BATERIE  </vt:lpstr>
      <vt:lpstr>TESTOVÉ BATERIE  </vt:lpstr>
      <vt:lpstr>TESTOVÉ BATERIE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TESTOVÉ BATERIE</dc:title>
  <dc:creator>Lucy</dc:creator>
  <cp:lastModifiedBy>Tom Vespa</cp:lastModifiedBy>
  <cp:revision>78</cp:revision>
  <dcterms:created xsi:type="dcterms:W3CDTF">2016-10-17T18:24:07Z</dcterms:created>
  <dcterms:modified xsi:type="dcterms:W3CDTF">2016-10-27T08:34:43Z</dcterms:modified>
</cp:coreProperties>
</file>