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5" r:id="rId2"/>
    <p:sldId id="286" r:id="rId3"/>
    <p:sldId id="306" r:id="rId4"/>
    <p:sldId id="309" r:id="rId5"/>
    <p:sldId id="307" r:id="rId6"/>
    <p:sldId id="310" r:id="rId7"/>
    <p:sldId id="308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299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64A2FC"/>
    <a:srgbClr val="0669FA"/>
    <a:srgbClr val="FF0066"/>
    <a:srgbClr val="CC3300"/>
    <a:srgbClr val="CC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7572" autoAdjust="0"/>
  </p:normalViewPr>
  <p:slideViewPr>
    <p:cSldViewPr>
      <p:cViewPr varScale="1">
        <p:scale>
          <a:sx n="114" d="100"/>
          <a:sy n="114" d="100"/>
        </p:scale>
        <p:origin x="-163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A3BA2F-4A01-4937-BEF2-06FBF2DDD9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56240-0169-403E-B7F6-DA63136F07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3AD7-0546-4686-B1B8-FC18406DA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4AA1E-033F-48CF-AB03-B2F21124D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F68BD-75D6-4683-ABE3-8789E8757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22A-C566-4B36-86D7-D5BC30659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8B643-75DF-4188-853C-70413D5BC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9186-3731-4C16-B10D-EC792EE88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7865F-7CB7-47F6-B4FE-3AB51F56F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BB44-F79D-4F26-A442-6A3FF56DF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1C891-E0E7-4FCD-AB1B-F81EC9A09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F521DA3-8BFB-4334-B2F5-D8119D0AE7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000100" y="642919"/>
            <a:ext cx="442915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kern="10" dirty="0" smtClean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Lateralita</a:t>
            </a:r>
            <a:endParaRPr lang="cs-CZ" sz="2800" kern="10" dirty="0">
              <a:ln w="12700">
                <a:solidFill>
                  <a:srgbClr val="3366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5125" name="Obdélník 7"/>
          <p:cNvSpPr>
            <a:spLocks noChangeArrowheads="1"/>
          </p:cNvSpPr>
          <p:nvPr/>
        </p:nvSpPr>
        <p:spPr bwMode="auto">
          <a:xfrm>
            <a:off x="683568" y="1124744"/>
            <a:ext cx="792088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					[</a:t>
            </a:r>
            <a:r>
              <a:rPr lang="cs-CZ" sz="1600" dirty="0" smtClean="0"/>
              <a:t>z </a:t>
            </a:r>
            <a:r>
              <a:rPr lang="cs-CZ" sz="1600" dirty="0"/>
              <a:t>lat. </a:t>
            </a:r>
            <a:r>
              <a:rPr lang="cs-CZ" sz="1600" dirty="0" err="1"/>
              <a:t>latus</a:t>
            </a:r>
            <a:r>
              <a:rPr lang="cs-CZ" sz="1600" dirty="0"/>
              <a:t> = strana, </a:t>
            </a:r>
            <a:r>
              <a:rPr lang="cs-CZ" sz="1600" dirty="0" smtClean="0"/>
              <a:t>bok</a:t>
            </a:r>
            <a:r>
              <a:rPr lang="en-US" sz="1600" dirty="0" smtClean="0"/>
              <a:t>]</a:t>
            </a:r>
            <a:endParaRPr lang="cs-CZ" sz="1600" dirty="0" smtClean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cs-CZ" sz="20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FF00"/>
                </a:solidFill>
              </a:rPr>
              <a:t>Lateralita</a:t>
            </a:r>
            <a:r>
              <a:rPr lang="cs-CZ" sz="2000" dirty="0"/>
              <a:t>	</a:t>
            </a:r>
            <a:r>
              <a:rPr lang="en-US" sz="2000" dirty="0" smtClean="0"/>
              <a:t>- </a:t>
            </a:r>
            <a:r>
              <a:rPr lang="cs-CZ" sz="1600" dirty="0" smtClean="0"/>
              <a:t>funkční </a:t>
            </a:r>
            <a:r>
              <a:rPr lang="cs-CZ" sz="1600" dirty="0"/>
              <a:t>dominance jednoho ze shodných párových pohybových </a:t>
            </a:r>
            <a:r>
              <a:rPr lang="en-US" sz="1600" dirty="0" smtClean="0"/>
              <a:t>		</a:t>
            </a:r>
            <a:r>
              <a:rPr lang="cs-CZ" sz="1600" dirty="0" smtClean="0"/>
              <a:t>nebo </a:t>
            </a:r>
            <a:r>
              <a:rPr lang="cs-CZ" sz="1600" dirty="0"/>
              <a:t>smyslových </a:t>
            </a:r>
            <a:r>
              <a:rPr lang="cs-CZ" sz="1600" dirty="0" smtClean="0"/>
              <a:t>orgánů</a:t>
            </a:r>
            <a:endParaRPr lang="en-US" sz="1600" dirty="0" smtClean="0"/>
          </a:p>
          <a:p>
            <a:pPr>
              <a:spcBef>
                <a:spcPct val="50000"/>
              </a:spcBef>
            </a:pPr>
            <a:r>
              <a:rPr lang="en-US" sz="1600" dirty="0" smtClean="0"/>
              <a:t>		- </a:t>
            </a:r>
            <a:r>
              <a:rPr lang="cs-CZ" sz="1600" dirty="0"/>
              <a:t>přednostním užívání jednoho z párových orgánů</a:t>
            </a:r>
            <a:endParaRPr lang="en-US" sz="1600" dirty="0"/>
          </a:p>
          <a:p>
            <a:pPr>
              <a:spcBef>
                <a:spcPct val="50000"/>
              </a:spcBef>
            </a:pPr>
            <a:r>
              <a:rPr lang="en-US" sz="1600" dirty="0" smtClean="0"/>
              <a:t>	</a:t>
            </a:r>
          </a:p>
          <a:p>
            <a:pPr>
              <a:spcBef>
                <a:spcPct val="50000"/>
              </a:spcBef>
            </a:pPr>
            <a:r>
              <a:rPr lang="cs-CZ" sz="1600" dirty="0"/>
              <a:t>Tato asymetrie se může projevit jak v oblasti hybnosti (např. horní a dolní končetiny) tak v oblasti smyslové (např. oči, uši).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	</a:t>
            </a:r>
          </a:p>
          <a:p>
            <a:r>
              <a:rPr lang="cs-CZ" sz="1600" dirty="0"/>
              <a:t>Lateralitu pozorujeme pouze u </a:t>
            </a:r>
            <a:r>
              <a:rPr lang="cs-CZ" sz="1600" b="1" dirty="0"/>
              <a:t>vyšších živočichů </a:t>
            </a:r>
            <a:r>
              <a:rPr lang="cs-CZ" sz="1600" dirty="0"/>
              <a:t>a její intenzita se může projevit jako</a:t>
            </a:r>
          </a:p>
          <a:p>
            <a:pPr lvl="0"/>
            <a:r>
              <a:rPr lang="cs-CZ" sz="1600" b="1" dirty="0">
                <a:solidFill>
                  <a:srgbClr val="FFFF00"/>
                </a:solidFill>
              </a:rPr>
              <a:t>preference</a:t>
            </a:r>
            <a:r>
              <a:rPr lang="cs-CZ" sz="1600" b="1" dirty="0"/>
              <a:t> – </a:t>
            </a:r>
            <a:r>
              <a:rPr lang="cs-CZ" sz="1600" dirty="0"/>
              <a:t>upřednostňování mírného stupně</a:t>
            </a:r>
          </a:p>
          <a:p>
            <a:pPr lvl="0"/>
            <a:r>
              <a:rPr lang="cs-CZ" sz="1600" b="1" dirty="0">
                <a:solidFill>
                  <a:srgbClr val="FFFF00"/>
                </a:solidFill>
              </a:rPr>
              <a:t>dominance</a:t>
            </a:r>
            <a:r>
              <a:rPr lang="cs-CZ" sz="1600" b="1" dirty="0"/>
              <a:t> – </a:t>
            </a:r>
            <a:r>
              <a:rPr lang="cs-CZ" sz="1600" dirty="0"/>
              <a:t>silné upřednostňování</a:t>
            </a:r>
          </a:p>
          <a:p>
            <a:pPr>
              <a:spcBef>
                <a:spcPct val="50000"/>
              </a:spcBef>
            </a:pPr>
            <a:endParaRPr lang="en-US" sz="1600" dirty="0" smtClean="0"/>
          </a:p>
          <a:p>
            <a:pPr>
              <a:spcBef>
                <a:spcPct val="50000"/>
              </a:spcBef>
            </a:pPr>
            <a:r>
              <a:rPr lang="cs-CZ" sz="1400" dirty="0"/>
              <a:t>(</a:t>
            </a:r>
            <a:r>
              <a:rPr lang="en-US" sz="1400" dirty="0" smtClean="0"/>
              <a:t>P</a:t>
            </a:r>
            <a:r>
              <a:rPr lang="cs-CZ" sz="1400" dirty="0" err="1" smtClean="0"/>
              <a:t>árový</a:t>
            </a:r>
            <a:r>
              <a:rPr lang="cs-CZ" sz="1400" dirty="0" smtClean="0"/>
              <a:t> orgán, </a:t>
            </a:r>
            <a:r>
              <a:rPr lang="cs-CZ" sz="1400" dirty="0"/>
              <a:t>který je preferován obecně pracuje rychleji, lépe, </a:t>
            </a:r>
            <a:r>
              <a:rPr lang="cs-CZ" sz="1400" dirty="0" smtClean="0"/>
              <a:t>kvalitněji)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2132856"/>
            <a:ext cx="77152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i="1" dirty="0"/>
              <a:t>Testy horních končetin</a:t>
            </a:r>
            <a:r>
              <a:rPr lang="cs-CZ" i="1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Testovaného necháme tleskat. Ruka, která tluče je dominantní.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Testovaného necháme zaklesnout prsty do sebe. Palec dominantní ruky je nahoře.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Testovaného necháme zaklesnout ruce na prsou. Dominantní ruka je nahoře. </a:t>
            </a:r>
          </a:p>
          <a:p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994358"/>
            <a:ext cx="77152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i="1" dirty="0"/>
              <a:t>Testy dolních končetin</a:t>
            </a:r>
            <a:r>
              <a:rPr lang="cs-CZ" i="1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Testovaného necháme vyťukat rytmus do podlahy. Provede to dominantní končetinou.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Testovaného necháme kopnout přesně do určitého bodu. Provede to dominantní končetinou.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Testovaného necháme vsedě přehodit nohu přes nohu. Dominantní je nahoře. </a:t>
            </a:r>
          </a:p>
          <a:p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683568" y="1340768"/>
            <a:ext cx="771525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i="1" dirty="0" smtClean="0"/>
              <a:t>VÝSLEDKY VÝZKUMŮ</a:t>
            </a:r>
          </a:p>
          <a:p>
            <a:endParaRPr lang="cs-CZ" i="1" dirty="0"/>
          </a:p>
          <a:p>
            <a:r>
              <a:rPr lang="cs-CZ" dirty="0"/>
              <a:t>Z výzkumů v oblasti laterality se zjistilo, že </a:t>
            </a:r>
            <a:endParaRPr lang="cs-CZ" dirty="0" smtClean="0"/>
          </a:p>
          <a:p>
            <a:r>
              <a:rPr lang="cs-CZ" dirty="0" smtClean="0"/>
              <a:t>pravorukých </a:t>
            </a:r>
            <a:r>
              <a:rPr lang="cs-CZ" dirty="0"/>
              <a:t>dospělých je asi 84 %, dětí 75 %, </a:t>
            </a:r>
            <a:endParaRPr lang="cs-CZ" dirty="0" smtClean="0"/>
          </a:p>
          <a:p>
            <a:r>
              <a:rPr lang="cs-CZ" dirty="0" smtClean="0"/>
              <a:t>levorukých </a:t>
            </a:r>
            <a:r>
              <a:rPr lang="cs-CZ" dirty="0"/>
              <a:t>dospělých je asi 9 %, dětí 21 %, </a:t>
            </a:r>
            <a:endParaRPr lang="cs-CZ" dirty="0" smtClean="0"/>
          </a:p>
          <a:p>
            <a:r>
              <a:rPr lang="cs-CZ" dirty="0" err="1" smtClean="0"/>
              <a:t>pravonohých</a:t>
            </a:r>
            <a:r>
              <a:rPr lang="cs-CZ" dirty="0" smtClean="0"/>
              <a:t> </a:t>
            </a:r>
            <a:r>
              <a:rPr lang="cs-CZ" dirty="0"/>
              <a:t>dospělých je 54 %, dětí 59 %, </a:t>
            </a:r>
            <a:endParaRPr lang="cs-CZ" dirty="0" smtClean="0"/>
          </a:p>
          <a:p>
            <a:r>
              <a:rPr lang="cs-CZ" dirty="0" err="1" smtClean="0"/>
              <a:t>levonohých</a:t>
            </a:r>
            <a:r>
              <a:rPr lang="cs-CZ" dirty="0" smtClean="0"/>
              <a:t> </a:t>
            </a:r>
            <a:r>
              <a:rPr lang="cs-CZ" dirty="0"/>
              <a:t>dospělých je 36 %, dětí 34 %, </a:t>
            </a:r>
            <a:endParaRPr lang="cs-CZ" dirty="0" smtClean="0"/>
          </a:p>
          <a:p>
            <a:r>
              <a:rPr lang="cs-CZ" dirty="0" smtClean="0"/>
              <a:t>pravotočivých </a:t>
            </a:r>
            <a:r>
              <a:rPr lang="cs-CZ" dirty="0"/>
              <a:t>dospělých je 30 %, dětí 53 </a:t>
            </a:r>
            <a:r>
              <a:rPr lang="cs-CZ" dirty="0" smtClean="0"/>
              <a:t>%.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Sovák</a:t>
            </a:r>
            <a:r>
              <a:rPr lang="cs-CZ" dirty="0" smtClean="0"/>
              <a:t> </a:t>
            </a:r>
            <a:r>
              <a:rPr lang="cs-CZ" dirty="0"/>
              <a:t>(1956) výzkumu </a:t>
            </a:r>
            <a:r>
              <a:rPr lang="cs-CZ" dirty="0" smtClean="0"/>
              <a:t>dvojčat</a:t>
            </a:r>
          </a:p>
          <a:p>
            <a:r>
              <a:rPr lang="cs-CZ" dirty="0"/>
              <a:t>dělení laterality podle genotypu: 49 % pravorukosti, 34 % levorukosti a 17 % změněné levorukosti. </a:t>
            </a:r>
            <a:endParaRPr lang="cs-CZ" dirty="0" smtClean="0"/>
          </a:p>
          <a:p>
            <a:r>
              <a:rPr lang="cs-CZ" dirty="0"/>
              <a:t>G</a:t>
            </a:r>
            <a:r>
              <a:rPr lang="cs-CZ" dirty="0" smtClean="0"/>
              <a:t>eneticky </a:t>
            </a:r>
            <a:r>
              <a:rPr lang="cs-CZ" dirty="0"/>
              <a:t>je tento poměr skoro 1 : </a:t>
            </a:r>
            <a:r>
              <a:rPr lang="cs-CZ" dirty="0" err="1"/>
              <a:t>1</a:t>
            </a:r>
            <a:r>
              <a:rPr lang="cs-CZ" dirty="0"/>
              <a:t>, i když </a:t>
            </a:r>
            <a:r>
              <a:rPr lang="cs-CZ" dirty="0" err="1"/>
              <a:t>fenotypicky</a:t>
            </a:r>
            <a:r>
              <a:rPr lang="cs-CZ" dirty="0"/>
              <a:t> je poměr praváků dvojnásobný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27584" y="1412776"/>
            <a:ext cx="77152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i="1" dirty="0" smtClean="0"/>
              <a:t>VÝSLEDKY VÝZKUMŮ</a:t>
            </a:r>
          </a:p>
          <a:p>
            <a:endParaRPr lang="cs-CZ" i="1" dirty="0"/>
          </a:p>
          <a:p>
            <a:endParaRPr lang="cs-CZ" dirty="0" smtClean="0"/>
          </a:p>
          <a:p>
            <a:r>
              <a:rPr lang="cs-CZ" cap="all" dirty="0"/>
              <a:t>o</a:t>
            </a:r>
            <a:r>
              <a:rPr lang="cs-CZ" dirty="0"/>
              <a:t>rientace na pravou stranu dominuje v těch činnostech, které se jednostranně učí a cvičí (vliv prostředí). To se týká hlavně rukou. Mezi dnešní generací je více leváků (9 až 20 %), protože se už jednostranně nepreferuje používání pravé ruky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V krasobruslení se rotační pohyby při skocích vykonávají v 83 % vlevo a v 17 % vpravo. Jen málo krasobruslařů vykonává cviky symetricky. Způsob vykonání cviků určuje směr rotace a odrazová noha. Čím více rotací obsahuje skok, tím více se tvoří vlevo. Vykonávání obratů jen v jednom směru, tj. asymetricky, má vliv na formování jednostranné stability vestibulárního aparátu, proto je potřebné zabezpečit v tréninku i oboustrannou stabilitu příslušným cvičením.</a:t>
            </a:r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27584" y="2105276"/>
            <a:ext cx="77152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 smtClean="0">
                <a:cs typeface="Arial" charset="0"/>
              </a:rPr>
              <a:t>OBECNĚ</a:t>
            </a:r>
          </a:p>
          <a:p>
            <a:endParaRPr lang="cs-CZ" dirty="0">
              <a:cs typeface="Arial" charset="0"/>
            </a:endParaRPr>
          </a:p>
          <a:p>
            <a:r>
              <a:rPr lang="cs-CZ" dirty="0"/>
              <a:t>Největší pozornost v celém problému laterality vzbuzuje levorukost</a:t>
            </a:r>
            <a:r>
              <a:rPr lang="cs-CZ" dirty="0" smtClean="0"/>
              <a:t>.</a:t>
            </a:r>
          </a:p>
          <a:p>
            <a:endParaRPr lang="cs-CZ" dirty="0">
              <a:cs typeface="Arial" charset="0"/>
            </a:endParaRPr>
          </a:p>
          <a:p>
            <a:r>
              <a:rPr lang="cs-CZ" dirty="0" smtClean="0"/>
              <a:t>To má souvislost s obecnou preferencí pravorukosti ve společnosti.</a:t>
            </a:r>
          </a:p>
          <a:p>
            <a:endParaRPr lang="cs-CZ" dirty="0">
              <a:cs typeface="Arial" charset="0"/>
            </a:endParaRPr>
          </a:p>
          <a:p>
            <a:r>
              <a:rPr lang="cs-CZ" cap="all" dirty="0"/>
              <a:t>v</a:t>
            </a:r>
            <a:r>
              <a:rPr lang="cs-CZ" dirty="0"/>
              <a:t> tělocvičné a sportovní </a:t>
            </a:r>
            <a:r>
              <a:rPr lang="cs-CZ" dirty="0" err="1"/>
              <a:t>motorice</a:t>
            </a:r>
            <a:r>
              <a:rPr lang="cs-CZ" dirty="0"/>
              <a:t> </a:t>
            </a:r>
            <a:r>
              <a:rPr lang="cs-CZ" dirty="0" smtClean="0"/>
              <a:t>však leváci dosahují stejně </a:t>
            </a:r>
            <a:r>
              <a:rPr lang="cs-CZ" dirty="0"/>
              <a:t>dobré výsledky jako </a:t>
            </a:r>
            <a:r>
              <a:rPr lang="cs-CZ" dirty="0" smtClean="0"/>
              <a:t>praváci.</a:t>
            </a:r>
          </a:p>
          <a:p>
            <a:endParaRPr lang="cs-CZ" dirty="0">
              <a:cs typeface="Arial" charset="0"/>
            </a:endParaRPr>
          </a:p>
          <a:p>
            <a:r>
              <a:rPr lang="cs-CZ" dirty="0"/>
              <a:t>V některých sportech jsou leváci, naopak, zvýhodněni proto, že frekvence výskytu praváků je vyšší a praváci jsou jejich častějšími soupeři</a:t>
            </a:r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71600" y="1844824"/>
            <a:ext cx="771525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Lateralitu dělíme na:</a:t>
            </a:r>
          </a:p>
          <a:p>
            <a:pPr lvl="2">
              <a:buFont typeface="Arial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 praváctví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dextrie</a:t>
            </a:r>
            <a:r>
              <a:rPr lang="cs-CZ" dirty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 leváctví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sinistrie</a:t>
            </a:r>
            <a:r>
              <a:rPr lang="cs-CZ" dirty="0"/>
              <a:t>)</a:t>
            </a:r>
          </a:p>
          <a:p>
            <a:pPr lvl="2">
              <a:buFont typeface="Arial" pitchFamily="34" charset="0"/>
              <a:buChar char="•"/>
            </a:pPr>
            <a:r>
              <a:rPr lang="cs-CZ" b="1" dirty="0" smtClean="0">
                <a:solidFill>
                  <a:srgbClr val="FFFF00"/>
                </a:solidFill>
              </a:rPr>
              <a:t> nevyhraněnost</a:t>
            </a:r>
            <a:r>
              <a:rPr lang="cs-CZ" dirty="0" smtClean="0"/>
              <a:t> </a:t>
            </a:r>
            <a:r>
              <a:rPr lang="cs-CZ" dirty="0"/>
              <a:t>(ambidextrie)</a:t>
            </a:r>
          </a:p>
          <a:p>
            <a:pPr lvl="2" algn="just">
              <a:buFont typeface="Arial" pitchFamily="34" charset="0"/>
              <a:buChar char="•"/>
            </a:pPr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</a:t>
            </a:r>
            <a:r>
              <a:rPr lang="cs-CZ" dirty="0"/>
              <a:t> hlediska motoriky </a:t>
            </a:r>
            <a:r>
              <a:rPr lang="cs-CZ" dirty="0" smtClean="0"/>
              <a:t>sledujeme </a:t>
            </a:r>
            <a:r>
              <a:rPr lang="cs-CZ" dirty="0"/>
              <a:t>a porovnáváme </a:t>
            </a:r>
            <a:r>
              <a:rPr lang="cs-CZ" dirty="0" smtClean="0"/>
              <a:t>také projevy </a:t>
            </a:r>
            <a:r>
              <a:rPr lang="cs-CZ" dirty="0"/>
              <a:t>laterality u tělesných orgánů a periferií (např. vztah mezi horními a dolními končetinami). </a:t>
            </a:r>
            <a:endParaRPr lang="cs-CZ" dirty="0" smtClean="0">
              <a:solidFill>
                <a:srgbClr val="FFFF00"/>
              </a:solidFill>
              <a:cs typeface="Arial" charset="0"/>
            </a:endParaRPr>
          </a:p>
          <a:p>
            <a:pPr lvl="2" algn="just">
              <a:buFont typeface="Arial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  <a:cs typeface="Arial" charset="0"/>
              </a:rPr>
              <a:t> souhlasná</a:t>
            </a:r>
          </a:p>
          <a:p>
            <a:pPr lvl="2" algn="just">
              <a:buFont typeface="Arial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  <a:cs typeface="Arial" charset="0"/>
              </a:rPr>
              <a:t> překřížená </a:t>
            </a:r>
            <a:r>
              <a:rPr lang="cs-CZ" dirty="0" smtClean="0">
                <a:cs typeface="Times New Roman" pitchFamily="18" charset="0"/>
              </a:rPr>
              <a:t> (ambivalence)</a:t>
            </a:r>
            <a:endParaRPr lang="cs-CZ" sz="28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423810"/>
            <a:ext cx="771525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Během ontogeneze lze lateralitu pozorovat již kolem </a:t>
            </a:r>
            <a:r>
              <a:rPr lang="cs-CZ" b="1" dirty="0">
                <a:solidFill>
                  <a:srgbClr val="FFFF00"/>
                </a:solidFill>
              </a:rPr>
              <a:t>třetího roku </a:t>
            </a:r>
            <a:r>
              <a:rPr lang="cs-CZ" dirty="0"/>
              <a:t>života, nejpozději by se měla projevit před započetím školní docházky.</a:t>
            </a:r>
          </a:p>
          <a:p>
            <a:pPr lvl="2" algn="just">
              <a:buFont typeface="Arial" pitchFamily="34" charset="0"/>
              <a:buChar char="•"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Lateralita je ovlivněna nejen </a:t>
            </a:r>
            <a:r>
              <a:rPr lang="cs-CZ" b="1" dirty="0"/>
              <a:t>genotypově</a:t>
            </a:r>
            <a:r>
              <a:rPr lang="cs-CZ" dirty="0"/>
              <a:t>, ale i </a:t>
            </a:r>
            <a:r>
              <a:rPr lang="cs-CZ" b="1" dirty="0"/>
              <a:t>fenotypově</a:t>
            </a:r>
            <a:r>
              <a:rPr lang="cs-CZ" dirty="0"/>
              <a:t> (společenským prostředím) </a:t>
            </a:r>
            <a:endParaRPr lang="cs-CZ" dirty="0" smtClean="0"/>
          </a:p>
          <a:p>
            <a:pPr algn="just"/>
            <a:endParaRPr lang="cs-CZ" dirty="0" smtClean="0">
              <a:cs typeface="Arial" charset="0"/>
            </a:endParaRPr>
          </a:p>
          <a:p>
            <a:pPr algn="just"/>
            <a:endParaRPr lang="cs-CZ" dirty="0">
              <a:cs typeface="Arial" charset="0"/>
            </a:endParaRPr>
          </a:p>
          <a:p>
            <a:pPr algn="just"/>
            <a:r>
              <a:rPr lang="cs-CZ" dirty="0"/>
              <a:t>Původ a příčiny laterality nejsou přesně </a:t>
            </a:r>
            <a:r>
              <a:rPr lang="cs-CZ" dirty="0" smtClean="0"/>
              <a:t>známé</a:t>
            </a:r>
          </a:p>
          <a:p>
            <a:pPr algn="just"/>
            <a:endParaRPr lang="cs-CZ" dirty="0" smtClean="0">
              <a:cs typeface="Arial" charset="0"/>
            </a:endParaRPr>
          </a:p>
          <a:p>
            <a:pPr algn="just"/>
            <a:endParaRPr lang="cs-CZ" dirty="0">
              <a:cs typeface="Arial" charset="0"/>
            </a:endParaRPr>
          </a:p>
          <a:p>
            <a:r>
              <a:rPr lang="cs-CZ" dirty="0"/>
              <a:t>Za nejčastější příčiny laterality se považují:</a:t>
            </a:r>
          </a:p>
          <a:p>
            <a:pPr lvl="3" hangingPunct="0">
              <a:buFont typeface="Arial" pitchFamily="34" charset="0"/>
              <a:buChar char="•"/>
            </a:pPr>
            <a:r>
              <a:rPr lang="cs-CZ" dirty="0" smtClean="0"/>
              <a:t> dědičnost</a:t>
            </a:r>
            <a:endParaRPr lang="cs-CZ" dirty="0"/>
          </a:p>
          <a:p>
            <a:pPr lvl="3" hangingPunct="0">
              <a:buFont typeface="Arial" pitchFamily="34" charset="0"/>
              <a:buChar char="•"/>
            </a:pPr>
            <a:r>
              <a:rPr lang="cs-CZ" dirty="0" smtClean="0"/>
              <a:t> dominance </a:t>
            </a:r>
            <a:r>
              <a:rPr lang="cs-CZ" dirty="0"/>
              <a:t>jedné hemisféry</a:t>
            </a:r>
          </a:p>
          <a:p>
            <a:pPr lvl="3" hangingPunct="0">
              <a:buFont typeface="Arial" pitchFamily="34" charset="0"/>
              <a:buChar char="•"/>
            </a:pPr>
            <a:r>
              <a:rPr lang="cs-CZ" dirty="0" smtClean="0"/>
              <a:t> závislost </a:t>
            </a:r>
            <a:r>
              <a:rPr lang="cs-CZ" dirty="0"/>
              <a:t>laterality na věku a cvičení</a:t>
            </a:r>
          </a:p>
          <a:p>
            <a:pPr algn="just"/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844824"/>
            <a:ext cx="77152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Podle </a:t>
            </a:r>
            <a:r>
              <a:rPr lang="cs-CZ" dirty="0" smtClean="0"/>
              <a:t>některých </a:t>
            </a:r>
            <a:r>
              <a:rPr lang="cs-CZ" dirty="0"/>
              <a:t>autorů (U. </a:t>
            </a:r>
            <a:r>
              <a:rPr lang="cs-CZ" dirty="0" err="1"/>
              <a:t>Wasmund</a:t>
            </a:r>
            <a:r>
              <a:rPr lang="cs-CZ" dirty="0"/>
              <a:t>, 1976, D. Kováč,  1977) </a:t>
            </a:r>
            <a:r>
              <a:rPr lang="cs-CZ" dirty="0" smtClean="0"/>
              <a:t>rozlišujeme v </a:t>
            </a:r>
            <a:r>
              <a:rPr lang="cs-CZ" dirty="0"/>
              <a:t>praxi tři stupně laterality</a:t>
            </a:r>
            <a:r>
              <a:rPr lang="cs-CZ" dirty="0" smtClean="0"/>
              <a:t>:</a:t>
            </a:r>
          </a:p>
          <a:p>
            <a:endParaRPr lang="cs-CZ" dirty="0">
              <a:cs typeface="Arial" charset="0"/>
            </a:endParaRPr>
          </a:p>
          <a:p>
            <a:r>
              <a:rPr lang="cs-CZ" b="1" dirty="0">
                <a:solidFill>
                  <a:srgbClr val="FFFF00"/>
                </a:solidFill>
              </a:rPr>
              <a:t>laterální asymetrii </a:t>
            </a:r>
            <a:r>
              <a:rPr lang="cs-CZ" dirty="0" smtClean="0"/>
              <a:t>	</a:t>
            </a:r>
            <a:r>
              <a:rPr lang="cs-CZ" dirty="0"/>
              <a:t>rozdíly v anatomické a morfologické stavbě mezi párovými orgány a mezi pravou a levou částí </a:t>
            </a:r>
            <a:r>
              <a:rPr lang="cs-CZ" dirty="0" smtClean="0"/>
              <a:t>orgánů - </a:t>
            </a:r>
            <a:r>
              <a:rPr lang="cs-CZ" sz="1400" dirty="0"/>
              <a:t>(délka, objem, velikost ruky a chodidla apod</a:t>
            </a:r>
            <a:r>
              <a:rPr lang="cs-CZ" sz="1400" dirty="0" smtClean="0"/>
              <a:t>.)</a:t>
            </a:r>
          </a:p>
          <a:p>
            <a:endParaRPr lang="cs-CZ" dirty="0">
              <a:cs typeface="Arial" charset="0"/>
            </a:endParaRPr>
          </a:p>
          <a:p>
            <a:r>
              <a:rPr lang="cs-CZ" b="1" dirty="0">
                <a:solidFill>
                  <a:srgbClr val="FFFF00"/>
                </a:solidFill>
              </a:rPr>
              <a:t>laterální </a:t>
            </a:r>
            <a:r>
              <a:rPr lang="cs-CZ" b="1" dirty="0" smtClean="0">
                <a:solidFill>
                  <a:srgbClr val="FFFF00"/>
                </a:solidFill>
              </a:rPr>
              <a:t>preferenci</a:t>
            </a:r>
            <a:r>
              <a:rPr lang="cs-CZ" dirty="0" smtClean="0"/>
              <a:t>	trvalé </a:t>
            </a:r>
            <a:r>
              <a:rPr lang="cs-CZ" dirty="0"/>
              <a:t>zesílení reflexů jedné strany </a:t>
            </a:r>
            <a:r>
              <a:rPr lang="cs-CZ" dirty="0" smtClean="0"/>
              <a:t>těla</a:t>
            </a:r>
          </a:p>
          <a:p>
            <a:endParaRPr lang="cs-CZ" dirty="0">
              <a:cs typeface="Arial" charset="0"/>
            </a:endParaRPr>
          </a:p>
          <a:p>
            <a:r>
              <a:rPr lang="cs-CZ" b="1" dirty="0">
                <a:solidFill>
                  <a:srgbClr val="FFFF00"/>
                </a:solidFill>
              </a:rPr>
              <a:t>laterální </a:t>
            </a:r>
            <a:r>
              <a:rPr lang="cs-CZ" b="1" dirty="0" smtClean="0">
                <a:solidFill>
                  <a:srgbClr val="FFFF00"/>
                </a:solidFill>
              </a:rPr>
              <a:t>dominanci</a:t>
            </a:r>
            <a:r>
              <a:rPr lang="cs-CZ" dirty="0" smtClean="0"/>
              <a:t>	</a:t>
            </a:r>
            <a:r>
              <a:rPr lang="cs-CZ" dirty="0"/>
              <a:t>zjevné rozdíly ve výkonnosti obou stran těla</a:t>
            </a:r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700812"/>
            <a:ext cx="7715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 smtClean="0"/>
              <a:t>Ve sportu</a:t>
            </a:r>
          </a:p>
          <a:p>
            <a:endParaRPr lang="cs-CZ" dirty="0"/>
          </a:p>
          <a:p>
            <a:r>
              <a:rPr lang="cs-CZ" dirty="0" smtClean="0"/>
              <a:t>Je důležitá </a:t>
            </a:r>
            <a:r>
              <a:rPr lang="cs-CZ" dirty="0"/>
              <a:t>zejména, pokud nepracují párové končetiny </a:t>
            </a:r>
            <a:r>
              <a:rPr lang="cs-CZ" dirty="0" smtClean="0"/>
              <a:t>současně</a:t>
            </a:r>
          </a:p>
          <a:p>
            <a:endParaRPr lang="cs-CZ" dirty="0"/>
          </a:p>
          <a:p>
            <a:r>
              <a:rPr lang="cs-CZ" dirty="0"/>
              <a:t>Dominantní strana si rychleji a kvalitněji utváří pohybové návyky a snadněji je ukládá do </a:t>
            </a:r>
            <a:r>
              <a:rPr lang="cs-CZ" dirty="0" smtClean="0"/>
              <a:t>paměti</a:t>
            </a:r>
          </a:p>
          <a:p>
            <a:endParaRPr lang="cs-CZ" dirty="0"/>
          </a:p>
          <a:p>
            <a:r>
              <a:rPr lang="cs-CZ" dirty="0" smtClean="0"/>
              <a:t>Je doporučeno začít </a:t>
            </a:r>
            <a:r>
              <a:rPr lang="cs-CZ" dirty="0"/>
              <a:t>s tréninkem pro </a:t>
            </a:r>
            <a:r>
              <a:rPr lang="cs-CZ" dirty="0" smtClean="0"/>
              <a:t>dominantní stranu </a:t>
            </a:r>
            <a:r>
              <a:rPr lang="cs-CZ" dirty="0"/>
              <a:t>a poté navázat stranou </a:t>
            </a:r>
            <a:r>
              <a:rPr lang="cs-CZ" dirty="0" smtClean="0"/>
              <a:t>nedominantní</a:t>
            </a:r>
          </a:p>
          <a:p>
            <a:endParaRPr lang="cs-CZ" dirty="0"/>
          </a:p>
          <a:p>
            <a:r>
              <a:rPr lang="cs-CZ" dirty="0"/>
              <a:t>Ve výkonnostním a vrcholovém sportu se pro velkou obtížnost pohybu trénují některé dovednosti </a:t>
            </a:r>
            <a:r>
              <a:rPr lang="cs-CZ" dirty="0" smtClean="0"/>
              <a:t>jednostranně </a:t>
            </a:r>
            <a:r>
              <a:rPr lang="cs-CZ" dirty="0"/>
              <a:t>(např. v gymnastice, atletice</a:t>
            </a:r>
            <a:r>
              <a:rPr lang="cs-CZ" dirty="0" smtClean="0"/>
              <a:t>)</a:t>
            </a:r>
          </a:p>
          <a:p>
            <a:pPr algn="just"/>
            <a:endParaRPr lang="cs-CZ" dirty="0" smtClean="0"/>
          </a:p>
          <a:p>
            <a:pPr algn="just"/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2116315"/>
            <a:ext cx="771525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Ve sportovní populaci můžeme pozorovat tyto čtyři typy </a:t>
            </a:r>
            <a:r>
              <a:rPr lang="cs-CZ" dirty="0" smtClean="0"/>
              <a:t>laterality:</a:t>
            </a:r>
          </a:p>
          <a:p>
            <a:endParaRPr lang="cs-CZ" dirty="0"/>
          </a:p>
          <a:p>
            <a:r>
              <a:rPr lang="cs-CZ" dirty="0"/>
              <a:t>typ </a:t>
            </a:r>
            <a:r>
              <a:rPr lang="cs-CZ" b="1" dirty="0"/>
              <a:t>nevyhraněné </a:t>
            </a:r>
            <a:r>
              <a:rPr lang="cs-CZ" b="1" dirty="0" smtClean="0"/>
              <a:t>laterality</a:t>
            </a:r>
            <a:r>
              <a:rPr lang="cs-CZ" dirty="0" smtClean="0"/>
              <a:t>- </a:t>
            </a:r>
            <a:r>
              <a:rPr lang="cs-CZ" sz="1400" dirty="0" smtClean="0"/>
              <a:t>používají </a:t>
            </a:r>
            <a:r>
              <a:rPr lang="cs-CZ" sz="1400" dirty="0"/>
              <a:t>oba párové orgány </a:t>
            </a:r>
            <a:r>
              <a:rPr lang="cs-CZ" sz="1400" dirty="0" smtClean="0"/>
              <a:t>stejně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typ </a:t>
            </a:r>
            <a:r>
              <a:rPr lang="cs-CZ" b="1" dirty="0"/>
              <a:t>vyhraněného praváka </a:t>
            </a:r>
            <a:endParaRPr lang="cs-CZ" b="1" dirty="0" smtClean="0"/>
          </a:p>
          <a:p>
            <a:endParaRPr lang="cs-CZ" dirty="0"/>
          </a:p>
          <a:p>
            <a:r>
              <a:rPr lang="cs-CZ" dirty="0"/>
              <a:t>typ </a:t>
            </a:r>
            <a:r>
              <a:rPr lang="cs-CZ" b="1" dirty="0"/>
              <a:t>vyhraněného leváka </a:t>
            </a:r>
            <a:endParaRPr lang="cs-CZ" b="1" dirty="0" smtClean="0"/>
          </a:p>
          <a:p>
            <a:endParaRPr lang="cs-CZ" dirty="0"/>
          </a:p>
          <a:p>
            <a:r>
              <a:rPr lang="cs-CZ" dirty="0"/>
              <a:t>typ </a:t>
            </a:r>
            <a:r>
              <a:rPr lang="cs-CZ" b="1" dirty="0" smtClean="0"/>
              <a:t>zkřížené laterality</a:t>
            </a:r>
            <a:r>
              <a:rPr lang="cs-CZ" dirty="0" smtClean="0"/>
              <a:t>	- </a:t>
            </a:r>
            <a:r>
              <a:rPr lang="cs-CZ" sz="1400" dirty="0" smtClean="0"/>
              <a:t>motorická funkce se lokalizuje </a:t>
            </a:r>
            <a:r>
              <a:rPr lang="cs-CZ" sz="1400" dirty="0"/>
              <a:t>v jedné hemisféře a </a:t>
            </a:r>
            <a:r>
              <a:rPr lang="cs-CZ" sz="1400" dirty="0" smtClean="0"/>
              <a:t>				senzorická </a:t>
            </a:r>
            <a:r>
              <a:rPr lang="cs-CZ" sz="1400" dirty="0"/>
              <a:t>funkce v druhé</a:t>
            </a:r>
            <a:endParaRPr lang="cs-CZ" dirty="0" smtClean="0"/>
          </a:p>
          <a:p>
            <a:pPr algn="just"/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977814"/>
            <a:ext cx="77152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dirty="0"/>
              <a:t>U malých dětí, </a:t>
            </a:r>
            <a:r>
              <a:rPr lang="cs-CZ" b="1" dirty="0"/>
              <a:t>asi do 10 let</a:t>
            </a:r>
            <a:r>
              <a:rPr lang="cs-CZ" dirty="0"/>
              <a:t>, </a:t>
            </a:r>
            <a:r>
              <a:rPr lang="cs-CZ" dirty="0" smtClean="0"/>
              <a:t>akcentujeme přirozenou </a:t>
            </a:r>
            <a:r>
              <a:rPr lang="cs-CZ" dirty="0"/>
              <a:t>lateralitu, nikdy ji nepotlačujeme. </a:t>
            </a:r>
            <a:endParaRPr lang="cs-CZ" dirty="0" smtClean="0"/>
          </a:p>
          <a:p>
            <a:r>
              <a:rPr lang="cs-CZ" dirty="0" smtClean="0"/>
              <a:t>Jemné </a:t>
            </a:r>
            <a:r>
              <a:rPr lang="cs-CZ" dirty="0"/>
              <a:t>úkony (psaní, kreslení) děláme jen jednostranně. </a:t>
            </a:r>
            <a:endParaRPr lang="cs-CZ" dirty="0" smtClean="0"/>
          </a:p>
          <a:p>
            <a:r>
              <a:rPr lang="cs-CZ" dirty="0" smtClean="0"/>
              <a:t>Nestřídáme </a:t>
            </a:r>
            <a:r>
              <a:rPr lang="cs-CZ" dirty="0"/>
              <a:t>např. způsob držení sportovního náčiní</a:t>
            </a:r>
            <a:r>
              <a:rPr lang="cs-CZ" dirty="0" smtClean="0"/>
              <a:t>.</a:t>
            </a:r>
          </a:p>
          <a:p>
            <a:r>
              <a:rPr lang="cs-CZ" dirty="0"/>
              <a:t>Násilné přecvičování leváka na praváka se </a:t>
            </a:r>
            <a:r>
              <a:rPr lang="cs-CZ" dirty="0" smtClean="0"/>
              <a:t>nedoporučuje</a:t>
            </a:r>
            <a:r>
              <a:rPr lang="cs-CZ" dirty="0"/>
              <a:t>, hlavně ne do 7. let, neboť mohou vzniknout poruchy ve vývinu řeči, které se vážou na vývin motoriky a dominující hemisféry.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V tělesné výchově a sportu je </a:t>
            </a:r>
            <a:r>
              <a:rPr lang="cs-CZ" dirty="0" smtClean="0"/>
              <a:t>však vhodné posilovat oboustrannost a to zejména u pohybových dovedností.</a:t>
            </a:r>
          </a:p>
          <a:p>
            <a:pPr algn="just"/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814050"/>
            <a:ext cx="77152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b="1" dirty="0" smtClean="0"/>
              <a:t>TESTOVÁNÍ</a:t>
            </a:r>
          </a:p>
          <a:p>
            <a:endParaRPr lang="cs-CZ" dirty="0"/>
          </a:p>
          <a:p>
            <a:r>
              <a:rPr lang="cs-CZ" dirty="0" smtClean="0"/>
              <a:t>Lateralitu </a:t>
            </a:r>
            <a:r>
              <a:rPr lang="cs-CZ" dirty="0"/>
              <a:t>zjišťujeme rozličným </a:t>
            </a:r>
            <a:r>
              <a:rPr lang="cs-CZ" dirty="0" smtClean="0"/>
              <a:t>způsobem: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pozorováním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elektromyografií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neurologickými metodami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testováním</a:t>
            </a:r>
          </a:p>
          <a:p>
            <a:endParaRPr lang="cs-CZ" dirty="0" smtClean="0">
              <a:cs typeface="Arial" charset="0"/>
            </a:endParaRPr>
          </a:p>
          <a:p>
            <a:r>
              <a:rPr lang="cs-CZ" dirty="0"/>
              <a:t>Praktický význam má hlavně zjišťování laterality rukou, nohou a obratů</a:t>
            </a:r>
            <a:endParaRPr lang="cs-CZ" dirty="0">
              <a:cs typeface="Arial" charset="0"/>
            </a:endParaRPr>
          </a:p>
          <a:p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848097" y="714356"/>
            <a:ext cx="1553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Lateralita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827584" y="1537053"/>
            <a:ext cx="77152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i="1" dirty="0"/>
              <a:t>Testy u dětí</a:t>
            </a:r>
            <a:r>
              <a:rPr lang="cs-CZ" i="1" dirty="0" smtClean="0"/>
              <a:t>:</a:t>
            </a:r>
          </a:p>
          <a:p>
            <a:endParaRPr lang="cs-CZ" dirty="0"/>
          </a:p>
          <a:p>
            <a:pPr lvl="0"/>
            <a:r>
              <a:rPr lang="cs-CZ" dirty="0"/>
              <a:t>provádíme činnost jednou rukou a necháme dítě, aby si zvolilo, kterou. „podej mi ten míček</a:t>
            </a:r>
            <a:r>
              <a:rPr lang="cs-CZ" dirty="0" smtClean="0"/>
              <a:t>“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provádíme činnost oběma rukama, ale jedna z činností je složitější a druhá pomocná - stříhání papíru, navlékání korálek, kroužků, ořezávání tužky apod</a:t>
            </a:r>
            <a:r>
              <a:rPr lang="cs-CZ" dirty="0" smtClean="0"/>
              <a:t>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výkonové testy – dítě je absolvuje pro pravou i levou ruku, ta lepší bude ta preferovaná – např. hod na maximální vzdálenost</a:t>
            </a:r>
          </a:p>
          <a:p>
            <a:endParaRPr lang="cs-CZ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">
  <a:themeElements>
    <a:clrScheme name="Body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Bo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879</TotalTime>
  <Words>723</Words>
  <Application>Microsoft Office PowerPoint</Application>
  <PresentationFormat>Předvádění na obrazovce (4:3)</PresentationFormat>
  <Paragraphs>159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Wingdings</vt:lpstr>
      <vt:lpstr>Calibri</vt:lpstr>
      <vt:lpstr>Times New Roman</vt:lpstr>
      <vt:lpstr>Symbol</vt:lpstr>
      <vt:lpstr>Body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Company>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 Vespa</cp:lastModifiedBy>
  <cp:revision>50</cp:revision>
  <dcterms:created xsi:type="dcterms:W3CDTF">2005-06-23T20:02:54Z</dcterms:created>
  <dcterms:modified xsi:type="dcterms:W3CDTF">2016-04-04T20:28:56Z</dcterms:modified>
</cp:coreProperties>
</file>