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5" r:id="rId2"/>
    <p:sldId id="286" r:id="rId3"/>
    <p:sldId id="287" r:id="rId4"/>
    <p:sldId id="288" r:id="rId5"/>
    <p:sldId id="303" r:id="rId6"/>
    <p:sldId id="289" r:id="rId7"/>
    <p:sldId id="290" r:id="rId8"/>
    <p:sldId id="304" r:id="rId9"/>
    <p:sldId id="305" r:id="rId10"/>
    <p:sldId id="297" r:id="rId11"/>
    <p:sldId id="298" r:id="rId12"/>
    <p:sldId id="299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  <a:srgbClr val="64A2FC"/>
    <a:srgbClr val="0669FA"/>
    <a:srgbClr val="FF0066"/>
    <a:srgbClr val="CC3300"/>
    <a:srgbClr val="CC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7572" autoAdjust="0"/>
  </p:normalViewPr>
  <p:slideViewPr>
    <p:cSldViewPr>
      <p:cViewPr varScale="1">
        <p:scale>
          <a:sx n="114" d="100"/>
          <a:sy n="114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A3BA2F-4A01-4937-BEF2-06FBF2DDD9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56240-0169-403E-B7F6-DA63136F07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3AD7-0546-4686-B1B8-FC18406DA5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4AA1E-033F-48CF-AB03-B2F21124D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F68BD-75D6-4683-ABE3-8789E8757F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422A-C566-4B36-86D7-D5BC30659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8B643-75DF-4188-853C-70413D5BC1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A9186-3731-4C16-B10D-EC792EE88C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7865F-7CB7-47F6-B4FE-3AB51F56F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BB44-F79D-4F26-A442-6A3FF56DF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1C891-E0E7-4FCD-AB1B-F81EC9A09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F521DA3-8BFB-4334-B2F5-D8119D0AE7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K-2YFjDUcA" TargetMode="External"/><Relationship Id="rId2" Type="http://schemas.openxmlformats.org/officeDocument/2006/relationships/hyperlink" Target="https://www.youtube.com/watch?v=6hc2d_mFDI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zuqNxHmtBD8" TargetMode="External"/><Relationship Id="rId5" Type="http://schemas.openxmlformats.org/officeDocument/2006/relationships/hyperlink" Target="https://www.youtube.com/watch?v=4j0YQ_q1N8I" TargetMode="External"/><Relationship Id="rId4" Type="http://schemas.openxmlformats.org/officeDocument/2006/relationships/hyperlink" Target="https://www.youtube.com/watch?v=s1yvatm99AQ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000100" y="642919"/>
            <a:ext cx="442915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800" kern="10" dirty="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Pohybové projevy</a:t>
            </a:r>
          </a:p>
        </p:txBody>
      </p:sp>
      <p:sp>
        <p:nvSpPr>
          <p:cNvPr id="5125" name="Obdélník 7"/>
          <p:cNvSpPr>
            <a:spLocks noChangeArrowheads="1"/>
          </p:cNvSpPr>
          <p:nvPr/>
        </p:nvSpPr>
        <p:spPr bwMode="auto">
          <a:xfrm>
            <a:off x="683568" y="1412776"/>
            <a:ext cx="792088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b="1" dirty="0">
                <a:solidFill>
                  <a:srgbClr val="FFFF00"/>
                </a:solidFill>
              </a:rPr>
              <a:t>Pohybová aktivita</a:t>
            </a:r>
            <a:r>
              <a:rPr lang="cs-CZ" sz="2000" dirty="0"/>
              <a:t>	</a:t>
            </a:r>
            <a:r>
              <a:rPr lang="cs-CZ" sz="1600" dirty="0"/>
              <a:t>(souhrn celého pohybového chování </a:t>
            </a:r>
            <a:r>
              <a:rPr lang="cs-CZ" sz="1600" dirty="0" smtClean="0"/>
              <a:t>jedince</a:t>
            </a:r>
            <a:r>
              <a:rPr lang="en-US" sz="1600" dirty="0" smtClean="0"/>
              <a:t> - 			</a:t>
            </a:r>
            <a:r>
              <a:rPr lang="cs-CZ" sz="1600" dirty="0" smtClean="0"/>
              <a:t>mnohostranná </a:t>
            </a:r>
            <a:r>
              <a:rPr lang="cs-CZ" sz="1600" dirty="0"/>
              <a:t>pohybová činnost člověka, která </a:t>
            </a:r>
            <a:r>
              <a:rPr lang="cs-CZ" sz="1600" dirty="0" smtClean="0"/>
              <a:t>se realizuje </a:t>
            </a:r>
            <a:r>
              <a:rPr lang="cs-CZ" sz="1600" dirty="0"/>
              <a:t>jeho </a:t>
            </a:r>
            <a:r>
              <a:rPr lang="cs-CZ" sz="1600" dirty="0" smtClean="0"/>
              <a:t>		pohybovými </a:t>
            </a:r>
            <a:r>
              <a:rPr lang="cs-CZ" sz="1600" dirty="0"/>
              <a:t>orgány</a:t>
            </a:r>
            <a:r>
              <a:rPr lang="cs-CZ" sz="1600" dirty="0" smtClean="0"/>
              <a:t>)</a:t>
            </a:r>
            <a:endParaRPr lang="cs-CZ" sz="1600" dirty="0"/>
          </a:p>
          <a:p>
            <a:pPr>
              <a:spcBef>
                <a:spcPct val="50000"/>
              </a:spcBef>
              <a:buFontTx/>
              <a:buChar char="•"/>
            </a:pPr>
            <a:endParaRPr lang="cs-CZ" sz="2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b="1" dirty="0">
                <a:solidFill>
                  <a:srgbClr val="FFFF00"/>
                </a:solidFill>
              </a:rPr>
              <a:t>Pohybová činnost</a:t>
            </a:r>
            <a:r>
              <a:rPr lang="cs-CZ" sz="2000" dirty="0">
                <a:solidFill>
                  <a:srgbClr val="FFFF00"/>
                </a:solidFill>
              </a:rPr>
              <a:t>	</a:t>
            </a:r>
            <a:r>
              <a:rPr lang="cs-CZ" sz="1600" dirty="0" smtClean="0"/>
              <a:t>(</a:t>
            </a:r>
            <a:r>
              <a:rPr lang="cs-CZ" sz="1600" dirty="0"/>
              <a:t>záměrné praktické pohyby, které uvědoměle </a:t>
            </a:r>
            <a:r>
              <a:rPr lang="en-US" sz="1600" dirty="0" smtClean="0"/>
              <a:t>			</a:t>
            </a:r>
            <a:r>
              <a:rPr lang="cs-CZ" sz="1600" dirty="0" smtClean="0"/>
              <a:t>realizujeme </a:t>
            </a:r>
            <a:r>
              <a:rPr lang="cs-CZ" sz="1600" dirty="0"/>
              <a:t>za cílem vyřešit nějakou pohybovou </a:t>
            </a:r>
            <a:r>
              <a:rPr lang="cs-CZ" sz="1600" dirty="0" smtClean="0"/>
              <a:t>úlohu)</a:t>
            </a:r>
            <a:endParaRPr lang="cs-CZ" sz="2000" dirty="0"/>
          </a:p>
          <a:p>
            <a:pPr lvl="1">
              <a:spcBef>
                <a:spcPct val="50000"/>
              </a:spcBef>
            </a:pPr>
            <a:r>
              <a:rPr lang="cs-CZ" sz="2000" dirty="0" smtClean="0">
                <a:solidFill>
                  <a:srgbClr val="FFFF00"/>
                </a:solidFill>
              </a:rPr>
              <a:t>- Tělesná </a:t>
            </a:r>
            <a:r>
              <a:rPr lang="cs-CZ" sz="2000" dirty="0">
                <a:solidFill>
                  <a:srgbClr val="FFFF00"/>
                </a:solidFill>
              </a:rPr>
              <a:t>cvičení	</a:t>
            </a:r>
            <a:r>
              <a:rPr lang="cs-CZ" sz="1600" dirty="0">
                <a:solidFill>
                  <a:srgbClr val="FFFF00"/>
                </a:solidFill>
              </a:rPr>
              <a:t>(zaměřené na zdraví a pohybové </a:t>
            </a:r>
            <a:r>
              <a:rPr lang="cs-CZ" sz="1600" dirty="0" smtClean="0">
                <a:solidFill>
                  <a:srgbClr val="FFFF00"/>
                </a:solidFill>
              </a:rPr>
              <a:t>zdokonalování</a:t>
            </a:r>
            <a:r>
              <a:rPr lang="cs-CZ" sz="1600" dirty="0">
                <a:solidFill>
                  <a:srgbClr val="FFFF00"/>
                </a:solidFill>
              </a:rPr>
              <a:t>, sport)</a:t>
            </a:r>
          </a:p>
          <a:p>
            <a:pPr>
              <a:spcBef>
                <a:spcPct val="50000"/>
              </a:spcBef>
            </a:pPr>
            <a:endParaRPr lang="cs-CZ" sz="20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b="1" dirty="0">
                <a:solidFill>
                  <a:srgbClr val="FFFF00"/>
                </a:solidFill>
              </a:rPr>
              <a:t>Pohybové prvky</a:t>
            </a:r>
          </a:p>
          <a:p>
            <a:pPr>
              <a:spcBef>
                <a:spcPct val="50000"/>
              </a:spcBef>
            </a:pPr>
            <a:endParaRPr lang="cs-CZ" sz="20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b="1" dirty="0">
                <a:solidFill>
                  <a:srgbClr val="FFFF00"/>
                </a:solidFill>
              </a:rPr>
              <a:t>Polohy  + pohyby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208496" y="714356"/>
            <a:ext cx="2832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Pohybová činnost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928688" y="1574800"/>
            <a:ext cx="7715250" cy="358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Rozeznáváme těchto pět základních druhů činnosti:</a:t>
            </a:r>
          </a:p>
          <a:p>
            <a:pPr algn="just"/>
            <a:endParaRPr lang="cs-CZ" sz="90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ea typeface="Times New Roman" pitchFamily="18" charset="0"/>
                <a:cs typeface="Arial" charset="0"/>
              </a:rPr>
              <a:t> základní činnost člověka 		</a:t>
            </a:r>
            <a:r>
              <a:rPr lang="cs-CZ" sz="1600">
                <a:ea typeface="Times New Roman" pitchFamily="18" charset="0"/>
                <a:cs typeface="Arial" charset="0"/>
              </a:rPr>
              <a:t>(základní pohybový fond)</a:t>
            </a:r>
            <a:endParaRPr lang="cs-CZ" sz="900"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cs typeface="Times New Roman" pitchFamily="18" charset="0"/>
              </a:rPr>
              <a:t> pracovní (profesní) činnost</a:t>
            </a:r>
            <a:endParaRPr lang="cs-CZ" sz="900"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cs typeface="Times New Roman" pitchFamily="18" charset="0"/>
              </a:rPr>
              <a:t> bojová (vojenská) činnost		</a:t>
            </a:r>
            <a:r>
              <a:rPr lang="cs-CZ" sz="1600">
                <a:cs typeface="Times New Roman" pitchFamily="18" charset="0"/>
              </a:rPr>
              <a:t>(zápasení s přírodou, protivníkem)</a:t>
            </a:r>
            <a:endParaRPr lang="cs-CZ" sz="900"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cs typeface="Times New Roman" pitchFamily="18" charset="0"/>
              </a:rPr>
              <a:t> kulturně-umělecká činnost	</a:t>
            </a:r>
            <a:r>
              <a:rPr lang="cs-CZ" sz="1600">
                <a:cs typeface="Times New Roman" pitchFamily="18" charset="0"/>
              </a:rPr>
              <a:t>(interakce a komunikace mezi lidmi)</a:t>
            </a:r>
            <a:endParaRPr lang="cs-CZ" sz="900"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cs typeface="Times New Roman" pitchFamily="18" charset="0"/>
              </a:rPr>
              <a:t> tělocvičně-sportovní činnost	</a:t>
            </a:r>
            <a:r>
              <a:rPr lang="cs-CZ" sz="1600">
                <a:cs typeface="Times New Roman" pitchFamily="18" charset="0"/>
              </a:rPr>
              <a:t>(příprava na život – vztah k předchozím)</a:t>
            </a:r>
            <a:endParaRPr lang="cs-CZ" sz="28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1395249" y="714356"/>
            <a:ext cx="2459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Tělesná cvičení</a:t>
            </a:r>
          </a:p>
        </p:txBody>
      </p:sp>
      <p:sp>
        <p:nvSpPr>
          <p:cNvPr id="7173" name="Obdélník 5"/>
          <p:cNvSpPr>
            <a:spLocks noChangeArrowheads="1"/>
          </p:cNvSpPr>
          <p:nvPr/>
        </p:nvSpPr>
        <p:spPr bwMode="auto">
          <a:xfrm>
            <a:off x="928688" y="1500188"/>
            <a:ext cx="77152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/>
              <a:t>Jsou specializované pohyby zaměřené na zdraví, tělesné a pohybové zdokonalování člověka. </a:t>
            </a:r>
            <a:endParaRPr lang="en-US" sz="1600" dirty="0" smtClean="0"/>
          </a:p>
          <a:p>
            <a:r>
              <a:rPr lang="cs-CZ" sz="1600" dirty="0"/>
              <a:t>Tyto pohyby člověk vykonává úmyslně za cílem rozvoje pohybových schopností a dovedností</a:t>
            </a:r>
            <a:endParaRPr lang="en-US" sz="1600" dirty="0" smtClean="0"/>
          </a:p>
        </p:txBody>
      </p:sp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1071563" y="2714625"/>
            <a:ext cx="778668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sz="2000">
                <a:latin typeface="Calibri" pitchFamily="34" charset="0"/>
                <a:ea typeface="Times New Roman" pitchFamily="18" charset="0"/>
                <a:cs typeface="Calibri" pitchFamily="34" charset="0"/>
              </a:rPr>
              <a:t>V antropomotorice rozeznáváme tři stránky tělesných cvičení:</a:t>
            </a:r>
          </a:p>
          <a:p>
            <a:pPr algn="just"/>
            <a:endParaRPr lang="cs-CZ" sz="200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algn="just"/>
            <a:endParaRPr lang="cs-CZ" sz="1000">
              <a:ea typeface="Times New Roman" pitchFamily="18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cs-CZ" sz="2000" b="1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strukturální – tvarovou</a:t>
            </a:r>
            <a:r>
              <a:rPr lang="cs-CZ" sz="2000">
                <a:latin typeface="Calibri" pitchFamily="34" charset="0"/>
                <a:ea typeface="Times New Roman" pitchFamily="18" charset="0"/>
                <a:cs typeface="Calibri" pitchFamily="34" charset="0"/>
              </a:rPr>
              <a:t>		(cyklická, acyklická, kombinovaná)</a:t>
            </a:r>
          </a:p>
          <a:p>
            <a:pPr algn="just" eaLnBrk="0" hangingPunct="0">
              <a:buFontTx/>
              <a:buChar char="•"/>
            </a:pPr>
            <a:endParaRPr lang="cs-CZ" sz="1000"/>
          </a:p>
          <a:p>
            <a:pPr algn="just" eaLnBrk="0" hangingPunct="0">
              <a:buFontTx/>
              <a:buChar char="•"/>
            </a:pPr>
            <a:endParaRPr lang="cs-CZ" sz="1000"/>
          </a:p>
          <a:p>
            <a:pPr algn="just" eaLnBrk="0" hangingPunct="0">
              <a:buFontTx/>
              <a:buChar char="•"/>
            </a:pPr>
            <a:r>
              <a:rPr lang="cs-CZ" sz="2000" b="1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procesuální - dějovou a vývojovou 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	(motorické učení)</a:t>
            </a:r>
          </a:p>
          <a:p>
            <a:pPr algn="just" eaLnBrk="0" hangingPunct="0">
              <a:buFontTx/>
              <a:buChar char="•"/>
            </a:pPr>
            <a:endParaRPr lang="cs-CZ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cs-CZ" sz="1000"/>
          </a:p>
          <a:p>
            <a:pPr algn="just" eaLnBrk="0" hangingPunct="0">
              <a:buFontTx/>
              <a:buChar char="•"/>
            </a:pPr>
            <a:r>
              <a:rPr lang="cs-CZ" sz="2000" b="1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finální – výsledkovou</a:t>
            </a:r>
            <a:r>
              <a:rPr lang="cs-CZ" sz="2000">
                <a:latin typeface="Calibri" pitchFamily="34" charset="0"/>
                <a:cs typeface="Times New Roman" pitchFamily="18" charset="0"/>
              </a:rPr>
              <a:t>		(výsledky, výkon, výkonnost)	</a:t>
            </a: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819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57188"/>
            <a:ext cx="8575675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ovéPole 14"/>
          <p:cNvSpPr txBox="1">
            <a:spLocks noChangeArrowheads="1"/>
          </p:cNvSpPr>
          <p:nvPr/>
        </p:nvSpPr>
        <p:spPr bwMode="auto">
          <a:xfrm>
            <a:off x="571500" y="4857750"/>
            <a:ext cx="221456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fáze:</a:t>
            </a:r>
          </a:p>
          <a:p>
            <a:pPr>
              <a:buFontTx/>
              <a:buChar char="-"/>
            </a:pPr>
            <a:r>
              <a:rPr lang="cs-CZ" sz="1600" dirty="0" smtClean="0"/>
              <a:t>přípravná </a:t>
            </a:r>
            <a:endParaRPr lang="cs-CZ" sz="1600" dirty="0"/>
          </a:p>
          <a:p>
            <a:pPr>
              <a:buFontTx/>
              <a:buChar char="-"/>
            </a:pPr>
            <a:r>
              <a:rPr lang="cs-CZ" sz="1600" dirty="0"/>
              <a:t>hlavní</a:t>
            </a:r>
          </a:p>
          <a:p>
            <a:pPr>
              <a:buFontTx/>
              <a:buChar char="-"/>
            </a:pPr>
            <a:r>
              <a:rPr lang="cs-CZ" sz="1600" dirty="0"/>
              <a:t>závěrečná</a:t>
            </a:r>
          </a:p>
        </p:txBody>
      </p:sp>
      <p:sp>
        <p:nvSpPr>
          <p:cNvPr id="8198" name="TextovéPole 15"/>
          <p:cNvSpPr txBox="1">
            <a:spLocks noChangeArrowheads="1"/>
          </p:cNvSpPr>
          <p:nvPr/>
        </p:nvSpPr>
        <p:spPr bwMode="auto">
          <a:xfrm>
            <a:off x="3429000" y="5000625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/>
              <a:t>pravidelné a plynulé opakování pohybů</a:t>
            </a:r>
          </a:p>
        </p:txBody>
      </p:sp>
      <p:sp>
        <p:nvSpPr>
          <p:cNvPr id="8199" name="TextovéPole 16"/>
          <p:cNvSpPr txBox="1">
            <a:spLocks noChangeArrowheads="1"/>
          </p:cNvSpPr>
          <p:nvPr/>
        </p:nvSpPr>
        <p:spPr bwMode="auto">
          <a:xfrm>
            <a:off x="6500813" y="4929188"/>
            <a:ext cx="22145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nepravidelné opakování, opakování s modifikacemi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971600" y="692696"/>
            <a:ext cx="5726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err="1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Struktur</a:t>
            </a:r>
            <a:r>
              <a:rPr lang="cs-CZ" sz="2400" b="1" dirty="0" err="1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ální</a:t>
            </a: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 stránka tělesných cvičení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899592" y="2008455"/>
            <a:ext cx="77866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endParaRPr lang="cs-CZ" sz="1000" dirty="0">
              <a:ea typeface="Times New Roman" pitchFamily="18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cs-CZ" sz="20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acyklická</a:t>
            </a:r>
            <a:r>
              <a:rPr lang="cs-CZ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		</a:t>
            </a:r>
            <a:r>
              <a:rPr lang="cs-CZ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lang="cs-CZ" sz="2000" dirty="0" smtClean="0">
                <a:latin typeface="Calibri" pitchFamily="34" charset="0"/>
                <a:ea typeface="Times New Roman" pitchFamily="18" charset="0"/>
                <a:cs typeface="Calibri" pitchFamily="34" charset="0"/>
                <a:hlinkClick r:id="rId2"/>
              </a:rPr>
              <a:t>střelba basketbal</a:t>
            </a:r>
            <a:r>
              <a:rPr lang="cs-CZ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... )</a:t>
            </a:r>
            <a:endParaRPr lang="cs-CZ" sz="20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cyklická</a:t>
            </a:r>
            <a:r>
              <a:rPr lang="cs-CZ" sz="2000" dirty="0">
                <a:latin typeface="Calibri" pitchFamily="34" charset="0"/>
                <a:cs typeface="Times New Roman" pitchFamily="18" charset="0"/>
              </a:rPr>
              <a:t>	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	(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  <a:hlinkClick r:id="rId3"/>
              </a:rPr>
              <a:t>běh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  <a:hlinkClick r:id="rId4"/>
              </a:rPr>
              <a:t>cyklistika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, ...)</a:t>
            </a:r>
            <a:endParaRPr lang="cs-CZ" sz="2000" dirty="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endParaRPr lang="cs-CZ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kombinovaná</a:t>
            </a:r>
            <a:r>
              <a:rPr lang="cs-CZ" sz="2000" dirty="0">
                <a:latin typeface="Calibri" pitchFamily="34" charset="0"/>
                <a:cs typeface="Times New Roman" pitchFamily="18" charset="0"/>
              </a:rPr>
              <a:t>		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(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  <a:hlinkClick r:id="rId5"/>
              </a:rPr>
              <a:t>hod oštěpem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  <a:hlinkClick r:id="rId6"/>
              </a:rPr>
              <a:t>skok daleký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, ... )</a:t>
            </a:r>
            <a:r>
              <a:rPr lang="cs-CZ" sz="2000" dirty="0">
                <a:latin typeface="Calibri" pitchFamily="34" charset="0"/>
                <a:cs typeface="Times New Roman" pitchFamily="18" charset="0"/>
              </a:rPr>
              <a:t>	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642910" y="714357"/>
            <a:ext cx="6215106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4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procesuální stránka tělesných cvičení</a:t>
            </a:r>
          </a:p>
        </p:txBody>
      </p:sp>
      <p:sp>
        <p:nvSpPr>
          <p:cNvPr id="9221" name="Obdélník 4"/>
          <p:cNvSpPr>
            <a:spLocks noChangeArrowheads="1"/>
          </p:cNvSpPr>
          <p:nvPr/>
        </p:nvSpPr>
        <p:spPr bwMode="auto">
          <a:xfrm>
            <a:off x="857250" y="1285875"/>
            <a:ext cx="7715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Procesuální stránka je úzce spjata s motorickým učením</a:t>
            </a:r>
          </a:p>
        </p:txBody>
      </p:sp>
      <p:sp>
        <p:nvSpPr>
          <p:cNvPr id="9222" name="TextovéPole 5"/>
          <p:cNvSpPr txBox="1">
            <a:spLocks noChangeArrowheads="1"/>
          </p:cNvSpPr>
          <p:nvPr/>
        </p:nvSpPr>
        <p:spPr bwMode="auto">
          <a:xfrm>
            <a:off x="1000125" y="1785938"/>
            <a:ext cx="608965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Výchozí předpoklady:</a:t>
            </a:r>
          </a:p>
          <a:p>
            <a:r>
              <a:rPr lang="cs-CZ" dirty="0"/>
              <a:t>	</a:t>
            </a:r>
            <a:r>
              <a:rPr lang="cs-CZ" sz="1600" dirty="0"/>
              <a:t>schopnosti, dovednosti a vlastnosti pohybové soustavy</a:t>
            </a:r>
          </a:p>
          <a:p>
            <a:r>
              <a:rPr lang="cs-CZ" sz="1600" dirty="0"/>
              <a:t>	aktivita a zpětná vazba</a:t>
            </a:r>
          </a:p>
          <a:p>
            <a:r>
              <a:rPr lang="cs-CZ" sz="1600" dirty="0"/>
              <a:t>	</a:t>
            </a:r>
            <a:r>
              <a:rPr lang="cs-CZ" sz="1600" dirty="0" err="1"/>
              <a:t>docilita</a:t>
            </a:r>
            <a:endParaRPr lang="cs-CZ" sz="1600" dirty="0"/>
          </a:p>
          <a:p>
            <a:r>
              <a:rPr lang="cs-CZ" sz="1600" dirty="0"/>
              <a:t>	interference (negativní působení </a:t>
            </a:r>
            <a:r>
              <a:rPr lang="cs-CZ" sz="1600" dirty="0" smtClean="0"/>
              <a:t>původních spojů)</a:t>
            </a:r>
            <a:endParaRPr lang="cs-CZ" sz="1600" dirty="0"/>
          </a:p>
          <a:p>
            <a:r>
              <a:rPr lang="cs-CZ" sz="1600" dirty="0"/>
              <a:t>	transfer (pozitivní </a:t>
            </a:r>
            <a:r>
              <a:rPr lang="cs-CZ" sz="1600" dirty="0" smtClean="0"/>
              <a:t>přenos z jednoho cvičení na druhé)</a:t>
            </a:r>
            <a:endParaRPr lang="cs-CZ" sz="1600" dirty="0"/>
          </a:p>
        </p:txBody>
      </p:sp>
      <p:sp>
        <p:nvSpPr>
          <p:cNvPr id="9223" name="TextovéPole 6"/>
          <p:cNvSpPr txBox="1">
            <a:spLocks noChangeArrowheads="1"/>
          </p:cNvSpPr>
          <p:nvPr/>
        </p:nvSpPr>
        <p:spPr bwMode="auto">
          <a:xfrm>
            <a:off x="1214438" y="3786188"/>
            <a:ext cx="70008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</a:rPr>
              <a:t>Fáze motorického učení: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 generalizační</a:t>
            </a:r>
            <a:r>
              <a:rPr lang="cs-CZ"/>
              <a:t>	</a:t>
            </a:r>
            <a:r>
              <a:rPr lang="cs-CZ" sz="1600"/>
              <a:t>(seznámení s úkolem, nadbytečné pohyby)</a:t>
            </a:r>
            <a:endParaRPr lang="cs-CZ"/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 diferenciační</a:t>
            </a:r>
            <a:r>
              <a:rPr lang="cs-CZ"/>
              <a:t>	</a:t>
            </a:r>
            <a:r>
              <a:rPr lang="cs-CZ" sz="1600"/>
              <a:t>(nácvik, zpevnění, zpětná vazba)</a:t>
            </a:r>
            <a:endParaRPr lang="cs-CZ"/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 stabilizační</a:t>
            </a:r>
            <a:r>
              <a:rPr lang="cs-CZ"/>
              <a:t>	</a:t>
            </a:r>
            <a:r>
              <a:rPr lang="cs-CZ" sz="1600"/>
              <a:t>(zautomatizování, harmonizace)</a:t>
            </a:r>
            <a:endParaRPr lang="cs-CZ"/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 asociativní</a:t>
            </a:r>
            <a:r>
              <a:rPr lang="cs-CZ"/>
              <a:t>	</a:t>
            </a:r>
            <a:r>
              <a:rPr lang="cs-CZ" sz="1600"/>
              <a:t>(plasticita v proměnlivých podmínkách)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000100" y="714356"/>
            <a:ext cx="6812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b="1" dirty="0" smtClean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Finální (výsledná) stránka </a:t>
            </a:r>
            <a:r>
              <a:rPr lang="cs-CZ" sz="24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tělesných cvičení</a:t>
            </a:r>
          </a:p>
        </p:txBody>
      </p:sp>
      <p:sp>
        <p:nvSpPr>
          <p:cNvPr id="10245" name="Obdélník 4"/>
          <p:cNvSpPr>
            <a:spLocks noChangeArrowheads="1"/>
          </p:cNvSpPr>
          <p:nvPr/>
        </p:nvSpPr>
        <p:spPr bwMode="auto">
          <a:xfrm>
            <a:off x="1000125" y="1285875"/>
            <a:ext cx="7500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Finální stránkou tělesných cvičení rozumíme výsledky tělesných cvičení, které je nutné hodnotit vzhledem k cíli tělesného pohybu. </a:t>
            </a:r>
          </a:p>
        </p:txBody>
      </p:sp>
      <p:sp>
        <p:nvSpPr>
          <p:cNvPr id="10246" name="Obdélník 5"/>
          <p:cNvSpPr>
            <a:spLocks noChangeArrowheads="1"/>
          </p:cNvSpPr>
          <p:nvPr/>
        </p:nvSpPr>
        <p:spPr bwMode="auto">
          <a:xfrm>
            <a:off x="1000125" y="2714625"/>
            <a:ext cx="7500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/>
              <a:t>Pohybový výkon  </a:t>
            </a:r>
            <a:r>
              <a:rPr lang="cs-CZ" b="1" dirty="0" smtClean="0"/>
              <a:t>	- </a:t>
            </a:r>
            <a:r>
              <a:rPr lang="cs-CZ" dirty="0"/>
              <a:t>je míra </a:t>
            </a:r>
            <a:r>
              <a:rPr lang="cs-CZ" dirty="0" smtClean="0"/>
              <a:t>splnění (realizace)  </a:t>
            </a:r>
            <a:r>
              <a:rPr lang="cs-CZ" dirty="0"/>
              <a:t>zadaného </a:t>
            </a:r>
            <a:r>
              <a:rPr lang="cs-CZ" dirty="0" smtClean="0"/>
              <a:t>				pohybového </a:t>
            </a:r>
            <a:r>
              <a:rPr lang="cs-CZ" dirty="0"/>
              <a:t>úkolu.</a:t>
            </a:r>
          </a:p>
        </p:txBody>
      </p:sp>
      <p:sp>
        <p:nvSpPr>
          <p:cNvPr id="10248" name="Obdélník 7"/>
          <p:cNvSpPr>
            <a:spLocks noChangeArrowheads="1"/>
          </p:cNvSpPr>
          <p:nvPr/>
        </p:nvSpPr>
        <p:spPr bwMode="auto">
          <a:xfrm>
            <a:off x="1043608" y="3717032"/>
            <a:ext cx="77048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Výkonnost 		- </a:t>
            </a:r>
            <a:r>
              <a:rPr lang="cs-CZ" dirty="0"/>
              <a:t>způsobilost podávat specifické výkony na </a:t>
            </a:r>
            <a:r>
              <a:rPr lang="cs-CZ" dirty="0" smtClean="0"/>
              <a:t>				hranici nejvyššího výkonu </a:t>
            </a:r>
            <a:r>
              <a:rPr lang="cs-CZ" dirty="0"/>
              <a:t>stabilně po určitou </a:t>
            </a:r>
            <a:r>
              <a:rPr lang="cs-CZ" dirty="0" smtClean="0"/>
              <a:t>			dobu</a:t>
            </a:r>
            <a:endParaRPr lang="cs-CZ" dirty="0"/>
          </a:p>
        </p:txBody>
      </p:sp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1115616" y="4797152"/>
            <a:ext cx="77048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Zdatnost		- </a:t>
            </a:r>
            <a:r>
              <a:rPr lang="cs-CZ" dirty="0"/>
              <a:t>stav organismu, charakterizovaný celkovou </a:t>
            </a:r>
            <a:r>
              <a:rPr lang="cs-CZ" dirty="0" smtClean="0"/>
              <a:t>			odolností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00100" y="714356"/>
            <a:ext cx="6812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b="1" dirty="0" smtClean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Finální (výsledná) stránka </a:t>
            </a:r>
            <a:r>
              <a:rPr lang="cs-CZ" sz="24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tělesných cvičení</a:t>
            </a:r>
          </a:p>
        </p:txBody>
      </p:sp>
      <p:sp>
        <p:nvSpPr>
          <p:cNvPr id="9" name="Obdélník 5"/>
          <p:cNvSpPr>
            <a:spLocks noChangeArrowheads="1"/>
          </p:cNvSpPr>
          <p:nvPr/>
        </p:nvSpPr>
        <p:spPr bwMode="auto">
          <a:xfrm>
            <a:off x="899592" y="1340768"/>
            <a:ext cx="7500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/>
              <a:t>Pohybový výkon  </a:t>
            </a:r>
            <a:r>
              <a:rPr lang="cs-CZ" b="1" dirty="0" smtClean="0"/>
              <a:t>	- </a:t>
            </a:r>
            <a:r>
              <a:rPr lang="cs-CZ" dirty="0"/>
              <a:t>je míra </a:t>
            </a:r>
            <a:r>
              <a:rPr lang="cs-CZ" dirty="0" smtClean="0"/>
              <a:t>splnění (realizace)  </a:t>
            </a:r>
            <a:r>
              <a:rPr lang="cs-CZ" dirty="0"/>
              <a:t>zadaného </a:t>
            </a:r>
            <a:r>
              <a:rPr lang="cs-CZ" dirty="0" smtClean="0"/>
              <a:t>				pohybového </a:t>
            </a:r>
            <a:r>
              <a:rPr lang="cs-CZ" dirty="0"/>
              <a:t>úkolu.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971600" y="2420888"/>
            <a:ext cx="750093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Maximální výkon  	- </a:t>
            </a:r>
            <a:r>
              <a:rPr lang="cs-CZ" dirty="0">
                <a:solidFill>
                  <a:srgbClr val="FFFF00"/>
                </a:solidFill>
              </a:rPr>
              <a:t>nejlepší dosažený výkon v dosavadním </a:t>
            </a:r>
            <a:r>
              <a:rPr lang="cs-CZ" dirty="0" smtClean="0">
                <a:solidFill>
                  <a:srgbClr val="FFFF00"/>
                </a:solidFill>
              </a:rPr>
              <a:t>				životě sportovce</a:t>
            </a:r>
          </a:p>
          <a:p>
            <a:r>
              <a:rPr lang="cs-CZ" dirty="0">
                <a:solidFill>
                  <a:srgbClr val="FFFF00"/>
                </a:solidFill>
              </a:rPr>
              <a:t>	</a:t>
            </a:r>
            <a:r>
              <a:rPr lang="cs-CZ" dirty="0" smtClean="0">
                <a:solidFill>
                  <a:srgbClr val="FFFF00"/>
                </a:solidFill>
              </a:rPr>
              <a:t>		</a:t>
            </a:r>
            <a:r>
              <a:rPr lang="cs-CZ" dirty="0" smtClean="0"/>
              <a:t>- osobní rekord</a:t>
            </a:r>
          </a:p>
          <a:p>
            <a:r>
              <a:rPr lang="cs-CZ" sz="1600" dirty="0" smtClean="0"/>
              <a:t>(</a:t>
            </a:r>
            <a:r>
              <a:rPr lang="cs-CZ" sz="1600" dirty="0"/>
              <a:t>při hromadnějším posouzení můžeme odvodit optimální věkové hranice pro dosahování maximálního výkonu v daném sportovním </a:t>
            </a:r>
            <a:r>
              <a:rPr lang="cs-CZ" sz="1600" dirty="0" smtClean="0"/>
              <a:t>odvětví)</a:t>
            </a:r>
            <a:endParaRPr lang="cs-CZ" sz="1600" dirty="0"/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1043608" y="4221088"/>
            <a:ext cx="75009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Limitní výkon  		- </a:t>
            </a:r>
            <a:r>
              <a:rPr lang="cs-CZ" dirty="0">
                <a:solidFill>
                  <a:srgbClr val="FFFF00"/>
                </a:solidFill>
              </a:rPr>
              <a:t>hraniční výkon, ke kterému se může </a:t>
            </a:r>
            <a:r>
              <a:rPr lang="cs-CZ" dirty="0" smtClean="0">
                <a:solidFill>
                  <a:srgbClr val="FFFF00"/>
                </a:solidFill>
              </a:rPr>
              <a:t>				sportovec </a:t>
            </a:r>
            <a:r>
              <a:rPr lang="cs-CZ" dirty="0">
                <a:solidFill>
                  <a:srgbClr val="FFFF00"/>
                </a:solidFill>
              </a:rPr>
              <a:t>přiblížit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	</a:t>
            </a:r>
            <a:r>
              <a:rPr lang="cs-CZ" dirty="0" smtClean="0">
                <a:solidFill>
                  <a:srgbClr val="FFFF00"/>
                </a:solidFill>
              </a:rPr>
              <a:t>		</a:t>
            </a:r>
            <a:r>
              <a:rPr lang="cs-CZ" dirty="0" smtClean="0"/>
              <a:t>- </a:t>
            </a:r>
            <a:r>
              <a:rPr lang="cs-CZ" dirty="0"/>
              <a:t>nelze překročit z důvodů fyziologických, </a:t>
            </a:r>
            <a:r>
              <a:rPr lang="cs-CZ" dirty="0" smtClean="0"/>
              <a:t>				biomechanických</a:t>
            </a:r>
            <a:r>
              <a:rPr lang="cs-CZ" dirty="0"/>
              <a:t>, </a:t>
            </a:r>
            <a:r>
              <a:rPr lang="cs-CZ" dirty="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000100" y="714356"/>
            <a:ext cx="6812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b="1" dirty="0" smtClean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Finální (výsledná) stránka </a:t>
            </a:r>
            <a:r>
              <a:rPr lang="cs-CZ" sz="24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tělesných cvičení</a:t>
            </a:r>
          </a:p>
        </p:txBody>
      </p:sp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1043608" y="1340768"/>
            <a:ext cx="7992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Zdatnost 	- </a:t>
            </a:r>
            <a:r>
              <a:rPr lang="cs-CZ" dirty="0"/>
              <a:t>stav organismu, charakterizovaný celkovou </a:t>
            </a:r>
            <a:r>
              <a:rPr lang="cs-CZ" dirty="0" smtClean="0"/>
              <a:t>odolností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043608" y="1916832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Zdatnost </a:t>
            </a:r>
            <a:r>
              <a:rPr lang="cs-CZ" dirty="0"/>
              <a:t>se rozvíjí a </a:t>
            </a:r>
            <a:r>
              <a:rPr lang="cs-CZ" b="1" dirty="0"/>
              <a:t>udržuje </a:t>
            </a:r>
            <a:r>
              <a:rPr lang="cs-CZ" dirty="0"/>
              <a:t>zejména </a:t>
            </a:r>
            <a:r>
              <a:rPr lang="cs-CZ" b="1" dirty="0"/>
              <a:t>kondičním </a:t>
            </a:r>
            <a:r>
              <a:rPr lang="cs-CZ" b="1" dirty="0" smtClean="0"/>
              <a:t>cvičením, působením </a:t>
            </a:r>
            <a:r>
              <a:rPr lang="cs-CZ" b="1" dirty="0"/>
              <a:t>klimatických podnětů, přiměřenou výživou a životosprávou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043608" y="299695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Tělesná zdatnost je jednou z nejdůležitějších hodnot, které získáváme a rozvíjíme prostřednictvím tělesných cvičení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043608" y="3861048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Kritériem </a:t>
            </a:r>
            <a:r>
              <a:rPr lang="cs-CZ" b="1" dirty="0"/>
              <a:t>hodnocení tělesné zdatnosti </a:t>
            </a:r>
            <a:r>
              <a:rPr lang="cs-CZ" dirty="0"/>
              <a:t>může být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výkon </a:t>
            </a:r>
            <a:r>
              <a:rPr lang="cs-CZ" dirty="0"/>
              <a:t>v pohybové </a:t>
            </a:r>
            <a:r>
              <a:rPr lang="cs-CZ" dirty="0" smtClean="0"/>
              <a:t>činnosti</a:t>
            </a:r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výkon </a:t>
            </a:r>
            <a:r>
              <a:rPr lang="cs-CZ" dirty="0"/>
              <a:t>ve vztahu k tělesným ukazatelům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úroveň </a:t>
            </a:r>
            <a:r>
              <a:rPr lang="cs-CZ" dirty="0"/>
              <a:t>funkčních ukazatelů, </a:t>
            </a:r>
            <a:r>
              <a:rPr lang="cs-CZ" dirty="0" smtClean="0"/>
              <a:t>např. maximum </a:t>
            </a:r>
            <a:r>
              <a:rPr lang="cs-CZ" dirty="0"/>
              <a:t>spotřeby kyslíku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971600" y="522920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Úroveň a </a:t>
            </a:r>
            <a:r>
              <a:rPr lang="cs-CZ" dirty="0"/>
              <a:t>činitele </a:t>
            </a:r>
            <a:r>
              <a:rPr lang="cs-CZ" b="1" dirty="0"/>
              <a:t>zdatnosti zjišťujeme </a:t>
            </a:r>
            <a:r>
              <a:rPr lang="cs-CZ" dirty="0"/>
              <a:t>nejčastěji pomocí motorických a </a:t>
            </a:r>
            <a:r>
              <a:rPr lang="cs-CZ" b="1" dirty="0"/>
              <a:t>funkčních testů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043608" y="6165304"/>
            <a:ext cx="64087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(</a:t>
            </a:r>
            <a:r>
              <a:rPr lang="cs-CZ" sz="1400" dirty="0" smtClean="0"/>
              <a:t>Pohybová </a:t>
            </a:r>
            <a:r>
              <a:rPr lang="cs-CZ" sz="1400" b="1" dirty="0"/>
              <a:t>zdatnost zahrnuje i psychickou </a:t>
            </a:r>
            <a:r>
              <a:rPr lang="cs-CZ" sz="1400" b="1" dirty="0" smtClean="0"/>
              <a:t>složku)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dy">
  <a:themeElements>
    <a:clrScheme name="Body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Bo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dy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812</TotalTime>
  <Words>260</Words>
  <Application>Microsoft Office PowerPoint</Application>
  <PresentationFormat>Předvádění na obrazovce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Body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tom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Tom Vespa</cp:lastModifiedBy>
  <cp:revision>43</cp:revision>
  <dcterms:created xsi:type="dcterms:W3CDTF">2005-06-23T20:02:54Z</dcterms:created>
  <dcterms:modified xsi:type="dcterms:W3CDTF">2016-04-04T20:31:53Z</dcterms:modified>
</cp:coreProperties>
</file>