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70" r:id="rId8"/>
    <p:sldId id="26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17BC4-7407-4A82-B594-9315460ACB54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285852" y="2928934"/>
            <a:ext cx="6784230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ood" dir="t"/>
            </a:scene3d>
            <a:sp3d prstMaterial="metal"/>
          </a:bodyPr>
          <a:lstStyle/>
          <a:p>
            <a:r>
              <a:rPr lang="cs-CZ" sz="4800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ANTROPOMOTORIKA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85786" y="1500174"/>
            <a:ext cx="39659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Předmět    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ANTROPOMOTORIKA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285984" y="2428868"/>
            <a:ext cx="4572000" cy="156966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cs-CZ" sz="2400" dirty="0"/>
              <a:t>Vědní obor, který studuje </a:t>
            </a:r>
            <a:r>
              <a:rPr lang="cs-CZ" sz="2400" i="1" dirty="0">
                <a:solidFill>
                  <a:srgbClr val="C00000"/>
                </a:solidFill>
              </a:rPr>
              <a:t>motorické projevy </a:t>
            </a:r>
            <a:r>
              <a:rPr lang="cs-CZ" sz="2400" dirty="0"/>
              <a:t>člověka ve vztahu k jeho </a:t>
            </a:r>
            <a:r>
              <a:rPr lang="cs-CZ" sz="2400" i="1" dirty="0">
                <a:solidFill>
                  <a:srgbClr val="C00000"/>
                </a:solidFill>
              </a:rPr>
              <a:t>morfologicko-funkčním</a:t>
            </a:r>
            <a:r>
              <a:rPr lang="cs-CZ" sz="2400" dirty="0"/>
              <a:t> předpokladům.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14348" y="4286256"/>
            <a:ext cx="73581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Antropomotorika</a:t>
            </a:r>
            <a:r>
              <a:rPr kumimoji="0" lang="cs-CZ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je vědní disciplina, která zkoumá struktury a vztahy mezi </a:t>
            </a:r>
            <a:r>
              <a:rPr kumimoji="0" lang="cs-CZ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vnitřními předpoklady </a:t>
            </a:r>
            <a:r>
              <a:rPr kumimoji="0" lang="cs-CZ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cs-CZ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vnějšími pohybovými projevy</a:t>
            </a:r>
            <a:r>
              <a:rPr kumimoji="0" lang="cs-CZ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člověka</a:t>
            </a:r>
            <a:r>
              <a:rPr kumimoji="0" 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643570" y="571480"/>
            <a:ext cx="2656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ANTROPOMOTORIKA</a:t>
            </a:r>
            <a:endParaRPr lang="cs-CZ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1071538" y="1571612"/>
            <a:ext cx="23910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Oblasti zkoumání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1500166" y="2551837"/>
            <a:ext cx="67151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  teorie </a:t>
            </a:r>
            <a:r>
              <a:rPr lang="cs-CZ" sz="2000" dirty="0"/>
              <a:t>motorických schopností a </a:t>
            </a:r>
            <a:r>
              <a:rPr lang="cs-CZ" sz="2000" dirty="0" smtClean="0"/>
              <a:t>dovedností</a:t>
            </a:r>
          </a:p>
          <a:p>
            <a:pPr lvl="0">
              <a:buFont typeface="Arial" pitchFamily="34" charset="0"/>
              <a:buChar char="•"/>
            </a:pPr>
            <a:endParaRPr lang="cs-CZ" sz="2000" dirty="0"/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  teoretické </a:t>
            </a:r>
            <a:r>
              <a:rPr lang="cs-CZ" sz="2000" dirty="0"/>
              <a:t>aspekty tělesných </a:t>
            </a:r>
            <a:r>
              <a:rPr lang="cs-CZ" sz="2000" dirty="0" smtClean="0"/>
              <a:t>cvičení</a:t>
            </a:r>
          </a:p>
          <a:p>
            <a:pPr lvl="0">
              <a:buFont typeface="Arial" pitchFamily="34" charset="0"/>
              <a:buChar char="•"/>
            </a:pPr>
            <a:endParaRPr lang="cs-CZ" sz="2000" dirty="0"/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  fylogeneze </a:t>
            </a:r>
            <a:r>
              <a:rPr lang="cs-CZ" sz="2000" dirty="0"/>
              <a:t>a ontogeneze lidské </a:t>
            </a:r>
            <a:r>
              <a:rPr lang="cs-CZ" sz="2000" dirty="0" smtClean="0"/>
              <a:t>motoriky</a:t>
            </a:r>
          </a:p>
          <a:p>
            <a:pPr lvl="0">
              <a:buFont typeface="Arial" pitchFamily="34" charset="0"/>
              <a:buChar char="•"/>
            </a:pPr>
            <a:endParaRPr lang="cs-CZ" sz="2000" dirty="0"/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  somatická </a:t>
            </a:r>
            <a:r>
              <a:rPr lang="cs-CZ" sz="2000" dirty="0"/>
              <a:t>a motorická </a:t>
            </a:r>
            <a:r>
              <a:rPr lang="cs-CZ" sz="2000" dirty="0" smtClean="0"/>
              <a:t>metrologie</a:t>
            </a:r>
          </a:p>
          <a:p>
            <a:pPr lvl="0">
              <a:buFont typeface="Arial" pitchFamily="34" charset="0"/>
              <a:buChar char="•"/>
            </a:pPr>
            <a:endParaRPr lang="cs-CZ" sz="2000" dirty="0"/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  metody </a:t>
            </a:r>
            <a:r>
              <a:rPr lang="cs-CZ" sz="2000" dirty="0"/>
              <a:t>sledování a vyhodnocování motorické výkonnosti</a:t>
            </a:r>
          </a:p>
        </p:txBody>
      </p:sp>
      <p:sp>
        <p:nvSpPr>
          <p:cNvPr id="6" name="Obdélník 5"/>
          <p:cNvSpPr/>
          <p:nvPr/>
        </p:nvSpPr>
        <p:spPr>
          <a:xfrm>
            <a:off x="5643570" y="571480"/>
            <a:ext cx="2656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ANTROPOMOTORIKA</a:t>
            </a:r>
            <a:endParaRPr lang="cs-CZ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2143116"/>
            <a:ext cx="80842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ZÁKLADY  POHYBOVÉ ČINNOSTI ČLOVĚKA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42072" y="642918"/>
            <a:ext cx="47019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ZÁKLADY  POHYBOVÉ ČINNOSTI ČLOVĚKA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2976" y="1643050"/>
            <a:ext cx="39719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Typické znaky lidské motoriky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428728" y="2571744"/>
            <a:ext cx="65722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  motorika </a:t>
            </a:r>
            <a:r>
              <a:rPr lang="cs-CZ" sz="2000" dirty="0"/>
              <a:t>spojena s myšlením a řečí (činnost vědomá</a:t>
            </a:r>
            <a:r>
              <a:rPr lang="cs-CZ" sz="2000" dirty="0" smtClean="0"/>
              <a:t>)</a:t>
            </a:r>
          </a:p>
          <a:p>
            <a:pPr lvl="0">
              <a:buFont typeface="Arial" pitchFamily="34" charset="0"/>
              <a:buChar char="•"/>
            </a:pPr>
            <a:endParaRPr lang="cs-CZ" sz="2000" dirty="0"/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  bohatý </a:t>
            </a:r>
            <a:r>
              <a:rPr lang="cs-CZ" sz="2000" dirty="0"/>
              <a:t>rejstřík naučených pohybů (pohybových dovedností a návyků</a:t>
            </a:r>
            <a:r>
              <a:rPr lang="cs-CZ" sz="2000" dirty="0" smtClean="0"/>
              <a:t>)</a:t>
            </a:r>
          </a:p>
          <a:p>
            <a:pPr lvl="0">
              <a:buFont typeface="Arial" pitchFamily="34" charset="0"/>
              <a:buChar char="•"/>
            </a:pPr>
            <a:endParaRPr lang="cs-CZ" sz="2000" dirty="0"/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  lateralita </a:t>
            </a:r>
            <a:r>
              <a:rPr lang="cs-CZ" sz="2000" dirty="0"/>
              <a:t>u párových </a:t>
            </a:r>
            <a:r>
              <a:rPr lang="cs-CZ" sz="2000" dirty="0" smtClean="0"/>
              <a:t>orgánů</a:t>
            </a:r>
          </a:p>
          <a:p>
            <a:pPr lvl="0">
              <a:buFont typeface="Arial" pitchFamily="34" charset="0"/>
              <a:buChar char="•"/>
            </a:pPr>
            <a:endParaRPr lang="cs-CZ" sz="2000" dirty="0"/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  schopnost </a:t>
            </a:r>
            <a:r>
              <a:rPr lang="cs-CZ" sz="2000" dirty="0"/>
              <a:t>zdokonalování a flexibility pohybové činnosti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42072" y="642918"/>
            <a:ext cx="47019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ZÁKLADY  POHYBOVÉ ČINNOSTI ČLOVĚKA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357290" y="1714488"/>
            <a:ext cx="33108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Fylogenetické znaky ve vývoji</a:t>
            </a:r>
            <a:endParaRPr kumimoji="0" 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286000" y="269033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/>
              <a:t>Změny v tělesné stavbě</a:t>
            </a:r>
            <a:r>
              <a:rPr lang="cs-CZ" b="1" dirty="0" smtClean="0"/>
              <a:t>:</a:t>
            </a:r>
          </a:p>
          <a:p>
            <a:endParaRPr lang="cs-CZ" b="1" dirty="0"/>
          </a:p>
          <a:p>
            <a:pPr lvl="0">
              <a:buFont typeface="Arial" pitchFamily="34" charset="0"/>
              <a:buChar char="•"/>
            </a:pPr>
            <a:r>
              <a:rPr lang="cs-CZ" dirty="0" smtClean="0"/>
              <a:t>  vzpřímené </a:t>
            </a:r>
            <a:r>
              <a:rPr lang="cs-CZ" dirty="0"/>
              <a:t>držení těla s </a:t>
            </a:r>
            <a:r>
              <a:rPr lang="cs-CZ" dirty="0" err="1"/>
              <a:t>bipedální</a:t>
            </a:r>
            <a:r>
              <a:rPr lang="cs-CZ" dirty="0"/>
              <a:t> </a:t>
            </a:r>
            <a:r>
              <a:rPr lang="cs-CZ" dirty="0" smtClean="0"/>
              <a:t>chůzí</a:t>
            </a:r>
          </a:p>
          <a:p>
            <a:pPr lvl="0">
              <a:buFont typeface="Arial" pitchFamily="34" charset="0"/>
              <a:buChar char="•"/>
            </a:pPr>
            <a:endParaRPr lang="cs-CZ" dirty="0"/>
          </a:p>
          <a:p>
            <a:pPr lvl="0">
              <a:buFont typeface="Arial" pitchFamily="34" charset="0"/>
              <a:buChar char="•"/>
            </a:pPr>
            <a:r>
              <a:rPr lang="cs-CZ" dirty="0" smtClean="0"/>
              <a:t>  změny </a:t>
            </a:r>
            <a:r>
              <a:rPr lang="cs-CZ" dirty="0"/>
              <a:t>ve stavbě	-	páteře</a:t>
            </a:r>
          </a:p>
          <a:p>
            <a:pPr lvl="0"/>
            <a:r>
              <a:rPr lang="cs-CZ" dirty="0" smtClean="0"/>
              <a:t>		-	dolních </a:t>
            </a:r>
            <a:r>
              <a:rPr lang="cs-CZ" dirty="0"/>
              <a:t>končetin</a:t>
            </a:r>
          </a:p>
          <a:p>
            <a:pPr lvl="0"/>
            <a:r>
              <a:rPr lang="cs-CZ" dirty="0" smtClean="0"/>
              <a:t>		-	rukou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42072" y="642918"/>
            <a:ext cx="47019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ZÁKLADY  POHYBOVÉ ČINNOSTI ČLOVĚKA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214414" y="2071678"/>
            <a:ext cx="36216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Vývojové stupně řízení motoriky</a:t>
            </a:r>
            <a:endParaRPr kumimoji="0" 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643042" y="2928934"/>
            <a:ext cx="54292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dirty="0" smtClean="0"/>
              <a:t>  Reflexní </a:t>
            </a:r>
            <a:r>
              <a:rPr lang="cs-CZ" dirty="0"/>
              <a:t>reakce organismu (tzv. reflexní oblouk</a:t>
            </a:r>
            <a:r>
              <a:rPr lang="cs-CZ" dirty="0" smtClean="0"/>
              <a:t>)</a:t>
            </a:r>
          </a:p>
          <a:p>
            <a:pPr lvl="0">
              <a:buFont typeface="Arial" pitchFamily="34" charset="0"/>
              <a:buChar char="•"/>
            </a:pPr>
            <a:endParaRPr lang="cs-CZ" dirty="0"/>
          </a:p>
          <a:p>
            <a:pPr lvl="0">
              <a:buFont typeface="Arial" pitchFamily="34" charset="0"/>
              <a:buChar char="•"/>
            </a:pPr>
            <a:r>
              <a:rPr lang="cs-CZ" dirty="0" smtClean="0"/>
              <a:t>  Reflexní </a:t>
            </a:r>
            <a:r>
              <a:rPr lang="cs-CZ" dirty="0"/>
              <a:t>řetězová reakce (instinkty, pudy</a:t>
            </a:r>
            <a:r>
              <a:rPr lang="cs-CZ" dirty="0" smtClean="0"/>
              <a:t>)</a:t>
            </a:r>
          </a:p>
          <a:p>
            <a:pPr lvl="0">
              <a:buFont typeface="Arial" pitchFamily="34" charset="0"/>
              <a:buChar char="•"/>
            </a:pPr>
            <a:endParaRPr lang="cs-CZ" dirty="0"/>
          </a:p>
          <a:p>
            <a:pPr lvl="0">
              <a:buFont typeface="Arial" pitchFamily="34" charset="0"/>
              <a:buChar char="•"/>
            </a:pPr>
            <a:r>
              <a:rPr lang="cs-CZ" dirty="0" smtClean="0"/>
              <a:t>  Podmíněné </a:t>
            </a:r>
            <a:r>
              <a:rPr lang="cs-CZ" dirty="0"/>
              <a:t>reflexy (získané v </a:t>
            </a:r>
            <a:r>
              <a:rPr lang="cs-CZ" dirty="0" err="1"/>
              <a:t>onotgenezi</a:t>
            </a:r>
            <a:r>
              <a:rPr lang="cs-CZ" dirty="0" smtClean="0"/>
              <a:t>)</a:t>
            </a:r>
          </a:p>
          <a:p>
            <a:pPr lvl="0">
              <a:buFont typeface="Arial" pitchFamily="34" charset="0"/>
              <a:buChar char="•"/>
            </a:pPr>
            <a:endParaRPr lang="cs-CZ" dirty="0"/>
          </a:p>
          <a:p>
            <a:pPr lvl="0">
              <a:buFont typeface="Arial" pitchFamily="34" charset="0"/>
              <a:buChar char="•"/>
            </a:pPr>
            <a:r>
              <a:rPr lang="cs-CZ" dirty="0" smtClean="0"/>
              <a:t>  Vědomé </a:t>
            </a:r>
            <a:r>
              <a:rPr lang="cs-CZ" dirty="0"/>
              <a:t>(úmyslné) pohyby (řízené vůlí, myšlením)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1428728" y="2071678"/>
            <a:ext cx="33781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/>
              <a:t>Zvláštní skupiny řízení pohybu</a:t>
            </a:r>
          </a:p>
        </p:txBody>
      </p:sp>
      <p:sp>
        <p:nvSpPr>
          <p:cNvPr id="4" name="Obdélník 3"/>
          <p:cNvSpPr/>
          <p:nvPr/>
        </p:nvSpPr>
        <p:spPr>
          <a:xfrm>
            <a:off x="1357290" y="3286124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dirty="0" smtClean="0"/>
              <a:t>  mimovolní </a:t>
            </a:r>
            <a:r>
              <a:rPr lang="cs-CZ" dirty="0"/>
              <a:t>pohyby – často patologické (třesy, křeče, </a:t>
            </a:r>
            <a:r>
              <a:rPr lang="cs-CZ" dirty="0" err="1"/>
              <a:t>hyperkinózy</a:t>
            </a:r>
            <a:r>
              <a:rPr lang="cs-CZ" dirty="0"/>
              <a:t>, </a:t>
            </a:r>
            <a:r>
              <a:rPr lang="cs-CZ" dirty="0" smtClean="0"/>
              <a:t>..)</a:t>
            </a:r>
          </a:p>
          <a:p>
            <a:pPr lvl="0">
              <a:buFont typeface="Arial" pitchFamily="34" charset="0"/>
              <a:buChar char="•"/>
            </a:pPr>
            <a:endParaRPr lang="cs-CZ" dirty="0"/>
          </a:p>
          <a:p>
            <a:pPr lvl="0">
              <a:buFont typeface="Arial" pitchFamily="34" charset="0"/>
              <a:buChar char="•"/>
            </a:pPr>
            <a:r>
              <a:rPr lang="cs-CZ" smtClean="0"/>
              <a:t>  </a:t>
            </a:r>
            <a:r>
              <a:rPr lang="cs-CZ" smtClean="0"/>
              <a:t>motilita </a:t>
            </a:r>
            <a:r>
              <a:rPr lang="cs-CZ" dirty="0"/>
              <a:t>(pohyby vegetativních orgánů, pohyby prováděné hladkým svalstvem)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155</Words>
  <Application>Microsoft Office PowerPoint</Application>
  <PresentationFormat>Předvádění na obrazovce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vespa</dc:creator>
  <cp:lastModifiedBy>vespa</cp:lastModifiedBy>
  <cp:revision>2</cp:revision>
  <dcterms:created xsi:type="dcterms:W3CDTF">2010-02-24T09:12:20Z</dcterms:created>
  <dcterms:modified xsi:type="dcterms:W3CDTF">2010-03-16T10:00:50Z</dcterms:modified>
</cp:coreProperties>
</file>