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4" r:id="rId2"/>
    <p:sldId id="273" r:id="rId3"/>
    <p:sldId id="321" r:id="rId4"/>
    <p:sldId id="335" r:id="rId5"/>
    <p:sldId id="322" r:id="rId6"/>
    <p:sldId id="323" r:id="rId7"/>
    <p:sldId id="325" r:id="rId8"/>
    <p:sldId id="326" r:id="rId9"/>
    <p:sldId id="328" r:id="rId10"/>
    <p:sldId id="324" r:id="rId11"/>
    <p:sldId id="329" r:id="rId12"/>
    <p:sldId id="330" r:id="rId13"/>
    <p:sldId id="331" r:id="rId14"/>
    <p:sldId id="332" r:id="rId15"/>
    <p:sldId id="333" r:id="rId16"/>
    <p:sldId id="334" r:id="rId17"/>
    <p:sldId id="319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B64B"/>
    <a:srgbClr val="66FFFF"/>
    <a:srgbClr val="CC3300"/>
    <a:srgbClr val="3D9F7E"/>
    <a:srgbClr val="DDDDDD"/>
    <a:srgbClr val="FF0066"/>
    <a:srgbClr val="64A2FC"/>
    <a:srgbClr val="FF99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7572" autoAdjust="0"/>
  </p:normalViewPr>
  <p:slideViewPr>
    <p:cSldViewPr>
      <p:cViewPr varScale="1">
        <p:scale>
          <a:sx n="73" d="100"/>
          <a:sy n="73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533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33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525914B-5A6E-41F6-8FD8-3B23CA74DB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22555-4283-41FD-A0C4-A8BAB36437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571AF-41DA-4442-9D8E-B687472847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EA5BC-B20F-4317-BB0B-5F84BD2BBB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B3357-700B-46BF-984E-DA0C132821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BC709-2D76-4C37-AF2B-03F96DFFB6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15F5A-188C-40BC-8DB4-C88B6475AA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C18CA-9530-475D-B69B-49F2BF63FB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3558C-036F-4DC1-A0A1-E729825F05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30043-77F1-4EAE-A648-F7ACBCE869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1DACF-CDA2-4191-9ED1-FA67BA614B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1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1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1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1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431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BB5E5DA-E1E3-4969-B3C4-C968AA7BAC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31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1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1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31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1547813" y="1773238"/>
            <a:ext cx="5865812" cy="2519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66FF33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Vývojové</a:t>
            </a:r>
          </a:p>
          <a:p>
            <a:pPr algn="ctr"/>
            <a:r>
              <a:rPr lang="cs-CZ" sz="36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66FF33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</a:t>
            </a:r>
            <a:r>
              <a:rPr lang="cs-CZ" sz="36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66FF33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oruchy</a:t>
            </a:r>
          </a:p>
          <a:p>
            <a:pPr algn="ctr"/>
            <a:r>
              <a:rPr lang="cs-CZ" sz="36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66FF33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motoriky</a:t>
            </a:r>
            <a:endParaRPr lang="cs-CZ" sz="36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66FF33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2268538" y="908050"/>
            <a:ext cx="4176712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cs-CZ" sz="2800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rgbClr val="009999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00034" y="857232"/>
            <a:ext cx="764386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cs-CZ" sz="2000" b="1" cap="none" spc="0" dirty="0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Vývojové motorické poruchy</a:t>
            </a:r>
            <a:endParaRPr lang="cs-CZ" sz="2000" b="1" cap="none" spc="0" dirty="0">
              <a:ln w="10541" cmpd="sng">
                <a:solidFill>
                  <a:srgbClr val="FF0066"/>
                </a:solidFill>
                <a:prstDash val="solid"/>
              </a:ln>
              <a:solidFill>
                <a:srgbClr val="FFFF00"/>
              </a:solidFill>
              <a:effectLst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14348" y="2500306"/>
            <a:ext cx="814393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400" b="1" dirty="0" smtClean="0">
                <a:solidFill>
                  <a:srgbClr val="92D050"/>
                </a:solidFill>
              </a:rPr>
              <a:t>Somatické</a:t>
            </a:r>
            <a:endParaRPr lang="cs-CZ" sz="2400" dirty="0" smtClean="0">
              <a:solidFill>
                <a:srgbClr val="92D050"/>
              </a:solidFill>
            </a:endParaRPr>
          </a:p>
          <a:p>
            <a:r>
              <a:rPr lang="cs-CZ" sz="2400" dirty="0" smtClean="0"/>
              <a:t> </a:t>
            </a:r>
          </a:p>
          <a:p>
            <a:pPr lvl="0"/>
            <a:r>
              <a:rPr lang="cs-CZ" sz="2000" b="1" dirty="0" smtClean="0"/>
              <a:t>Získané</a:t>
            </a:r>
            <a:r>
              <a:rPr lang="cs-CZ" sz="2000" dirty="0" smtClean="0"/>
              <a:t> – 	skolióza, </a:t>
            </a:r>
            <a:r>
              <a:rPr lang="cs-CZ" sz="2000" dirty="0" err="1" smtClean="0"/>
              <a:t>hyperlordózy</a:t>
            </a:r>
            <a:r>
              <a:rPr lang="cs-CZ" sz="2000" dirty="0" smtClean="0"/>
              <a:t>, </a:t>
            </a:r>
            <a:r>
              <a:rPr lang="cs-CZ" sz="2000" dirty="0" err="1" smtClean="0"/>
              <a:t>hyperkyfózy</a:t>
            </a:r>
            <a:r>
              <a:rPr lang="cs-CZ" sz="2000" dirty="0" smtClean="0"/>
              <a:t>, poúrazové stavy, 		amputace, deformity</a:t>
            </a:r>
          </a:p>
          <a:p>
            <a:pPr lvl="0"/>
            <a:endParaRPr lang="cs-CZ" sz="2000" dirty="0" smtClean="0"/>
          </a:p>
          <a:p>
            <a:pPr lvl="0"/>
            <a:endParaRPr lang="cs-CZ" sz="2000" dirty="0" smtClean="0"/>
          </a:p>
          <a:p>
            <a:pPr lvl="0"/>
            <a:r>
              <a:rPr lang="cs-CZ" sz="2000" b="1" dirty="0" smtClean="0"/>
              <a:t>Vrozené </a:t>
            </a:r>
            <a:r>
              <a:rPr lang="cs-CZ" sz="2000" dirty="0" smtClean="0"/>
              <a:t>– anomálie – menší odchylky ( kyfózy, chybějící prst,….)</a:t>
            </a:r>
          </a:p>
          <a:p>
            <a:r>
              <a:rPr lang="cs-CZ" sz="2000" dirty="0" smtClean="0"/>
              <a:t>                - deformity – velké odchylky (kratší, nebo nevyvinuté </a:t>
            </a:r>
            <a:r>
              <a:rPr lang="cs-CZ" sz="2000" dirty="0" smtClean="0"/>
              <a:t>				končetiny</a:t>
            </a:r>
            <a:r>
              <a:rPr lang="cs-CZ" sz="2000" dirty="0" smtClean="0"/>
              <a:t>, velké skoliózy,…)</a:t>
            </a:r>
            <a:endParaRPr 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686121" y="1714488"/>
            <a:ext cx="368722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cs-CZ" sz="4000" b="1" dirty="0" smtClean="0">
                <a:solidFill>
                  <a:srgbClr val="FFFF00"/>
                </a:solidFill>
              </a:rPr>
              <a:t>Druhy poruch </a:t>
            </a:r>
            <a:endParaRPr lang="cs-CZ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2268538" y="908050"/>
            <a:ext cx="4176712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cs-CZ" sz="2800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rgbClr val="009999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00034" y="857232"/>
            <a:ext cx="764386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cs-CZ" sz="2000" b="1" cap="none" spc="0" dirty="0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Vývojové motorické poruchy</a:t>
            </a:r>
            <a:endParaRPr lang="cs-CZ" sz="2000" b="1" cap="none" spc="0" dirty="0">
              <a:ln w="10541" cmpd="sng">
                <a:solidFill>
                  <a:srgbClr val="FF0066"/>
                </a:solidFill>
                <a:prstDash val="solid"/>
              </a:ln>
              <a:solidFill>
                <a:srgbClr val="FFFF00"/>
              </a:solidFill>
              <a:effectLst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14348" y="2500306"/>
            <a:ext cx="81439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400" b="1" dirty="0" smtClean="0">
                <a:solidFill>
                  <a:srgbClr val="92D050"/>
                </a:solidFill>
              </a:rPr>
              <a:t>Somatické</a:t>
            </a:r>
            <a:endParaRPr lang="cs-CZ" sz="2400" dirty="0" smtClean="0">
              <a:solidFill>
                <a:srgbClr val="92D050"/>
              </a:solidFill>
            </a:endParaRPr>
          </a:p>
          <a:p>
            <a:r>
              <a:rPr lang="cs-CZ" sz="2400" dirty="0" smtClean="0"/>
              <a:t> </a:t>
            </a:r>
          </a:p>
          <a:p>
            <a:pPr lvl="0"/>
            <a:r>
              <a:rPr lang="cs-CZ" sz="2000" b="1" dirty="0" smtClean="0"/>
              <a:t>Skolióza </a:t>
            </a:r>
            <a:endParaRPr 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686121" y="1714488"/>
            <a:ext cx="368722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cs-CZ" sz="4000" b="1" dirty="0" smtClean="0">
                <a:solidFill>
                  <a:srgbClr val="FFFF00"/>
                </a:solidFill>
              </a:rPr>
              <a:t>Druhy poruch </a:t>
            </a:r>
            <a:endParaRPr lang="cs-CZ" sz="4000" dirty="0">
              <a:solidFill>
                <a:srgbClr val="FFFF00"/>
              </a:solidFill>
            </a:endParaRPr>
          </a:p>
        </p:txBody>
      </p:sp>
      <p:pic>
        <p:nvPicPr>
          <p:cNvPr id="40962" name="Picture 2" descr="http://www.skolio.cz/obr/ilu_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1857364"/>
            <a:ext cx="2381250" cy="2095501"/>
          </a:xfrm>
          <a:prstGeom prst="rect">
            <a:avLst/>
          </a:prstGeom>
          <a:noFill/>
        </p:spPr>
      </p:pic>
      <p:pic>
        <p:nvPicPr>
          <p:cNvPr id="40964" name="Picture 4" descr="http://www.skoliozaoz.sk/images/skolioza/coje/skolioza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22" y="4071942"/>
            <a:ext cx="4286250" cy="2038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2268538" y="908050"/>
            <a:ext cx="4176712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cs-CZ" sz="2800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rgbClr val="009999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00034" y="857232"/>
            <a:ext cx="764386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cs-CZ" sz="2000" b="1" cap="none" spc="0" dirty="0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Vývojové motorické poruchy</a:t>
            </a:r>
            <a:endParaRPr lang="cs-CZ" sz="2000" b="1" cap="none" spc="0" dirty="0">
              <a:ln w="10541" cmpd="sng">
                <a:solidFill>
                  <a:srgbClr val="FF0066"/>
                </a:solidFill>
                <a:prstDash val="solid"/>
              </a:ln>
              <a:solidFill>
                <a:srgbClr val="FFFF00"/>
              </a:solidFill>
              <a:effectLst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14348" y="2500306"/>
            <a:ext cx="81439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400" b="1" dirty="0" smtClean="0">
                <a:solidFill>
                  <a:srgbClr val="92D050"/>
                </a:solidFill>
              </a:rPr>
              <a:t>Somatické</a:t>
            </a:r>
            <a:endParaRPr lang="cs-CZ" sz="2400" dirty="0" smtClean="0">
              <a:solidFill>
                <a:srgbClr val="92D050"/>
              </a:solidFill>
            </a:endParaRPr>
          </a:p>
          <a:p>
            <a:r>
              <a:rPr lang="cs-CZ" sz="2400" dirty="0" smtClean="0"/>
              <a:t> </a:t>
            </a:r>
          </a:p>
          <a:p>
            <a:pPr lvl="0"/>
            <a:r>
              <a:rPr lang="cs-CZ" sz="2000" b="1" dirty="0" smtClean="0"/>
              <a:t>kyfóza, lordóza</a:t>
            </a:r>
            <a:endParaRPr 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686121" y="1714488"/>
            <a:ext cx="368722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cs-CZ" sz="4000" b="1" dirty="0" smtClean="0">
                <a:solidFill>
                  <a:srgbClr val="FFFF00"/>
                </a:solidFill>
              </a:rPr>
              <a:t>Druhy poruch </a:t>
            </a:r>
            <a:endParaRPr lang="cs-CZ" sz="4000" dirty="0">
              <a:solidFill>
                <a:srgbClr val="FFFF00"/>
              </a:solidFill>
            </a:endParaRPr>
          </a:p>
        </p:txBody>
      </p:sp>
      <p:pic>
        <p:nvPicPr>
          <p:cNvPr id="39938" name="Picture 2" descr="http://www.medpatent.com.pl/data/include/cms/Kyfoza_lordoza_e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2500306"/>
            <a:ext cx="3000375" cy="2085976"/>
          </a:xfrm>
          <a:prstGeom prst="rect">
            <a:avLst/>
          </a:prstGeom>
          <a:noFill/>
        </p:spPr>
      </p:pic>
      <p:pic>
        <p:nvPicPr>
          <p:cNvPr id="39940" name="Picture 4" descr="http://www.lordoza.com.pl/images/obrazki/lordoza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3643314"/>
            <a:ext cx="1983986" cy="2643182"/>
          </a:xfrm>
          <a:prstGeom prst="rect">
            <a:avLst/>
          </a:prstGeom>
          <a:noFill/>
        </p:spPr>
      </p:pic>
      <p:pic>
        <p:nvPicPr>
          <p:cNvPr id="39942" name="Picture 6" descr="http://img.tfd.com/mosbycam/500148-fx1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4678" y="3643314"/>
            <a:ext cx="928694" cy="29950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2268538" y="908050"/>
            <a:ext cx="4176712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cs-CZ" sz="2800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rgbClr val="009999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00034" y="857232"/>
            <a:ext cx="764386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cs-CZ" sz="2000" b="1" cap="none" spc="0" dirty="0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Vývojové motorické poruchy</a:t>
            </a:r>
            <a:endParaRPr lang="cs-CZ" sz="2000" b="1" cap="none" spc="0" dirty="0">
              <a:ln w="10541" cmpd="sng">
                <a:solidFill>
                  <a:srgbClr val="FF0066"/>
                </a:solidFill>
                <a:prstDash val="solid"/>
              </a:ln>
              <a:solidFill>
                <a:srgbClr val="FFFF00"/>
              </a:solidFill>
              <a:effectLst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14348" y="2500306"/>
            <a:ext cx="81439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400" b="1" dirty="0" smtClean="0">
                <a:solidFill>
                  <a:srgbClr val="92D050"/>
                </a:solidFill>
              </a:rPr>
              <a:t>Somatické</a:t>
            </a:r>
            <a:endParaRPr lang="cs-CZ" sz="2400" dirty="0" smtClean="0">
              <a:solidFill>
                <a:srgbClr val="92D050"/>
              </a:solidFill>
            </a:endParaRPr>
          </a:p>
          <a:p>
            <a:r>
              <a:rPr lang="cs-CZ" sz="2400" dirty="0" smtClean="0"/>
              <a:t> </a:t>
            </a:r>
          </a:p>
          <a:p>
            <a:pPr lvl="0"/>
            <a:r>
              <a:rPr lang="cs-CZ" sz="2000" b="1" dirty="0" smtClean="0"/>
              <a:t>amputace</a:t>
            </a:r>
            <a:endParaRPr 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686121" y="1714488"/>
            <a:ext cx="368722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cs-CZ" sz="4000" b="1" dirty="0" smtClean="0">
                <a:solidFill>
                  <a:srgbClr val="FFFF00"/>
                </a:solidFill>
              </a:rPr>
              <a:t>Druhy poruch </a:t>
            </a:r>
            <a:endParaRPr lang="cs-CZ" sz="4000" dirty="0">
              <a:solidFill>
                <a:srgbClr val="FFFF00"/>
              </a:solidFill>
            </a:endParaRPr>
          </a:p>
        </p:txBody>
      </p:sp>
      <p:pic>
        <p:nvPicPr>
          <p:cNvPr id="43012" name="Picture 4" descr="http://i.idnes.cz/08/092/gal/ALD25b738_p2008091202969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285728"/>
            <a:ext cx="4191000" cy="6096001"/>
          </a:xfrm>
          <a:prstGeom prst="rect">
            <a:avLst/>
          </a:prstGeom>
          <a:noFill/>
        </p:spPr>
      </p:pic>
      <p:pic>
        <p:nvPicPr>
          <p:cNvPr id="43010" name="Picture 2" descr="http://www.vysokoskolskysport.cz/imagebank/1755033/300/500/IFORUM-6296-version1-big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74" y="2928934"/>
            <a:ext cx="2857500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2268538" y="908050"/>
            <a:ext cx="4176712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cs-CZ" sz="2800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rgbClr val="009999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00034" y="857232"/>
            <a:ext cx="70009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4400" b="1" cap="none" spc="0" dirty="0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Redukce poruch</a:t>
            </a:r>
            <a:endParaRPr lang="cs-CZ" sz="4400" b="1" cap="none" spc="0" dirty="0">
              <a:ln w="10541" cmpd="sng">
                <a:solidFill>
                  <a:srgbClr val="FF0066"/>
                </a:solidFill>
                <a:prstDash val="solid"/>
              </a:ln>
              <a:solidFill>
                <a:srgbClr val="FFFF00"/>
              </a:solidFill>
              <a:effectLst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42910" y="1643050"/>
            <a:ext cx="764386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 smtClean="0"/>
              <a:t>Odstraňováním, nebo mírněním motorických poruch se zabývá lékařský obor – </a:t>
            </a:r>
            <a:r>
              <a:rPr lang="cs-CZ" sz="2000" b="1" dirty="0" smtClean="0"/>
              <a:t>REHABILITACE</a:t>
            </a:r>
            <a:r>
              <a:rPr lang="cs-CZ" sz="2000" dirty="0" smtClean="0"/>
              <a:t> (kinesioterapie), využívající nejrůznější formy zdravotní péče, avšak současně může plnit tuto funkci i </a:t>
            </a:r>
            <a:r>
              <a:rPr lang="cs-CZ" sz="2000" b="1" dirty="0" smtClean="0"/>
              <a:t>ZDRAVOTNÍ TV</a:t>
            </a:r>
            <a:r>
              <a:rPr lang="cs-CZ" sz="2000" dirty="0" smtClean="0"/>
              <a:t> ve školách. </a:t>
            </a:r>
          </a:p>
          <a:p>
            <a:pPr lvl="0"/>
            <a:endParaRPr lang="cs-CZ" dirty="0"/>
          </a:p>
        </p:txBody>
      </p:sp>
      <p:pic>
        <p:nvPicPr>
          <p:cNvPr id="44034" name="Picture 2" descr="http://www.rehabilitace.cz/img/konference/01.jpg"/>
          <p:cNvPicPr>
            <a:picLocks noChangeAspect="1" noChangeArrowheads="1"/>
          </p:cNvPicPr>
          <p:nvPr/>
        </p:nvPicPr>
        <p:blipFill>
          <a:blip r:embed="rId2" cstate="print"/>
          <a:srcRect l="7353" t="4002" r="14706"/>
          <a:stretch>
            <a:fillRect/>
          </a:stretch>
        </p:blipFill>
        <p:spPr bwMode="auto">
          <a:xfrm>
            <a:off x="1142976" y="3643314"/>
            <a:ext cx="2856439" cy="2633647"/>
          </a:xfrm>
          <a:prstGeom prst="rect">
            <a:avLst/>
          </a:prstGeom>
          <a:noFill/>
        </p:spPr>
      </p:pic>
      <p:pic>
        <p:nvPicPr>
          <p:cNvPr id="44036" name="Picture 4" descr="http://www.mslabska.cz/Fotogalerie/Tradi%C4%8Dn%C3%AD%20akce%20-%20V%C3%BDlety%20pro%20d%C4%9Bti%20-%20Nadstandartn%C3%AD%20aktivity/slides/skenovat00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3643314"/>
            <a:ext cx="4015266" cy="26852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2268538" y="908050"/>
            <a:ext cx="4176712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cs-CZ" sz="2800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rgbClr val="009999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42910" y="500042"/>
            <a:ext cx="700092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cs-CZ" sz="3200" b="1" cap="none" spc="0" dirty="0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Redukce poruch</a:t>
            </a:r>
            <a:endParaRPr lang="cs-CZ" sz="3200" b="1" cap="none" spc="0" dirty="0">
              <a:ln w="10541" cmpd="sng">
                <a:solidFill>
                  <a:srgbClr val="FF0066"/>
                </a:solidFill>
                <a:prstDash val="solid"/>
              </a:ln>
              <a:solidFill>
                <a:srgbClr val="FFFF00"/>
              </a:solidFill>
              <a:effectLst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14348" y="1142984"/>
            <a:ext cx="764386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FFFF00"/>
                </a:solidFill>
              </a:rPr>
              <a:t>Při </a:t>
            </a:r>
            <a:r>
              <a:rPr lang="cs-CZ" sz="2000" b="1" dirty="0" smtClean="0">
                <a:solidFill>
                  <a:srgbClr val="FFFF00"/>
                </a:solidFill>
              </a:rPr>
              <a:t>rehabilitaci jde především o</a:t>
            </a:r>
            <a:r>
              <a:rPr lang="cs-CZ" sz="2000" dirty="0" smtClean="0">
                <a:solidFill>
                  <a:srgbClr val="FFFF00"/>
                </a:solidFill>
              </a:rPr>
              <a:t> : </a:t>
            </a:r>
          </a:p>
          <a:p>
            <a:r>
              <a:rPr lang="cs-CZ" sz="2000" dirty="0" smtClean="0"/>
              <a:t> </a:t>
            </a:r>
          </a:p>
          <a:p>
            <a:pPr lvl="0"/>
            <a:r>
              <a:rPr lang="cs-CZ" sz="2000" b="1" dirty="0" smtClean="0"/>
              <a:t>Reedukaci</a:t>
            </a:r>
            <a:r>
              <a:rPr lang="cs-CZ" sz="2000" dirty="0" smtClean="0"/>
              <a:t> – obnovení, navrácení hybnosti a funkce postižené části </a:t>
            </a:r>
            <a:r>
              <a:rPr lang="cs-CZ" sz="2000" dirty="0" smtClean="0"/>
              <a:t>těla</a:t>
            </a:r>
          </a:p>
          <a:p>
            <a:pPr lvl="0"/>
            <a:endParaRPr lang="cs-CZ" sz="2000" dirty="0" smtClean="0"/>
          </a:p>
          <a:p>
            <a:pPr lvl="0"/>
            <a:r>
              <a:rPr lang="cs-CZ" sz="2000" b="1" dirty="0" smtClean="0"/>
              <a:t>Kompenzaci</a:t>
            </a:r>
            <a:r>
              <a:rPr lang="cs-CZ" sz="2000" dirty="0" smtClean="0"/>
              <a:t> – nahrazení funkce prostřednictvím jiných částí těla (zapojením jiných svalů), nebo podporu pomůckami</a:t>
            </a:r>
            <a:endParaRPr lang="cs-CZ" dirty="0"/>
          </a:p>
        </p:txBody>
      </p:sp>
      <p:pic>
        <p:nvPicPr>
          <p:cNvPr id="44034" name="Picture 2" descr="http://www.rehabilitace.cz/img/konference/01.jpg"/>
          <p:cNvPicPr>
            <a:picLocks noChangeAspect="1" noChangeArrowheads="1"/>
          </p:cNvPicPr>
          <p:nvPr/>
        </p:nvPicPr>
        <p:blipFill>
          <a:blip r:embed="rId2" cstate="print"/>
          <a:srcRect l="7353" t="4002" r="14706"/>
          <a:stretch>
            <a:fillRect/>
          </a:stretch>
        </p:blipFill>
        <p:spPr bwMode="auto">
          <a:xfrm>
            <a:off x="1142976" y="3643314"/>
            <a:ext cx="2856439" cy="2633647"/>
          </a:xfrm>
          <a:prstGeom prst="rect">
            <a:avLst/>
          </a:prstGeom>
          <a:noFill/>
        </p:spPr>
      </p:pic>
      <p:pic>
        <p:nvPicPr>
          <p:cNvPr id="45058" name="Picture 2" descr="http://www.adeli-method.com/images/02c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3857628"/>
            <a:ext cx="2371725" cy="2266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2268538" y="908050"/>
            <a:ext cx="4176712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cs-CZ" sz="2800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rgbClr val="009999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42910" y="500042"/>
            <a:ext cx="700092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cs-CZ" sz="3200" b="1" cap="none" spc="0" dirty="0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Redukce poruch</a:t>
            </a:r>
            <a:endParaRPr lang="cs-CZ" sz="3200" b="1" cap="none" spc="0" dirty="0">
              <a:ln w="10541" cmpd="sng">
                <a:solidFill>
                  <a:srgbClr val="FF0066"/>
                </a:solidFill>
                <a:prstDash val="solid"/>
              </a:ln>
              <a:solidFill>
                <a:srgbClr val="FFFF00"/>
              </a:solidFill>
              <a:effectLst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857224" y="1714488"/>
            <a:ext cx="764386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FFFF00"/>
                </a:solidFill>
              </a:rPr>
              <a:t>V rámci zdravotní TV sledujeme dvě tendence péče o pohybově postižené</a:t>
            </a:r>
            <a:endParaRPr lang="cs-CZ" sz="2000" dirty="0" smtClean="0">
              <a:solidFill>
                <a:srgbClr val="FFFF00"/>
              </a:solidFill>
            </a:endParaRPr>
          </a:p>
          <a:p>
            <a:r>
              <a:rPr lang="cs-CZ" sz="2000" dirty="0" smtClean="0"/>
              <a:t> </a:t>
            </a:r>
          </a:p>
          <a:p>
            <a:pPr lvl="0"/>
            <a:r>
              <a:rPr lang="cs-CZ" sz="2000" dirty="0" smtClean="0"/>
              <a:t>Zapojování dětí do normální TV s úlevami, nebo individuálním plánem, přináší sociologický a psychologický efekt (oboustranný – jak pro postižené dítě, tak pro zdravé děti</a:t>
            </a:r>
            <a:r>
              <a:rPr lang="cs-CZ" sz="2000" dirty="0" smtClean="0"/>
              <a:t>)</a:t>
            </a:r>
          </a:p>
          <a:p>
            <a:pPr lvl="0"/>
            <a:endParaRPr lang="cs-CZ" sz="2000" dirty="0" smtClean="0"/>
          </a:p>
          <a:p>
            <a:r>
              <a:rPr lang="cs-CZ" sz="2000" dirty="0" smtClean="0"/>
              <a:t>Samostatné skupiny ZTV (sestavené s ohledem na formu postižení)</a:t>
            </a:r>
            <a:br>
              <a:rPr lang="cs-CZ" sz="2000" dirty="0" smtClean="0"/>
            </a:br>
            <a:endParaRPr lang="cs-CZ" dirty="0"/>
          </a:p>
        </p:txBody>
      </p:sp>
      <p:pic>
        <p:nvPicPr>
          <p:cNvPr id="46082" name="Picture 2" descr="http://www.flexici.cz/grafika/o-n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4286256"/>
            <a:ext cx="6096000" cy="2286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2268538" y="908050"/>
            <a:ext cx="4176712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cs-CZ" sz="2800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rgbClr val="009999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00034" y="857232"/>
            <a:ext cx="700092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4400" b="1" cap="none" spc="0" dirty="0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Vývojové motorické poruchy</a:t>
            </a:r>
            <a:endParaRPr lang="cs-CZ" sz="4400" b="1" cap="none" spc="0" dirty="0">
              <a:ln w="10541" cmpd="sng">
                <a:solidFill>
                  <a:srgbClr val="FF0066"/>
                </a:solidFill>
                <a:prstDash val="solid"/>
              </a:ln>
              <a:solidFill>
                <a:srgbClr val="FFFF00"/>
              </a:solidFill>
              <a:effectLst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357258" y="3143249"/>
            <a:ext cx="74295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b="1" dirty="0" smtClean="0"/>
              <a:t>Jsou poruchy, které se v různé míře vyskytují u člověka  během ontogenetického vývoje, a to jak vlivem prostředí, tak genetickou determinací.</a:t>
            </a:r>
          </a:p>
          <a:p>
            <a:pPr lvl="0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2268538" y="908050"/>
            <a:ext cx="4176712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cs-CZ" sz="2800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rgbClr val="009999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00034" y="857232"/>
            <a:ext cx="764386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cs-CZ" sz="2000" b="1" cap="none" spc="0" dirty="0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Vývojové motorické poruchy</a:t>
            </a:r>
            <a:endParaRPr lang="cs-CZ" sz="2000" b="1" cap="none" spc="0" dirty="0">
              <a:ln w="10541" cmpd="sng">
                <a:solidFill>
                  <a:srgbClr val="FF0066"/>
                </a:solidFill>
                <a:prstDash val="solid"/>
              </a:ln>
              <a:solidFill>
                <a:srgbClr val="FFFF00"/>
              </a:solidFill>
              <a:effectLst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42910" y="3143249"/>
            <a:ext cx="81439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/>
              <a:t>deficit motorických schopností (především koordinačních), který omezuje schopnost motorického učení na úroveň dítěte mladšího školního věku ( 6 – 9 let).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980271" y="1714488"/>
            <a:ext cx="532709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FF00"/>
                </a:solidFill>
              </a:rPr>
              <a:t>Snížené pohybové nadání</a:t>
            </a:r>
            <a:r>
              <a:rPr lang="cs-CZ" sz="3200" dirty="0" smtClean="0">
                <a:solidFill>
                  <a:srgbClr val="FFFF00"/>
                </a:solidFill>
              </a:rPr>
              <a:t> </a:t>
            </a:r>
            <a:endParaRPr lang="cs-CZ" sz="3200" dirty="0" smtClean="0">
              <a:solidFill>
                <a:srgbClr val="FFFF00"/>
              </a:solidFill>
            </a:endParaRPr>
          </a:p>
          <a:p>
            <a:pPr algn="ctr"/>
            <a:r>
              <a:rPr lang="cs-CZ" sz="3200" dirty="0" smtClean="0">
                <a:solidFill>
                  <a:srgbClr val="FFFF00"/>
                </a:solidFill>
              </a:rPr>
              <a:t>(</a:t>
            </a:r>
            <a:r>
              <a:rPr lang="cs-CZ" sz="3200" dirty="0" smtClean="0">
                <a:solidFill>
                  <a:srgbClr val="FFFF00"/>
                </a:solidFill>
              </a:rPr>
              <a:t>motorická debilita)</a:t>
            </a:r>
            <a:endParaRPr lang="cs-CZ" sz="3200" b="1" cap="none" spc="0" dirty="0">
              <a:ln w="10541" cmpd="sng">
                <a:solidFill>
                  <a:srgbClr val="00B050"/>
                </a:solidFill>
                <a:prstDash val="solid"/>
              </a:ln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42910" y="5000636"/>
            <a:ext cx="8143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dirty="0" smtClean="0"/>
              <a:t>Projevuje se zejména v nejistých a nekoordinovaných jemných pohybech.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2268538" y="908050"/>
            <a:ext cx="4176712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cs-CZ" sz="2800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rgbClr val="009999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00034" y="857232"/>
            <a:ext cx="764386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cs-CZ" sz="2000" b="1" cap="none" spc="0" dirty="0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Vývojové motorické poruchy</a:t>
            </a:r>
            <a:endParaRPr lang="cs-CZ" sz="2000" b="1" cap="none" spc="0" dirty="0">
              <a:ln w="10541" cmpd="sng">
                <a:solidFill>
                  <a:srgbClr val="FF0066"/>
                </a:solidFill>
                <a:prstDash val="solid"/>
              </a:ln>
              <a:solidFill>
                <a:srgbClr val="FFFF00"/>
              </a:solidFill>
              <a:effectLst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42910" y="2285992"/>
            <a:ext cx="8143932" cy="2239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/>
              <a:t>je projevem výrazné pohybové retardace, kdy dítě školního věku vykazuje pohybové vzorce jako batole, či kojenec. Dochází k ustrnutí vývoje na </a:t>
            </a:r>
            <a:r>
              <a:rPr lang="cs-CZ" sz="2400" dirty="0" err="1" smtClean="0"/>
              <a:t>ranném</a:t>
            </a:r>
            <a:r>
              <a:rPr lang="cs-CZ" sz="2400" dirty="0" smtClean="0"/>
              <a:t> stupni vývoje.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207096" y="1714488"/>
            <a:ext cx="48734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FF00"/>
                </a:solidFill>
              </a:rPr>
              <a:t>Motorický infantilismus</a:t>
            </a:r>
            <a:r>
              <a:rPr lang="cs-CZ" sz="3200" dirty="0" smtClean="0">
                <a:solidFill>
                  <a:srgbClr val="FFFF00"/>
                </a:solidFill>
              </a:rPr>
              <a:t> </a:t>
            </a:r>
            <a:endParaRPr lang="cs-CZ" sz="3200" b="1" cap="none" spc="0" dirty="0">
              <a:ln w="10541" cmpd="sng">
                <a:solidFill>
                  <a:srgbClr val="00B050"/>
                </a:solidFill>
                <a:prstDash val="solid"/>
              </a:ln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42910" y="5000636"/>
            <a:ext cx="814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Výše uvedené motorické poruchy (motorická zaostalost obecně) souvisí zpravidla s mentální retardací – 98% mentálně postižených je postiženo i motoricky.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2268538" y="908050"/>
            <a:ext cx="4176712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cs-CZ" sz="2800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rgbClr val="009999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00034" y="857232"/>
            <a:ext cx="764386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cs-CZ" sz="2000" b="1" cap="none" spc="0" dirty="0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Vývojové motorické poruchy</a:t>
            </a:r>
            <a:endParaRPr lang="cs-CZ" sz="2000" b="1" cap="none" spc="0" dirty="0">
              <a:ln w="10541" cmpd="sng">
                <a:solidFill>
                  <a:srgbClr val="FF0066"/>
                </a:solidFill>
                <a:prstDash val="solid"/>
              </a:ln>
              <a:solidFill>
                <a:srgbClr val="FFFF00"/>
              </a:solidFill>
              <a:effectLst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14348" y="2500306"/>
            <a:ext cx="814393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400" b="1" dirty="0" smtClean="0">
                <a:solidFill>
                  <a:srgbClr val="92D050"/>
                </a:solidFill>
              </a:rPr>
              <a:t>Nervové</a:t>
            </a:r>
            <a:endParaRPr lang="cs-CZ" sz="2000" dirty="0" smtClean="0">
              <a:solidFill>
                <a:srgbClr val="92D050"/>
              </a:solidFill>
            </a:endParaRPr>
          </a:p>
          <a:p>
            <a:r>
              <a:rPr lang="cs-CZ" b="1" dirty="0" smtClean="0"/>
              <a:t> </a:t>
            </a:r>
            <a:endParaRPr lang="cs-CZ" b="1" dirty="0" smtClean="0"/>
          </a:p>
          <a:p>
            <a:endParaRPr lang="cs-CZ" sz="1600" dirty="0" smtClean="0"/>
          </a:p>
          <a:p>
            <a:pPr lvl="0"/>
            <a:r>
              <a:rPr lang="cs-CZ" b="1" dirty="0" smtClean="0"/>
              <a:t>Periferní </a:t>
            </a:r>
            <a:endParaRPr lang="cs-CZ" b="1" dirty="0" smtClean="0"/>
          </a:p>
          <a:p>
            <a:pPr lvl="0"/>
            <a:r>
              <a:rPr lang="cs-CZ" b="1" dirty="0" smtClean="0"/>
              <a:t>– </a:t>
            </a:r>
            <a:r>
              <a:rPr lang="cs-CZ" dirty="0" smtClean="0"/>
              <a:t>svalová atrofie (ochabnutí svalstva), lokální obrny, svalové </a:t>
            </a:r>
            <a:r>
              <a:rPr lang="cs-CZ" dirty="0" err="1" smtClean="0"/>
              <a:t>dysbalance</a:t>
            </a:r>
            <a:r>
              <a:rPr lang="cs-CZ" dirty="0" smtClean="0"/>
              <a:t>, křečovité pohyby, </a:t>
            </a:r>
            <a:r>
              <a:rPr lang="cs-CZ" dirty="0" err="1" smtClean="0"/>
              <a:t>hypomobilita</a:t>
            </a:r>
            <a:endParaRPr lang="cs-CZ" sz="1600" dirty="0" smtClean="0"/>
          </a:p>
          <a:p>
            <a:r>
              <a:rPr lang="cs-CZ" b="1" dirty="0" smtClean="0"/>
              <a:t> </a:t>
            </a:r>
            <a:endParaRPr lang="cs-CZ" sz="1600" dirty="0" smtClean="0"/>
          </a:p>
          <a:p>
            <a:pPr lvl="0"/>
            <a:r>
              <a:rPr lang="cs-CZ" b="1" dirty="0" smtClean="0"/>
              <a:t>Centrální </a:t>
            </a:r>
            <a:endParaRPr lang="cs-CZ" b="1" dirty="0" smtClean="0"/>
          </a:p>
          <a:p>
            <a:pPr lvl="0"/>
            <a:r>
              <a:rPr lang="cs-CZ" b="1" dirty="0" smtClean="0"/>
              <a:t>	</a:t>
            </a:r>
            <a:r>
              <a:rPr lang="cs-CZ" dirty="0" smtClean="0"/>
              <a:t>hemiplegie </a:t>
            </a:r>
            <a:r>
              <a:rPr lang="cs-CZ" dirty="0" smtClean="0"/>
              <a:t>(jednostranné vertikální ochrnutí</a:t>
            </a:r>
            <a:endParaRPr lang="cs-CZ" sz="1600" dirty="0" smtClean="0"/>
          </a:p>
          <a:p>
            <a:pPr lvl="1"/>
            <a:r>
              <a:rPr lang="cs-CZ" dirty="0" smtClean="0"/>
              <a:t>	paraplegie </a:t>
            </a:r>
            <a:r>
              <a:rPr lang="cs-CZ" dirty="0" smtClean="0"/>
              <a:t>(ochrnutí dolní části těla)</a:t>
            </a:r>
            <a:endParaRPr lang="cs-CZ" sz="1600" dirty="0" smtClean="0"/>
          </a:p>
          <a:p>
            <a:pPr lvl="1"/>
            <a:r>
              <a:rPr lang="cs-CZ" dirty="0" smtClean="0"/>
              <a:t>	hyperkinéza </a:t>
            </a:r>
            <a:r>
              <a:rPr lang="cs-CZ" dirty="0" smtClean="0"/>
              <a:t>(zvýšená mimovolní pohybová činnost)</a:t>
            </a:r>
            <a:endParaRPr lang="cs-CZ" sz="1600" dirty="0" smtClean="0"/>
          </a:p>
          <a:p>
            <a:pPr lvl="1"/>
            <a:r>
              <a:rPr lang="cs-CZ" dirty="0" smtClean="0"/>
              <a:t>	ataxie </a:t>
            </a:r>
            <a:r>
              <a:rPr lang="cs-CZ" dirty="0" smtClean="0"/>
              <a:t>(porucha koordinace pohybů)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86121" y="1714488"/>
            <a:ext cx="368722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cs-CZ" sz="4000" b="1" dirty="0" smtClean="0">
                <a:solidFill>
                  <a:srgbClr val="FFFF00"/>
                </a:solidFill>
              </a:rPr>
              <a:t>Druhy poruch </a:t>
            </a:r>
            <a:endParaRPr lang="cs-CZ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2268538" y="908050"/>
            <a:ext cx="4176712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cs-CZ" sz="2800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rgbClr val="009999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00034" y="857232"/>
            <a:ext cx="764386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cs-CZ" sz="2000" b="1" cap="none" spc="0" dirty="0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Vývojové motorické poruchy</a:t>
            </a:r>
            <a:endParaRPr lang="cs-CZ" sz="2000" b="1" cap="none" spc="0" dirty="0">
              <a:ln w="10541" cmpd="sng">
                <a:solidFill>
                  <a:srgbClr val="FF0066"/>
                </a:solidFill>
                <a:prstDash val="solid"/>
              </a:ln>
              <a:solidFill>
                <a:srgbClr val="FFFF00"/>
              </a:solidFill>
              <a:effectLst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14348" y="2500306"/>
            <a:ext cx="814393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400" b="1" dirty="0" smtClean="0">
                <a:solidFill>
                  <a:srgbClr val="92D050"/>
                </a:solidFill>
              </a:rPr>
              <a:t>Nervové</a:t>
            </a:r>
            <a:endParaRPr lang="cs-CZ" sz="2000" dirty="0" smtClean="0">
              <a:solidFill>
                <a:srgbClr val="92D050"/>
              </a:solidFill>
            </a:endParaRPr>
          </a:p>
          <a:p>
            <a:r>
              <a:rPr lang="cs-CZ" b="1" dirty="0" smtClean="0"/>
              <a:t> </a:t>
            </a:r>
            <a:endParaRPr lang="cs-CZ" b="1" dirty="0" smtClean="0"/>
          </a:p>
          <a:p>
            <a:r>
              <a:rPr lang="cs-CZ" sz="1600" dirty="0" smtClean="0"/>
              <a:t>Svalová atrofie</a:t>
            </a:r>
            <a:endParaRPr lang="cs-CZ" sz="1600" dirty="0" smtClean="0"/>
          </a:p>
        </p:txBody>
      </p:sp>
      <p:sp>
        <p:nvSpPr>
          <p:cNvPr id="7" name="Obdélník 6"/>
          <p:cNvSpPr/>
          <p:nvPr/>
        </p:nvSpPr>
        <p:spPr>
          <a:xfrm>
            <a:off x="686121" y="1714488"/>
            <a:ext cx="368722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cs-CZ" sz="4000" b="1" dirty="0" smtClean="0">
                <a:solidFill>
                  <a:srgbClr val="FFFF00"/>
                </a:solidFill>
              </a:rPr>
              <a:t>Druhy poruch </a:t>
            </a:r>
            <a:endParaRPr lang="cs-CZ" sz="4000" dirty="0">
              <a:solidFill>
                <a:srgbClr val="FFFF00"/>
              </a:solidFill>
            </a:endParaRPr>
          </a:p>
        </p:txBody>
      </p:sp>
      <p:pic>
        <p:nvPicPr>
          <p:cNvPr id="2050" name="Picture 2" descr="http://img.mf.cz/536/673/spinaln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2714620"/>
            <a:ext cx="3724275" cy="3762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2268538" y="908050"/>
            <a:ext cx="4176712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cs-CZ" sz="2800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rgbClr val="009999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00034" y="857232"/>
            <a:ext cx="764386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cs-CZ" sz="2000" b="1" cap="none" spc="0" dirty="0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Vývojové motorické poruchy</a:t>
            </a:r>
            <a:endParaRPr lang="cs-CZ" sz="2000" b="1" cap="none" spc="0" dirty="0">
              <a:ln w="10541" cmpd="sng">
                <a:solidFill>
                  <a:srgbClr val="FF0066"/>
                </a:solidFill>
                <a:prstDash val="solid"/>
              </a:ln>
              <a:solidFill>
                <a:srgbClr val="FFFF00"/>
              </a:solidFill>
              <a:effectLst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14348" y="2500306"/>
            <a:ext cx="814393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400" b="1" dirty="0" smtClean="0">
                <a:solidFill>
                  <a:srgbClr val="92D050"/>
                </a:solidFill>
              </a:rPr>
              <a:t>Nervové</a:t>
            </a:r>
            <a:endParaRPr lang="cs-CZ" sz="2000" dirty="0" smtClean="0">
              <a:solidFill>
                <a:srgbClr val="92D050"/>
              </a:solidFill>
            </a:endParaRPr>
          </a:p>
          <a:p>
            <a:r>
              <a:rPr lang="cs-CZ" b="1" dirty="0" smtClean="0"/>
              <a:t> </a:t>
            </a:r>
            <a:endParaRPr lang="cs-CZ" b="1" dirty="0" smtClean="0"/>
          </a:p>
          <a:p>
            <a:r>
              <a:rPr lang="cs-CZ" sz="1600" dirty="0" smtClean="0"/>
              <a:t>Obrna (lícního nervu)</a:t>
            </a:r>
            <a:endParaRPr lang="cs-CZ" sz="1600" dirty="0" smtClean="0"/>
          </a:p>
        </p:txBody>
      </p:sp>
      <p:sp>
        <p:nvSpPr>
          <p:cNvPr id="7" name="Obdélník 6"/>
          <p:cNvSpPr/>
          <p:nvPr/>
        </p:nvSpPr>
        <p:spPr>
          <a:xfrm>
            <a:off x="686121" y="1714488"/>
            <a:ext cx="368722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cs-CZ" sz="4000" b="1" dirty="0" smtClean="0">
                <a:solidFill>
                  <a:srgbClr val="FFFF00"/>
                </a:solidFill>
              </a:rPr>
              <a:t>Druhy poruch </a:t>
            </a:r>
            <a:endParaRPr lang="cs-CZ" sz="4000" dirty="0">
              <a:solidFill>
                <a:srgbClr val="FFFF00"/>
              </a:solidFill>
            </a:endParaRPr>
          </a:p>
        </p:txBody>
      </p:sp>
      <p:pic>
        <p:nvPicPr>
          <p:cNvPr id="34818" name="Picture 2" descr="http://www.zbynekmlcoch.cz/info/images/stories/medicina/neurologie/obrna_licniho_nervu_pricina_lec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3071810"/>
            <a:ext cx="1238250" cy="933450"/>
          </a:xfrm>
          <a:prstGeom prst="rect">
            <a:avLst/>
          </a:prstGeom>
          <a:noFill/>
        </p:spPr>
      </p:pic>
      <p:pic>
        <p:nvPicPr>
          <p:cNvPr id="34820" name="Picture 4" descr="http://lahve.bloguje.cz/img/krivohu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3643314"/>
            <a:ext cx="3048000" cy="2286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2268538" y="908050"/>
            <a:ext cx="4176712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cs-CZ" sz="2800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rgbClr val="009999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00034" y="857232"/>
            <a:ext cx="764386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cs-CZ" sz="2000" b="1" cap="none" spc="0" dirty="0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Vývojové motorické poruchy</a:t>
            </a:r>
            <a:endParaRPr lang="cs-CZ" sz="2000" b="1" cap="none" spc="0" dirty="0">
              <a:ln w="10541" cmpd="sng">
                <a:solidFill>
                  <a:srgbClr val="FF0066"/>
                </a:solidFill>
                <a:prstDash val="solid"/>
              </a:ln>
              <a:solidFill>
                <a:srgbClr val="FFFF00"/>
              </a:solidFill>
              <a:effectLst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14348" y="2500306"/>
            <a:ext cx="814393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400" b="1" dirty="0" smtClean="0">
                <a:solidFill>
                  <a:srgbClr val="92D050"/>
                </a:solidFill>
              </a:rPr>
              <a:t>Nervové</a:t>
            </a:r>
            <a:endParaRPr lang="cs-CZ" sz="2000" dirty="0" smtClean="0">
              <a:solidFill>
                <a:srgbClr val="92D050"/>
              </a:solidFill>
            </a:endParaRPr>
          </a:p>
          <a:p>
            <a:r>
              <a:rPr lang="cs-CZ" b="1" dirty="0" smtClean="0"/>
              <a:t> </a:t>
            </a:r>
            <a:endParaRPr lang="cs-CZ" b="1" dirty="0" smtClean="0"/>
          </a:p>
          <a:p>
            <a:r>
              <a:rPr lang="cs-CZ" sz="1600" dirty="0" smtClean="0"/>
              <a:t>Hemiplegie			paraplegie </a:t>
            </a:r>
            <a:endParaRPr lang="cs-CZ" sz="1600" dirty="0" smtClean="0"/>
          </a:p>
        </p:txBody>
      </p:sp>
      <p:sp>
        <p:nvSpPr>
          <p:cNvPr id="7" name="Obdélník 6"/>
          <p:cNvSpPr/>
          <p:nvPr/>
        </p:nvSpPr>
        <p:spPr>
          <a:xfrm>
            <a:off x="686121" y="1714488"/>
            <a:ext cx="368722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cs-CZ" sz="4000" b="1" dirty="0" smtClean="0">
                <a:solidFill>
                  <a:srgbClr val="FFFF00"/>
                </a:solidFill>
              </a:rPr>
              <a:t>Druhy poruch </a:t>
            </a:r>
            <a:endParaRPr lang="cs-CZ" sz="4000" dirty="0">
              <a:solidFill>
                <a:srgbClr val="FFFF00"/>
              </a:solidFill>
            </a:endParaRPr>
          </a:p>
        </p:txBody>
      </p:sp>
      <p:pic>
        <p:nvPicPr>
          <p:cNvPr id="37890" name="Picture 2" descr="http://www.heilpaed.ch/images/hemiparese02_20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2571744"/>
            <a:ext cx="1066800" cy="1990725"/>
          </a:xfrm>
          <a:prstGeom prst="rect">
            <a:avLst/>
          </a:prstGeom>
          <a:noFill/>
        </p:spPr>
      </p:pic>
      <p:pic>
        <p:nvPicPr>
          <p:cNvPr id="37892" name="Picture 4" descr="http://www.netterimages.com/images/vtn/000/000/007/7524-150x1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4286256"/>
            <a:ext cx="1428750" cy="1428750"/>
          </a:xfrm>
          <a:prstGeom prst="rect">
            <a:avLst/>
          </a:prstGeom>
          <a:noFill/>
        </p:spPr>
      </p:pic>
      <p:pic>
        <p:nvPicPr>
          <p:cNvPr id="37894" name="Picture 6" descr="http://www.swissinfo.ch/media/cms/images/keystone/2006/07/sriimg20060705_6871902_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3570" y="1785926"/>
            <a:ext cx="2190750" cy="1571626"/>
          </a:xfrm>
          <a:prstGeom prst="rect">
            <a:avLst/>
          </a:prstGeom>
          <a:noFill/>
        </p:spPr>
      </p:pic>
      <p:pic>
        <p:nvPicPr>
          <p:cNvPr id="37896" name="Picture 8" descr="http://www.technologie-innovation.fr/images/ReWalk-exoskelette-paraplegie-450x60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16" y="3214686"/>
            <a:ext cx="2089544" cy="27860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2268538" y="908050"/>
            <a:ext cx="4176712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cs-CZ" sz="2800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rgbClr val="009999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00034" y="857232"/>
            <a:ext cx="764386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cs-CZ" sz="2000" b="1" cap="none" spc="0" dirty="0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Vývojové motorické poruchy</a:t>
            </a:r>
            <a:endParaRPr lang="cs-CZ" sz="2000" b="1" cap="none" spc="0" dirty="0">
              <a:ln w="10541" cmpd="sng">
                <a:solidFill>
                  <a:srgbClr val="FF0066"/>
                </a:solidFill>
                <a:prstDash val="solid"/>
              </a:ln>
              <a:solidFill>
                <a:srgbClr val="FFFF00"/>
              </a:solidFill>
              <a:effectLst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14348" y="2500306"/>
            <a:ext cx="814393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400" b="1" dirty="0" smtClean="0">
                <a:solidFill>
                  <a:srgbClr val="92D050"/>
                </a:solidFill>
              </a:rPr>
              <a:t>Nervové</a:t>
            </a:r>
            <a:endParaRPr lang="cs-CZ" sz="2000" dirty="0" smtClean="0">
              <a:solidFill>
                <a:srgbClr val="92D050"/>
              </a:solidFill>
            </a:endParaRPr>
          </a:p>
          <a:p>
            <a:r>
              <a:rPr lang="cs-CZ" b="1" dirty="0" smtClean="0"/>
              <a:t> </a:t>
            </a:r>
          </a:p>
          <a:p>
            <a:r>
              <a:rPr lang="cs-CZ" sz="1600" b="1" dirty="0" err="1" smtClean="0"/>
              <a:t>qvadroplegie</a:t>
            </a:r>
            <a:r>
              <a:rPr lang="cs-CZ" sz="1600" dirty="0" smtClean="0"/>
              <a:t> </a:t>
            </a:r>
            <a:endParaRPr lang="cs-CZ" sz="1600" dirty="0" smtClean="0"/>
          </a:p>
        </p:txBody>
      </p:sp>
      <p:sp>
        <p:nvSpPr>
          <p:cNvPr id="7" name="Obdélník 6"/>
          <p:cNvSpPr/>
          <p:nvPr/>
        </p:nvSpPr>
        <p:spPr>
          <a:xfrm>
            <a:off x="686121" y="1714488"/>
            <a:ext cx="368722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cs-CZ" sz="4000" b="1" dirty="0" smtClean="0">
                <a:solidFill>
                  <a:srgbClr val="FFFF00"/>
                </a:solidFill>
              </a:rPr>
              <a:t>Druhy poruch </a:t>
            </a:r>
            <a:endParaRPr lang="cs-CZ" sz="4000" dirty="0">
              <a:solidFill>
                <a:srgbClr val="FFFF00"/>
              </a:solidFill>
            </a:endParaRPr>
          </a:p>
        </p:txBody>
      </p:sp>
      <p:pic>
        <p:nvPicPr>
          <p:cNvPr id="38914" name="Picture 2" descr="http://www.humanillnesses.com/original/images/hdc_0001_0003_0_img01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2786058"/>
            <a:ext cx="4762500" cy="2657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dy">
  <a:themeElements>
    <a:clrScheme name="Body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Bod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dy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dy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dy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1212</TotalTime>
  <Words>239</Words>
  <Application>Microsoft Office PowerPoint</Application>
  <PresentationFormat>Předvádění na obrazovce (4:3)</PresentationFormat>
  <Paragraphs>102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Body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</vt:vector>
  </TitlesOfParts>
  <Company>tom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</dc:creator>
  <cp:lastModifiedBy>vespa</cp:lastModifiedBy>
  <cp:revision>52</cp:revision>
  <dcterms:created xsi:type="dcterms:W3CDTF">2005-06-23T20:02:54Z</dcterms:created>
  <dcterms:modified xsi:type="dcterms:W3CDTF">2010-12-13T10:54:58Z</dcterms:modified>
</cp:coreProperties>
</file>