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176" y="309282"/>
            <a:ext cx="11537576" cy="104887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3600" b="1" dirty="0"/>
              <a:t>Aplikace managementu ve sportovním </a:t>
            </a:r>
            <a:r>
              <a:rPr lang="cs-CZ" sz="3600" b="1" dirty="0" smtClean="0"/>
              <a:t>klubu </a:t>
            </a:r>
            <a:r>
              <a:rPr lang="cs-CZ" sz="2800" b="1" dirty="0" smtClean="0"/>
              <a:t>(</a:t>
            </a:r>
            <a:r>
              <a:rPr lang="cs-CZ" sz="2800" b="1" dirty="0" smtClean="0"/>
              <a:t>min</a:t>
            </a:r>
            <a:r>
              <a:rPr lang="cs-CZ" sz="2800" b="1" dirty="0"/>
              <a:t>. </a:t>
            </a:r>
            <a:r>
              <a:rPr lang="cs-CZ" sz="2800" b="1" dirty="0" smtClean="0"/>
              <a:t>krajská soutěž </a:t>
            </a:r>
            <a:r>
              <a:rPr lang="cs-CZ" sz="2800" b="1" dirty="0"/>
              <a:t>alespoň v jedné věkové </a:t>
            </a:r>
            <a:r>
              <a:rPr lang="cs-CZ" sz="2800" b="1" dirty="0" smtClean="0"/>
              <a:t>kategorii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152" y="1963270"/>
            <a:ext cx="11658600" cy="4679577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sz="2400" dirty="0"/>
              <a:t>Úvod (</a:t>
            </a:r>
            <a:r>
              <a:rPr lang="cs-CZ" sz="2400" dirty="0" smtClean="0"/>
              <a:t>obecně: </a:t>
            </a:r>
            <a:r>
              <a:rPr lang="cs-CZ" sz="2400" dirty="0"/>
              <a:t>význam managementu ve </a:t>
            </a:r>
            <a:r>
              <a:rPr lang="cs-CZ" sz="2400" dirty="0" smtClean="0"/>
              <a:t>sportu</a:t>
            </a:r>
            <a:r>
              <a:rPr lang="cs-CZ" sz="2400" dirty="0" smtClean="0"/>
              <a:t> </a:t>
            </a:r>
            <a:r>
              <a:rPr lang="cs-CZ" sz="2400" dirty="0"/>
              <a:t>– </a:t>
            </a:r>
            <a:r>
              <a:rPr lang="cs-CZ" sz="2400" dirty="0" smtClean="0"/>
              <a:t>vlastními </a:t>
            </a:r>
            <a:r>
              <a:rPr lang="cs-CZ" sz="2400" dirty="0"/>
              <a:t>slovy</a:t>
            </a:r>
            <a:r>
              <a:rPr lang="cs-CZ" sz="2400" dirty="0" smtClean="0"/>
              <a:t>)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sz="2400" dirty="0"/>
              <a:t>Cíl a </a:t>
            </a:r>
            <a:r>
              <a:rPr lang="cs-CZ" sz="2400" dirty="0" smtClean="0"/>
              <a:t>metodika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sz="2400" dirty="0"/>
              <a:t>Základní údaje o klubu (charakteristika, historie, právní forma, největší úspěchy, </a:t>
            </a:r>
            <a:r>
              <a:rPr lang="cs-CZ" sz="2400" dirty="0" smtClean="0"/>
              <a:t>…….)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sz="2400" dirty="0"/>
              <a:t>Analýza prostředí (mikro-okolí: nejbližší konkurenti, fanoušci, dodavatelé, sponzoři, partneři, sportovní svazy/asociace/unie apod.; analýza vnitřního prostředí</a:t>
            </a:r>
            <a:r>
              <a:rPr lang="cs-CZ" sz="2400" dirty="0" smtClean="0"/>
              <a:t>)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sz="2400" dirty="0"/>
              <a:t>Plánování – stanovení cíle a nástrojů na jeho dosažení (krátkodobý plán – týdny až měsíce; střednědobý – 1 až 3 roky; dlouhodobý – 3 až 5 </a:t>
            </a:r>
            <a:r>
              <a:rPr lang="cs-CZ" sz="2400" dirty="0" smtClean="0"/>
              <a:t>let)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416859"/>
            <a:ext cx="11093824" cy="602428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cs-CZ" sz="2400" dirty="0"/>
              <a:t>Organizování (jakým způsobem je zajištěn provoz klubu – organizace tréninkových jednotek v sezóně a příprava mimo sezónu, příprava na zápas – sportoviště, vybavení sportovců, technické zázemí, vedení a financování klubu; organizační struktura – použijte jak funkcionální typ, tak produktový – podle druhu sportu </a:t>
            </a:r>
            <a:r>
              <a:rPr lang="cs-CZ" sz="2400" dirty="0" smtClean="0"/>
              <a:t>a např</a:t>
            </a:r>
            <a:r>
              <a:rPr lang="cs-CZ" sz="2400" dirty="0"/>
              <a:t>. jednotlivých věkových či výkonnostních kategorií</a:t>
            </a:r>
            <a:r>
              <a:rPr lang="cs-CZ" sz="2400" dirty="0" smtClean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cs-CZ" sz="2400" dirty="0"/>
              <a:t>Výběr a vedení lidí (nábory mládeže, výběr trenérů a volba statutárních orgánů, zajištění dalších pracovníků – THP, motivace a odměňování sportovců v různých věkových kategoriích, způsob vedení členů klubu, případně jeho zaměstnanců</a:t>
            </a:r>
            <a:r>
              <a:rPr lang="cs-CZ" sz="2400" dirty="0" smtClean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 startAt="6"/>
            </a:pPr>
            <a:r>
              <a:rPr lang="cs-CZ" sz="2400" dirty="0"/>
              <a:t>Kontrola (způsoby a metody kontroly jednotlivých činností v klubu: oblast sportovní, ekonomická a sociální)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706" y="134471"/>
            <a:ext cx="11779623" cy="630667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 startAt="6"/>
            </a:pPr>
            <a:endParaRPr lang="cs-CZ" dirty="0" smtClean="0"/>
          </a:p>
          <a:p>
            <a:pPr marL="514350" lvl="0" indent="-514350">
              <a:buFont typeface="+mj-lt"/>
              <a:buAutoNum type="arabicParenR" startAt="9"/>
            </a:pPr>
            <a:r>
              <a:rPr lang="cs-CZ" dirty="0"/>
              <a:t>Rozhodování</a:t>
            </a:r>
          </a:p>
          <a:p>
            <a:pPr marL="901700" lvl="0" indent="-363538"/>
            <a:r>
              <a:rPr lang="cs-CZ" dirty="0"/>
              <a:t>identifikace problému</a:t>
            </a:r>
          </a:p>
          <a:p>
            <a:pPr marL="901700" lvl="0" indent="-363538"/>
            <a:r>
              <a:rPr lang="cs-CZ" dirty="0"/>
              <a:t>shromáždění informací</a:t>
            </a:r>
          </a:p>
          <a:p>
            <a:pPr marL="901700" lvl="0" indent="-363538"/>
            <a:r>
              <a:rPr lang="cs-CZ" dirty="0"/>
              <a:t>návrh alternativ řešení (min. 3)</a:t>
            </a:r>
          </a:p>
          <a:p>
            <a:pPr marL="901700" lvl="0" indent="-363538"/>
            <a:r>
              <a:rPr lang="cs-CZ" dirty="0"/>
              <a:t>hodnocení alternativ (metoda součtu vážených faktorů) </a:t>
            </a:r>
          </a:p>
          <a:p>
            <a:pPr marL="1416050" indent="-514350">
              <a:buFont typeface="+mj-lt"/>
              <a:buAutoNum type="alphaLcParenR"/>
            </a:pPr>
            <a:r>
              <a:rPr lang="cs-CZ" dirty="0" smtClean="0"/>
              <a:t>vymezení </a:t>
            </a:r>
            <a:r>
              <a:rPr lang="cs-CZ" dirty="0"/>
              <a:t>hodnotících kritérií a přiřazení vah podle jejich důležitosti (součet 100)</a:t>
            </a:r>
          </a:p>
          <a:p>
            <a:pPr marL="1416050" indent="-514350">
              <a:buFont typeface="+mj-lt"/>
              <a:buAutoNum type="alphaLcParenR"/>
            </a:pPr>
            <a:r>
              <a:rPr lang="cs-CZ" dirty="0" smtClean="0"/>
              <a:t>ohodnocení </a:t>
            </a:r>
            <a:r>
              <a:rPr lang="cs-CZ" dirty="0"/>
              <a:t>jednotlivých kritérií pro každou alternativu (1 – nejhorší, 10 – nejlepší)</a:t>
            </a:r>
          </a:p>
          <a:p>
            <a:pPr marL="1416050" indent="-514350">
              <a:buFont typeface="+mj-lt"/>
              <a:buAutoNum type="alphaLcParenR"/>
            </a:pPr>
            <a:r>
              <a:rPr lang="cs-CZ" dirty="0" smtClean="0"/>
              <a:t>výpočet </a:t>
            </a:r>
            <a:r>
              <a:rPr lang="cs-CZ" dirty="0"/>
              <a:t>– součet násobků váhy a bodového hodnocení pro každou alternativu</a:t>
            </a:r>
          </a:p>
          <a:p>
            <a:pPr marL="901700" lvl="0" indent="-363538"/>
            <a:r>
              <a:rPr lang="cs-CZ" dirty="0"/>
              <a:t>výběr optimální alternativy</a:t>
            </a:r>
          </a:p>
          <a:p>
            <a:pPr marL="901700" indent="-363538"/>
            <a:r>
              <a:rPr lang="cs-CZ" dirty="0"/>
              <a:t>určení faktorů ovlivňujících úspěšnost implementace </a:t>
            </a:r>
            <a:r>
              <a:rPr lang="cs-CZ" dirty="0" smtClean="0"/>
              <a:t>návrhu</a:t>
            </a:r>
            <a:endParaRPr lang="cs-CZ" dirty="0" smtClean="0"/>
          </a:p>
          <a:p>
            <a:pPr marL="514350" indent="-514350">
              <a:buFont typeface="+mj-lt"/>
              <a:buAutoNum type="arabicParenR" startAt="10"/>
            </a:pPr>
            <a:r>
              <a:rPr lang="cs-CZ" dirty="0" smtClean="0"/>
              <a:t>Závěr</a:t>
            </a:r>
            <a:endParaRPr lang="cs-CZ" dirty="0" smtClean="0"/>
          </a:p>
          <a:p>
            <a:pPr marL="0" indent="538163">
              <a:buNone/>
            </a:pPr>
            <a:r>
              <a:rPr lang="cs-CZ" dirty="0"/>
              <a:t>Zdroje</a:t>
            </a:r>
          </a:p>
          <a:p>
            <a:pPr marL="0" indent="538163">
              <a:buNone/>
            </a:pPr>
            <a:r>
              <a:rPr lang="cs-CZ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395493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183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Aplikace managementu ve sportovním klubu (min. krajská soutěž alespoň v jedné věkové kategorii)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10</cp:revision>
  <dcterms:created xsi:type="dcterms:W3CDTF">2015-02-13T12:39:37Z</dcterms:created>
  <dcterms:modified xsi:type="dcterms:W3CDTF">2015-11-13T11:25:05Z</dcterms:modified>
</cp:coreProperties>
</file>