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6"/>
  </p:notesMasterIdLst>
  <p:sldIdLst>
    <p:sldId id="305" r:id="rId2"/>
    <p:sldId id="276" r:id="rId3"/>
    <p:sldId id="265" r:id="rId4"/>
    <p:sldId id="268" r:id="rId5"/>
    <p:sldId id="269" r:id="rId6"/>
    <p:sldId id="274" r:id="rId7"/>
    <p:sldId id="275" r:id="rId8"/>
    <p:sldId id="279" r:id="rId9"/>
    <p:sldId id="281" r:id="rId10"/>
    <p:sldId id="282" r:id="rId11"/>
    <p:sldId id="286" r:id="rId12"/>
    <p:sldId id="287" r:id="rId13"/>
    <p:sldId id="288" r:id="rId14"/>
    <p:sldId id="289" r:id="rId15"/>
    <p:sldId id="299" r:id="rId16"/>
    <p:sldId id="300" r:id="rId17"/>
    <p:sldId id="301" r:id="rId18"/>
    <p:sldId id="302" r:id="rId19"/>
    <p:sldId id="303" r:id="rId20"/>
    <p:sldId id="304" r:id="rId21"/>
    <p:sldId id="290" r:id="rId22"/>
    <p:sldId id="291" r:id="rId23"/>
    <p:sldId id="292" r:id="rId24"/>
    <p:sldId id="293" r:id="rId25"/>
    <p:sldId id="296" r:id="rId26"/>
    <p:sldId id="297" r:id="rId27"/>
    <p:sldId id="298" r:id="rId28"/>
    <p:sldId id="306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46" r:id="rId45"/>
    <p:sldId id="355" r:id="rId46"/>
    <p:sldId id="347" r:id="rId47"/>
    <p:sldId id="348" r:id="rId48"/>
    <p:sldId id="349" r:id="rId49"/>
    <p:sldId id="350" r:id="rId50"/>
    <p:sldId id="351" r:id="rId51"/>
    <p:sldId id="352" r:id="rId52"/>
    <p:sldId id="353" r:id="rId53"/>
    <p:sldId id="354" r:id="rId54"/>
    <p:sldId id="357" r:id="rId55"/>
    <p:sldId id="358" r:id="rId56"/>
    <p:sldId id="359" r:id="rId57"/>
    <p:sldId id="360" r:id="rId58"/>
    <p:sldId id="361" r:id="rId59"/>
    <p:sldId id="362" r:id="rId60"/>
    <p:sldId id="363" r:id="rId61"/>
    <p:sldId id="364" r:id="rId62"/>
    <p:sldId id="365" r:id="rId63"/>
    <p:sldId id="366" r:id="rId64"/>
    <p:sldId id="367" r:id="rId6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660"/>
  </p:normalViewPr>
  <p:slideViewPr>
    <p:cSldViewPr>
      <p:cViewPr varScale="1">
        <p:scale>
          <a:sx n="108" d="100"/>
          <a:sy n="108" d="100"/>
        </p:scale>
        <p:origin x="20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43520-9349-410D-83A6-C1805E1B4C58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E1338-2544-48CA-84F5-0A50DDA41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1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3EB2A-798B-4A9A-B5A1-A1B9C490AF3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48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C646-6DC9-4E12-BDF0-F60B8C9018DA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1A7-BFBB-4079-8968-42B801B2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9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I. deklinace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451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PkS</a:t>
            </a:r>
            <a:r>
              <a:rPr lang="cs-CZ" dirty="0"/>
              <a:t> x </a:t>
            </a:r>
            <a:r>
              <a:rPr lang="cs-CZ" dirty="0" err="1"/>
              <a:t>PkN</a:t>
            </a:r>
            <a:r>
              <a:rPr lang="cs-CZ" dirty="0"/>
              <a:t> rozdíl ve skloňování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155527"/>
                  </p:ext>
                </p:extLst>
              </p:nvPr>
            </p:nvGraphicFramePr>
            <p:xfrm>
              <a:off x="107504" y="1484785"/>
              <a:ext cx="8856982" cy="4392487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801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561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4022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4022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94022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10892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PkS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effectLst/>
                              <a:latin typeface="Cambria" panose="02040503050406030204" pitchFamily="18" charset="0"/>
                            </a:rPr>
                            <a:t>PkN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effectLst/>
                              <a:latin typeface="Cambria" panose="02040503050406030204" pitchFamily="18" charset="0"/>
                            </a:rPr>
                            <a:t>sg</a:t>
                          </a:r>
                          <a:r>
                            <a:rPr lang="cs-CZ" sz="2400" dirty="0">
                              <a:effectLst/>
                              <a:latin typeface="Cambria" panose="02040503050406030204" pitchFamily="18" charset="0"/>
                            </a:rPr>
                            <a:t>.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cs-CZ" sz="2400" b="0" i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v</m:t>
                              </m:r>
                              <m:r>
                                <a:rPr lang="cs-CZ" sz="2400" b="0" i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ē</m:t>
                              </m:r>
                              <m:r>
                                <m:rPr>
                                  <m:sty m:val="p"/>
                                </m:rPr>
                                <a:rPr lang="cs-CZ" sz="2400" b="0" i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n</m:t>
                              </m:r>
                            </m:oMath>
                          </a14:m>
                          <a:r>
                            <a:rPr lang="cs-CZ" sz="2400" i="0" dirty="0" err="1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lingu</a:t>
                          </a:r>
                          <a:r>
                            <a:rPr lang="cs-CZ" sz="2400" dirty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effectLst/>
                              <a:latin typeface="Cambria" panose="02040503050406030204" pitchFamily="18" charset="0"/>
                            </a:rPr>
                            <a:t>pl</a:t>
                          </a:r>
                          <a:r>
                            <a:rPr lang="cs-CZ" sz="2400" dirty="0">
                              <a:effectLst/>
                              <a:latin typeface="Cambria" panose="02040503050406030204" pitchFamily="18" charset="0"/>
                            </a:rPr>
                            <a:t>.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to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ae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vēn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ae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lingu</a:t>
                          </a:r>
                          <a:r>
                            <a:rPr lang="cs-CZ" sz="2400" dirty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ante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am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am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vēn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am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lingu</a:t>
                          </a:r>
                          <a:r>
                            <a:rPr lang="cs-CZ" sz="2400" dirty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ae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in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ā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ā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vēn</a:t>
                          </a:r>
                          <a:r>
                            <a:rPr lang="cs-CZ" sz="2400" dirty="0" err="1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ā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lingu</a:t>
                          </a:r>
                          <a:r>
                            <a:rPr lang="cs-CZ" sz="2400" dirty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ae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155527"/>
                  </p:ext>
                </p:extLst>
              </p:nvPr>
            </p:nvGraphicFramePr>
            <p:xfrm>
              <a:off x="107504" y="1484785"/>
              <a:ext cx="8856982" cy="4392487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801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561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4022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4022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94022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10892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PkS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effectLst/>
                              <a:latin typeface="Cambria" panose="02040503050406030204" pitchFamily="18" charset="0"/>
                            </a:rPr>
                            <a:t>PkN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effectLst/>
                              <a:latin typeface="Cambria" panose="02040503050406030204" pitchFamily="18" charset="0"/>
                            </a:rPr>
                            <a:t>sg</a:t>
                          </a:r>
                          <a:r>
                            <a:rPr lang="cs-CZ" sz="2400" dirty="0" smtClean="0">
                              <a:effectLst/>
                              <a:latin typeface="Cambria" panose="02040503050406030204" pitchFamily="18" charset="0"/>
                            </a:rPr>
                            <a:t>.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57233" t="-135556" r="-101572" b="-30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lingu</a:t>
                          </a:r>
                          <a:r>
                            <a:rPr lang="cs-CZ" sz="2400" dirty="0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effectLst/>
                              <a:latin typeface="Cambria" panose="02040503050406030204" pitchFamily="18" charset="0"/>
                            </a:rPr>
                            <a:t>pl</a:t>
                          </a:r>
                          <a:r>
                            <a:rPr lang="cs-CZ" sz="2400" dirty="0" smtClean="0">
                              <a:effectLst/>
                              <a:latin typeface="Cambria" panose="02040503050406030204" pitchFamily="18" charset="0"/>
                            </a:rPr>
                            <a:t>.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to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ae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vēn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ae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lingu</a:t>
                          </a:r>
                          <a:r>
                            <a:rPr lang="cs-CZ" sz="2400" dirty="0" smtClean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smtClean="0"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ante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am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am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vēn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itchFamily="18" charset="0"/>
                            </a:rPr>
                            <a:t>am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lingu</a:t>
                          </a:r>
                          <a:r>
                            <a:rPr lang="cs-CZ" sz="2400" dirty="0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2089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smtClean="0"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in</a:t>
                          </a:r>
                          <a:endParaRPr lang="cs-CZ" sz="2400" dirty="0"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nsill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ā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</a:rPr>
                            <a:t>palāt</a:t>
                          </a:r>
                          <a:r>
                            <a:rPr kumimoji="0" lang="cs-CZ" sz="240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itchFamily="18" charset="0"/>
                              <a:ea typeface="+mn-ea"/>
                              <a:cs typeface="+mn-cs"/>
                            </a:rPr>
                            <a:t>ī</a:t>
                          </a: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ā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2400" dirty="0" err="1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vēn</a:t>
                          </a:r>
                          <a:r>
                            <a:rPr lang="cs-CZ" sz="2400" dirty="0" err="1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ā</a:t>
                          </a:r>
                          <a:r>
                            <a:rPr lang="cs-CZ" sz="2400" dirty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  <a:endParaRPr lang="cs-CZ" sz="2400" dirty="0">
                            <a:solidFill>
                              <a:schemeClr val="tx1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400" dirty="0" smtClean="0">
                              <a:solidFill>
                                <a:schemeClr val="tx1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lingu</a:t>
                          </a:r>
                          <a:r>
                            <a:rPr lang="cs-CZ" sz="2400" dirty="0" smtClean="0">
                              <a:solidFill>
                                <a:srgbClr val="FF0000"/>
                              </a:solidFill>
                              <a:effectLst/>
                              <a:latin typeface="Cambria" panose="02040503050406030204" pitchFamily="18" charset="0"/>
                              <a:ea typeface="Calibri"/>
                              <a:cs typeface="Times New Roman"/>
                            </a:rPr>
                            <a:t>ae</a:t>
                          </a:r>
                          <a:endParaRPr lang="cs-CZ" sz="2400" dirty="0">
                            <a:solidFill>
                              <a:srgbClr val="FF0000"/>
                            </a:solidFill>
                            <a:effectLst/>
                            <a:latin typeface="Cambria" panose="02040503050406030204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8628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II. deklinace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10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663352"/>
          </a:xfrm>
        </p:spPr>
        <p:txBody>
          <a:bodyPr>
            <a:noAutofit/>
          </a:bodyPr>
          <a:lstStyle/>
          <a:p>
            <a:r>
              <a:rPr lang="cs-CZ" sz="2800" dirty="0"/>
              <a:t>2. deklinace – latinská substantiva a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ō-kmen, všechny 3 rody, M, N, (F)</a:t>
            </a:r>
          </a:p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nominativ singuláru zakončený na 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  <a:ea typeface="Cambria Math" panose="02040503050406030204" pitchFamily="18" charset="0"/>
              </a:rPr>
              <a:t>us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/-</a:t>
            </a:r>
            <a:r>
              <a:rPr lang="cs-CZ" dirty="0" err="1">
                <a:latin typeface="Cambria" panose="02040503050406030204" pitchFamily="18" charset="0"/>
                <a:ea typeface="Cambria Math" panose="02040503050406030204" pitchFamily="18" charset="0"/>
              </a:rPr>
              <a:t>er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(M)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nebo 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-um 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(N)</a:t>
            </a:r>
          </a:p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koncovka 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-ī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v genitivu singuláru</a:t>
            </a:r>
          </a:p>
          <a:p>
            <a:pPr lvl="3"/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mūsculus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ī, m. 	</a:t>
            </a:r>
            <a:r>
              <a:rPr lang="cs-CZ" sz="2400" dirty="0">
                <a:latin typeface="Cambria" panose="02040503050406030204" pitchFamily="18" charset="0"/>
                <a:ea typeface="Cambria Math" panose="02040503050406030204" pitchFamily="18" charset="0"/>
              </a:rPr>
              <a:t>sval</a:t>
            </a:r>
          </a:p>
          <a:p>
            <a:pPr lvl="3"/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cancer</a:t>
            </a:r>
            <a:r>
              <a:rPr lang="en-US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cancr</a:t>
            </a:r>
            <a:r>
              <a:rPr lang="en-US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ī, m.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 	rakovina</a:t>
            </a:r>
            <a:endParaRPr lang="cs-CZ" sz="24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ligāmentum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ī, n. </a:t>
            </a:r>
            <a:r>
              <a:rPr lang="cs-CZ" sz="2400" dirty="0">
                <a:latin typeface="Cambria" panose="02040503050406030204" pitchFamily="18" charset="0"/>
                <a:ea typeface="Cambria Math" panose="02040503050406030204" pitchFamily="18" charset="0"/>
              </a:rPr>
              <a:t>	vaz</a:t>
            </a:r>
          </a:p>
          <a:p>
            <a:pPr lvl="3"/>
            <a:endParaRPr lang="cs-CZ" sz="24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u substantiv zakončených v </a:t>
            </a:r>
            <a:r>
              <a:rPr lang="cs-CZ" dirty="0" err="1">
                <a:latin typeface="Cambria" panose="02040503050406030204" pitchFamily="18" charset="0"/>
                <a:ea typeface="Cambria Math" panose="02040503050406030204" pitchFamily="18" charset="0"/>
              </a:rPr>
              <a:t>nom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cs-CZ" dirty="0" err="1">
                <a:latin typeface="Cambria" panose="02040503050406030204" pitchFamily="18" charset="0"/>
                <a:ea typeface="Cambria Math" panose="02040503050406030204" pitchFamily="18" charset="0"/>
              </a:rPr>
              <a:t>sg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. na </a:t>
            </a:r>
            <a:r>
              <a:rPr lang="cs-CZ" i="1" dirty="0">
                <a:latin typeface="Cambria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cs-CZ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er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se koncová samohláska </a:t>
            </a:r>
            <a:r>
              <a:rPr lang="cs-CZ" i="1" dirty="0">
                <a:latin typeface="Cambria" panose="02040503050406030204" pitchFamily="18" charset="0"/>
                <a:ea typeface="Cambria Math" panose="02040503050406030204" pitchFamily="18" charset="0"/>
              </a:rPr>
              <a:t>-e-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ze slovního základu vypouští, např.:</a:t>
            </a:r>
          </a:p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do 2. deklinace patří i tvary pro maskulina a neutra adjektiv </a:t>
            </a:r>
            <a:b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</a:b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1. a 2. deklinace a řadových číslovek</a:t>
            </a:r>
          </a:p>
          <a:p>
            <a:pPr lvl="3"/>
            <a:r>
              <a:rPr lang="cs-CZ" sz="2400" i="1" dirty="0" err="1">
                <a:solidFill>
                  <a:srgbClr val="00B05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profundus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profunda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sz="2400" i="1" dirty="0" err="1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profundum</a:t>
            </a:r>
            <a:endParaRPr lang="cs-CZ" sz="2400" i="1" dirty="0">
              <a:solidFill>
                <a:srgbClr val="0070C0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cs-CZ" sz="2400" i="1" dirty="0" err="1">
                <a:solidFill>
                  <a:srgbClr val="00B05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prīmus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prīma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sz="2400" i="1" dirty="0" err="1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prīmum</a:t>
            </a:r>
            <a:endParaRPr lang="cs-CZ" sz="2400" i="1" dirty="0">
              <a:solidFill>
                <a:srgbClr val="0070C0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265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2. deklinace – latinská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vzoru </a:t>
            </a:r>
            <a:r>
              <a:rPr lang="cs-CZ" b="1" dirty="0" err="1">
                <a:latin typeface="Cambria" panose="02040503050406030204" pitchFamily="18" charset="0"/>
              </a:rPr>
              <a:t>nervus</a:t>
            </a:r>
            <a:r>
              <a:rPr lang="cs-CZ" b="1" dirty="0">
                <a:latin typeface="Cambria" panose="02040503050406030204" pitchFamily="18" charset="0"/>
              </a:rPr>
              <a:t>, ī, m. 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vzor pro M (F) 2. deklinace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1043608" y="2492896"/>
          <a:ext cx="6472040" cy="30312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3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4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704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19336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2. deklinace – latinská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cs-CZ" dirty="0">
                <a:latin typeface="Cambria" panose="02040503050406030204" pitchFamily="18" charset="0"/>
              </a:rPr>
              <a:t>skloňování vzoru </a:t>
            </a:r>
            <a:r>
              <a:rPr lang="cs-CZ" b="1" dirty="0" err="1">
                <a:latin typeface="Cambria" panose="02040503050406030204" pitchFamily="18" charset="0"/>
              </a:rPr>
              <a:t>sēptum</a:t>
            </a:r>
            <a:r>
              <a:rPr lang="cs-CZ" b="1" dirty="0">
                <a:latin typeface="Cambria" panose="02040503050406030204" pitchFamily="18" charset="0"/>
              </a:rPr>
              <a:t>, ī, n.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vzor pro neutra 2. deklinace</a:t>
            </a: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cs-CZ" sz="24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pravidla skloňování neuter!!!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</a:rPr>
              <a:t>nominativ a akuzativ plurálu vždy končí na </a:t>
            </a:r>
            <a:r>
              <a:rPr lang="cs-CZ" b="1" dirty="0">
                <a:latin typeface="Cambria" panose="02040503050406030204" pitchFamily="18" charset="0"/>
              </a:rPr>
              <a:t>-a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</a:rPr>
              <a:t>nominativ a akuzativ má vždy shodný tvar</a:t>
            </a:r>
          </a:p>
          <a:p>
            <a:endParaRPr lang="cs-CZ" dirty="0"/>
          </a:p>
          <a:p>
            <a:pPr marL="274320" lvl="1" indent="0">
              <a:buNone/>
            </a:pP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63539"/>
              </p:ext>
            </p:extLst>
          </p:nvPr>
        </p:nvGraphicFramePr>
        <p:xfrm>
          <a:off x="1115616" y="2060848"/>
          <a:ext cx="6624735" cy="316835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7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0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8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sēpt-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23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2. deklinace – 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charakteristika:</a:t>
            </a:r>
          </a:p>
          <a:p>
            <a:pPr lvl="1"/>
            <a:r>
              <a:rPr lang="cs-CZ" dirty="0">
                <a:latin typeface="Cambria" pitchFamily="18" charset="0"/>
              </a:rPr>
              <a:t>nominativ singuláru zakončený na </a:t>
            </a:r>
            <a:r>
              <a:rPr lang="cs-CZ" b="1" dirty="0">
                <a:latin typeface="Cambria" panose="02040503050406030204" pitchFamily="18" charset="0"/>
              </a:rPr>
              <a:t>-os</a:t>
            </a:r>
            <a:r>
              <a:rPr lang="cs-CZ" dirty="0">
                <a:latin typeface="Cambria" panose="02040503050406030204" pitchFamily="18" charset="0"/>
              </a:rPr>
              <a:t> (M), -</a:t>
            </a:r>
            <a:r>
              <a:rPr lang="cs-CZ" dirty="0" err="1">
                <a:latin typeface="Cambria" panose="02040503050406030204" pitchFamily="18" charset="0"/>
              </a:rPr>
              <a:t>us</a:t>
            </a:r>
            <a:r>
              <a:rPr lang="cs-CZ" dirty="0">
                <a:latin typeface="Cambria" panose="02040503050406030204" pitchFamily="18" charset="0"/>
              </a:rPr>
              <a:t>/-</a:t>
            </a:r>
            <a:r>
              <a:rPr lang="cs-CZ" dirty="0" err="1">
                <a:latin typeface="Cambria" panose="02040503050406030204" pitchFamily="18" charset="0"/>
              </a:rPr>
              <a:t>er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</a:rPr>
              <a:t>(M/ F)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itchFamily="18" charset="0"/>
              </a:rPr>
              <a:t>nebo </a:t>
            </a:r>
            <a:r>
              <a:rPr lang="cs-CZ" b="1" dirty="0">
                <a:latin typeface="Cambria" panose="02040503050406030204" pitchFamily="18" charset="0"/>
              </a:rPr>
              <a:t>-on</a:t>
            </a:r>
            <a:r>
              <a:rPr lang="cs-CZ" dirty="0">
                <a:latin typeface="Cambria" panose="02040503050406030204" pitchFamily="18" charset="0"/>
              </a:rPr>
              <a:t>/ -um (N)</a:t>
            </a:r>
          </a:p>
          <a:p>
            <a:pPr lvl="1"/>
            <a:r>
              <a:rPr lang="cs-CZ" dirty="0">
                <a:latin typeface="Cambria" panose="02040503050406030204" pitchFamily="18" charset="0"/>
              </a:rPr>
              <a:t>koncovka </a:t>
            </a:r>
            <a:r>
              <a:rPr lang="cs-CZ" b="1" dirty="0">
                <a:latin typeface="Cambria" pitchFamily="18" charset="0"/>
              </a:rPr>
              <a:t>-ī</a:t>
            </a:r>
            <a:r>
              <a:rPr lang="cs-CZ" dirty="0">
                <a:latin typeface="Cambria" panose="02040503050406030204" pitchFamily="18" charset="0"/>
              </a:rPr>
              <a:t> v genitivu singuláru</a:t>
            </a:r>
          </a:p>
          <a:p>
            <a:pPr lvl="1"/>
            <a:r>
              <a:rPr lang="cs-CZ" dirty="0">
                <a:latin typeface="Cambria" panose="02040503050406030204" pitchFamily="18" charset="0"/>
              </a:rPr>
              <a:t>rody substantiv: převážně maskulina a neutra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nephros</a:t>
            </a:r>
            <a:r>
              <a:rPr lang="cs-CZ" sz="2000" i="1" dirty="0">
                <a:latin typeface="Cambria" panose="02040503050406030204" pitchFamily="18" charset="0"/>
              </a:rPr>
              <a:t>, ī, m.	</a:t>
            </a:r>
            <a:r>
              <a:rPr lang="cs-CZ" sz="2000" dirty="0">
                <a:latin typeface="Cambria" panose="02040503050406030204" pitchFamily="18" charset="0"/>
              </a:rPr>
              <a:t>	ledvina</a:t>
            </a:r>
          </a:p>
          <a:p>
            <a:pPr lvl="3"/>
            <a:r>
              <a:rPr lang="cs-CZ" sz="2000" i="1" dirty="0">
                <a:latin typeface="Cambria" panose="02040503050406030204" pitchFamily="18" charset="0"/>
              </a:rPr>
              <a:t>condylus,</a:t>
            </a:r>
            <a:r>
              <a:rPr lang="cs-CZ" sz="2000" dirty="0">
                <a:latin typeface="Cambria" panose="02040503050406030204" pitchFamily="18" charset="0"/>
              </a:rPr>
              <a:t> </a:t>
            </a:r>
            <a:r>
              <a:rPr lang="cs-CZ" sz="2000" i="1" dirty="0">
                <a:latin typeface="Cambria" panose="02040503050406030204" pitchFamily="18" charset="0"/>
              </a:rPr>
              <a:t>ī, m.		</a:t>
            </a:r>
            <a:r>
              <a:rPr lang="cs-CZ" sz="2000" dirty="0">
                <a:latin typeface="Cambria" panose="02040503050406030204" pitchFamily="18" charset="0"/>
              </a:rPr>
              <a:t>kloubní hrbol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cōlon</a:t>
            </a:r>
            <a:r>
              <a:rPr lang="cs-CZ" sz="2000" i="1" dirty="0">
                <a:latin typeface="Cambria" panose="02040503050406030204" pitchFamily="18" charset="0"/>
              </a:rPr>
              <a:t>, ī, n. </a:t>
            </a:r>
            <a:r>
              <a:rPr lang="cs-CZ" sz="2000" b="1" dirty="0">
                <a:latin typeface="Cambria" panose="02040503050406030204" pitchFamily="18" charset="0"/>
              </a:rPr>
              <a:t>	</a:t>
            </a:r>
            <a:r>
              <a:rPr lang="cs-CZ" sz="2000" dirty="0">
                <a:latin typeface="Cambria" panose="02040503050406030204" pitchFamily="18" charset="0"/>
              </a:rPr>
              <a:t>	tračník</a:t>
            </a:r>
          </a:p>
          <a:p>
            <a:pPr lvl="3">
              <a:spcAft>
                <a:spcPts val="600"/>
              </a:spcAft>
            </a:pPr>
            <a:r>
              <a:rPr lang="cs-CZ" sz="2000" i="1" dirty="0">
                <a:latin typeface="Cambria" panose="02040503050406030204" pitchFamily="18" charset="0"/>
              </a:rPr>
              <a:t>organum,</a:t>
            </a:r>
            <a:r>
              <a:rPr lang="cs-CZ" sz="2000" dirty="0">
                <a:latin typeface="Cambria" panose="02040503050406030204" pitchFamily="18" charset="0"/>
              </a:rPr>
              <a:t> </a:t>
            </a:r>
            <a:r>
              <a:rPr lang="cs-CZ" sz="2000" i="1" dirty="0">
                <a:latin typeface="Cambria" panose="02040503050406030204" pitchFamily="18" charset="0"/>
              </a:rPr>
              <a:t>ī, n. 		</a:t>
            </a:r>
            <a:r>
              <a:rPr lang="cs-CZ" sz="2000" dirty="0">
                <a:latin typeface="Cambria" panose="02040503050406030204" pitchFamily="18" charset="0"/>
              </a:rPr>
              <a:t>orgán</a:t>
            </a:r>
          </a:p>
          <a:p>
            <a:pPr lvl="2"/>
            <a:r>
              <a:rPr lang="cs-CZ" sz="2300" dirty="0">
                <a:solidFill>
                  <a:schemeClr val="tx2"/>
                </a:solidFill>
                <a:latin typeface="Cambria" pitchFamily="18" charset="0"/>
              </a:rPr>
              <a:t>feminina výjimečně: 	</a:t>
            </a:r>
            <a:r>
              <a:rPr lang="cs-CZ" i="1" dirty="0" err="1">
                <a:latin typeface="Cambria" pitchFamily="18" charset="0"/>
              </a:rPr>
              <a:t>diameter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en-US" i="1" dirty="0">
                <a:latin typeface="Cambria" panose="02040503050406030204" pitchFamily="18" charset="0"/>
              </a:rPr>
              <a:t>ī,</a:t>
            </a:r>
            <a:r>
              <a:rPr lang="cs-CZ" i="1" dirty="0">
                <a:latin typeface="Cambria" panose="02040503050406030204" pitchFamily="18" charset="0"/>
              </a:rPr>
              <a:t> f. 	</a:t>
            </a:r>
            <a:r>
              <a:rPr lang="cs-CZ" dirty="0">
                <a:latin typeface="Cambria" panose="02040503050406030204" pitchFamily="18" charset="0"/>
              </a:rPr>
              <a:t>průměr</a:t>
            </a:r>
          </a:p>
          <a:p>
            <a:pPr marL="594360" lvl="2" indent="0">
              <a:spcBef>
                <a:spcPts val="0"/>
              </a:spcBef>
              <a:buNone/>
            </a:pPr>
            <a:r>
              <a:rPr lang="cs-CZ" dirty="0">
                <a:latin typeface="Cambria" panose="02040503050406030204" pitchFamily="18" charset="0"/>
              </a:rPr>
              <a:t>				</a:t>
            </a:r>
            <a:r>
              <a:rPr lang="cs-CZ" i="1" dirty="0" err="1">
                <a:latin typeface="Cambria" panose="02040503050406030204" pitchFamily="18" charset="0"/>
              </a:rPr>
              <a:t>methodus</a:t>
            </a:r>
            <a:r>
              <a:rPr lang="cs-CZ" i="1" dirty="0">
                <a:latin typeface="Cambria" panose="02040503050406030204" pitchFamily="18" charset="0"/>
              </a:rPr>
              <a:t>,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en-US" i="1" dirty="0">
                <a:latin typeface="Cambria" panose="02040503050406030204" pitchFamily="18" charset="0"/>
              </a:rPr>
              <a:t>ī,</a:t>
            </a:r>
            <a:r>
              <a:rPr lang="cs-CZ" i="1" dirty="0">
                <a:latin typeface="Cambria" panose="02040503050406030204" pitchFamily="18" charset="0"/>
              </a:rPr>
              <a:t> f.  	</a:t>
            </a:r>
            <a:r>
              <a:rPr lang="cs-CZ" dirty="0">
                <a:latin typeface="Cambria" panose="02040503050406030204" pitchFamily="18" charset="0"/>
              </a:rPr>
              <a:t>metoda, způsob</a:t>
            </a:r>
          </a:p>
          <a:p>
            <a:endParaRPr lang="cs-CZ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756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2. deklinace – 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0024"/>
            <a:ext cx="8229600" cy="5336976"/>
          </a:xfrm>
        </p:spPr>
        <p:txBody>
          <a:bodyPr/>
          <a:lstStyle/>
          <a:p>
            <a:r>
              <a:rPr lang="cs-CZ" sz="2400" dirty="0">
                <a:latin typeface="Cambria" panose="02040503050406030204" pitchFamily="18" charset="0"/>
              </a:rPr>
              <a:t>řecká maskulina a feminina 2. deklinace se skloňují podle vzoru </a:t>
            </a:r>
            <a:r>
              <a:rPr lang="cs-CZ" sz="2400" b="1" dirty="0" err="1">
                <a:latin typeface="Cambria" panose="02040503050406030204" pitchFamily="18" charset="0"/>
              </a:rPr>
              <a:t>nervus</a:t>
            </a:r>
            <a:r>
              <a:rPr lang="cs-CZ" sz="2400" b="1" dirty="0">
                <a:latin typeface="Cambria" panose="02040503050406030204" pitchFamily="18" charset="0"/>
              </a:rPr>
              <a:t>, ī, m.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výjimka v </a:t>
            </a:r>
            <a:r>
              <a:rPr lang="cs-CZ" sz="2200" dirty="0" err="1">
                <a:latin typeface="Cambria" panose="02040503050406030204" pitchFamily="18" charset="0"/>
              </a:rPr>
              <a:t>akuz</a:t>
            </a:r>
            <a:r>
              <a:rPr lang="cs-CZ" sz="2200" dirty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sg</a:t>
            </a:r>
            <a:r>
              <a:rPr lang="cs-CZ" sz="2200" dirty="0">
                <a:latin typeface="Cambria" panose="02040503050406030204" pitchFamily="18" charset="0"/>
              </a:rPr>
              <a:t>.: koncovka </a:t>
            </a:r>
            <a:r>
              <a:rPr lang="cs-CZ" sz="2200" b="1" dirty="0">
                <a:latin typeface="Cambria" panose="02040503050406030204" pitchFamily="18" charset="0"/>
              </a:rPr>
              <a:t>-on </a:t>
            </a:r>
            <a:r>
              <a:rPr lang="cs-CZ" sz="2200" dirty="0">
                <a:latin typeface="Cambria" panose="02040503050406030204" pitchFamily="18" charset="0"/>
              </a:rPr>
              <a:t>u substantiv se zakončením </a:t>
            </a:r>
            <a:br>
              <a:rPr lang="cs-CZ" sz="2200" dirty="0">
                <a:latin typeface="Cambria" panose="02040503050406030204" pitchFamily="18" charset="0"/>
              </a:rPr>
            </a:br>
            <a:r>
              <a:rPr lang="cs-CZ" sz="2200" b="1" dirty="0">
                <a:latin typeface="Cambria" panose="02040503050406030204" pitchFamily="18" charset="0"/>
              </a:rPr>
              <a:t>-os </a:t>
            </a:r>
            <a:r>
              <a:rPr lang="cs-CZ" sz="2200" dirty="0">
                <a:latin typeface="Cambria" panose="02040503050406030204" pitchFamily="18" charset="0"/>
              </a:rPr>
              <a:t>v </a:t>
            </a:r>
            <a:r>
              <a:rPr lang="cs-CZ" sz="2200" dirty="0" err="1">
                <a:latin typeface="Cambria" panose="02040503050406030204" pitchFamily="18" charset="0"/>
              </a:rPr>
              <a:t>nom</a:t>
            </a:r>
            <a:r>
              <a:rPr lang="cs-CZ" sz="2200" dirty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sg</a:t>
            </a:r>
            <a:r>
              <a:rPr lang="cs-CZ" sz="2200" dirty="0">
                <a:latin typeface="Cambria" panose="02040503050406030204" pitchFamily="18" charset="0"/>
              </a:rPr>
              <a:t>. 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doplňující vzor: </a:t>
            </a:r>
            <a:r>
              <a:rPr lang="cs-CZ" sz="2200" b="1" dirty="0" err="1">
                <a:latin typeface="Cambria" panose="02040503050406030204" pitchFamily="18" charset="0"/>
              </a:rPr>
              <a:t>nephros</a:t>
            </a:r>
            <a:r>
              <a:rPr lang="cs-CZ" sz="2200" b="1" dirty="0">
                <a:latin typeface="Cambria" panose="02040503050406030204" pitchFamily="18" charset="0"/>
              </a:rPr>
              <a:t>, ī, m.</a:t>
            </a: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601050"/>
              </p:ext>
            </p:extLst>
          </p:nvPr>
        </p:nvGraphicFramePr>
        <p:xfrm>
          <a:off x="1403648" y="3356992"/>
          <a:ext cx="5895975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5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nephr-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78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2. deklinace – 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řecká neutra 2. deklinace se skloňují podle </a:t>
            </a:r>
            <a:r>
              <a:rPr lang="cs-CZ" sz="2400" b="1" dirty="0" err="1">
                <a:latin typeface="Cambria" panose="02040503050406030204" pitchFamily="18" charset="0"/>
              </a:rPr>
              <a:t>sēptum</a:t>
            </a:r>
            <a:r>
              <a:rPr lang="cs-CZ" sz="2400" b="1" dirty="0">
                <a:latin typeface="Cambria" panose="02040503050406030204" pitchFamily="18" charset="0"/>
              </a:rPr>
              <a:t>, ī, n.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! pozor na </a:t>
            </a:r>
            <a:r>
              <a:rPr lang="cs-CZ" sz="2200" dirty="0" err="1">
                <a:latin typeface="Cambria" panose="02040503050406030204" pitchFamily="18" charset="0"/>
              </a:rPr>
              <a:t>akuz</a:t>
            </a:r>
            <a:r>
              <a:rPr lang="cs-CZ" sz="2200" dirty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sg</a:t>
            </a:r>
            <a:r>
              <a:rPr lang="cs-CZ" sz="2200" dirty="0">
                <a:latin typeface="Cambria" panose="02040503050406030204" pitchFamily="18" charset="0"/>
              </a:rPr>
              <a:t>. (u neuter </a:t>
            </a:r>
            <a:r>
              <a:rPr lang="cs-CZ" sz="2200" dirty="0" err="1">
                <a:latin typeface="Cambria" panose="02040503050406030204" pitchFamily="18" charset="0"/>
              </a:rPr>
              <a:t>nom</a:t>
            </a:r>
            <a:r>
              <a:rPr lang="cs-CZ" sz="2200" dirty="0">
                <a:latin typeface="Cambria" panose="02040503050406030204" pitchFamily="18" charset="0"/>
              </a:rPr>
              <a:t>. = </a:t>
            </a:r>
            <a:r>
              <a:rPr lang="cs-CZ" sz="2200" dirty="0" err="1">
                <a:latin typeface="Cambria" panose="02040503050406030204" pitchFamily="18" charset="0"/>
              </a:rPr>
              <a:t>akuz</a:t>
            </a:r>
            <a:r>
              <a:rPr lang="cs-CZ" sz="2200" dirty="0">
                <a:latin typeface="Cambria" panose="02040503050406030204" pitchFamily="18" charset="0"/>
              </a:rPr>
              <a:t>.)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doplňující vzor: </a:t>
            </a:r>
            <a:r>
              <a:rPr lang="cs-CZ" sz="2200" b="1" dirty="0" err="1">
                <a:latin typeface="Cambria" panose="02040503050406030204" pitchFamily="18" charset="0"/>
              </a:rPr>
              <a:t>cōlon</a:t>
            </a:r>
            <a:r>
              <a:rPr lang="cs-CZ" sz="2200" b="1" dirty="0">
                <a:latin typeface="Cambria" panose="02040503050406030204" pitchFamily="18" charset="0"/>
              </a:rPr>
              <a:t>, ī, n. </a:t>
            </a:r>
            <a:endParaRPr lang="cs-CZ" sz="2200" dirty="0">
              <a:latin typeface="Cambria" panose="02040503050406030204" pitchFamily="18" charset="0"/>
            </a:endParaRPr>
          </a:p>
          <a:p>
            <a:pPr marL="274320" lvl="1" indent="0">
              <a:buNone/>
            </a:pP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860180"/>
              </p:ext>
            </p:extLst>
          </p:nvPr>
        </p:nvGraphicFramePr>
        <p:xfrm>
          <a:off x="1475656" y="3140968"/>
          <a:ext cx="5895975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cōl-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783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477" y="445369"/>
            <a:ext cx="8229600" cy="73536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Příklad skloňování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80729"/>
            <a:ext cx="8229600" cy="5296271"/>
          </a:xfrm>
        </p:spPr>
        <p:txBody>
          <a:bodyPr>
            <a:normAutofit/>
          </a:bodyPr>
          <a:lstStyle/>
          <a:p>
            <a:r>
              <a:rPr lang="cs-CZ" sz="2400" b="1" dirty="0" err="1">
                <a:latin typeface="Cambria" pitchFamily="18" charset="0"/>
              </a:rPr>
              <a:t>diameter</a:t>
            </a:r>
            <a:r>
              <a:rPr lang="cs-CZ" sz="2400" b="1" dirty="0">
                <a:latin typeface="Cambria" pitchFamily="18" charset="0"/>
              </a:rPr>
              <a:t> </a:t>
            </a:r>
            <a:r>
              <a:rPr lang="cs-CZ" sz="2400" b="1" dirty="0" err="1">
                <a:latin typeface="Cambria" pitchFamily="18" charset="0"/>
              </a:rPr>
              <a:t>oblīqua</a:t>
            </a:r>
            <a:endParaRPr lang="cs-CZ" sz="2400" b="1" dirty="0">
              <a:latin typeface="Cambria" pitchFamily="18" charset="0"/>
              <a:ea typeface="Calibri"/>
              <a:cs typeface="Times New Roman"/>
            </a:endParaRPr>
          </a:p>
          <a:p>
            <a:pPr lvl="1"/>
            <a:r>
              <a:rPr lang="cs-CZ" sz="2100" i="1" dirty="0" err="1">
                <a:latin typeface="Cambria" panose="02040503050406030204" pitchFamily="18" charset="0"/>
              </a:rPr>
              <a:t>diameter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i="1" dirty="0" err="1">
                <a:latin typeface="Cambria" panose="02040503050406030204" pitchFamily="18" charset="0"/>
              </a:rPr>
              <a:t>tr</a:t>
            </a:r>
            <a:r>
              <a:rPr lang="cs-CZ" sz="2000" i="1" dirty="0" err="1">
                <a:latin typeface="Cambria" panose="02040503050406030204" pitchFamily="18" charset="0"/>
              </a:rPr>
              <a:t>ī</a:t>
            </a:r>
            <a:r>
              <a:rPr lang="cs-CZ" sz="2000" i="1" dirty="0">
                <a:latin typeface="Cambria" panose="02040503050406030204" pitchFamily="18" charset="0"/>
              </a:rPr>
              <a:t>, f.</a:t>
            </a:r>
            <a:r>
              <a:rPr lang="cs-CZ" sz="2000" dirty="0">
                <a:latin typeface="Cambria" panose="02040503050406030204" pitchFamily="18" charset="0"/>
              </a:rPr>
              <a:t>:</a:t>
            </a:r>
            <a:r>
              <a:rPr lang="cs-CZ" sz="2000" dirty="0">
                <a:solidFill>
                  <a:schemeClr val="tx1"/>
                </a:solidFill>
                <a:latin typeface="Cambria" panose="02040503050406030204" pitchFamily="18" charset="0"/>
              </a:rPr>
              <a:t> podle vzoru </a:t>
            </a:r>
            <a:r>
              <a:rPr lang="cs-CZ" sz="20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nervus</a:t>
            </a:r>
            <a:r>
              <a:rPr lang="cs-CZ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Cambria" panose="02040503050406030204" pitchFamily="18" charset="0"/>
              </a:rPr>
              <a:t>(2. deklinace, řecké substantivum); genitivní kmen </a:t>
            </a:r>
            <a:r>
              <a:rPr lang="cs-CZ" sz="2000" i="1" dirty="0">
                <a:solidFill>
                  <a:schemeClr val="tx1"/>
                </a:solidFill>
                <a:latin typeface="Cambria" panose="02040503050406030204" pitchFamily="18" charset="0"/>
              </a:rPr>
              <a:t>diametr-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1"/>
            <a:r>
              <a:rPr lang="cs-CZ" sz="2100" dirty="0">
                <a:solidFill>
                  <a:schemeClr val="tx2"/>
                </a:solidFill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oblīqua</a:t>
            </a:r>
            <a:r>
              <a:rPr lang="cs-CZ" sz="2000" dirty="0">
                <a:latin typeface="Cambria" pitchFamily="18" charset="0"/>
              </a:rPr>
              <a:t>:</a:t>
            </a:r>
            <a:r>
              <a:rPr lang="cs-CZ" sz="2100" dirty="0">
                <a:solidFill>
                  <a:schemeClr val="tx2"/>
                </a:solidFill>
                <a:latin typeface="Cambria" panose="02040503050406030204" pitchFamily="18" charset="0"/>
              </a:rPr>
              <a:t> </a:t>
            </a:r>
            <a:r>
              <a:rPr lang="cs-CZ" sz="2100" dirty="0">
                <a:solidFill>
                  <a:schemeClr val="tx1"/>
                </a:solidFill>
                <a:latin typeface="Cambria" panose="02040503050406030204" pitchFamily="18" charset="0"/>
              </a:rPr>
              <a:t>podle vzoru </a:t>
            </a:r>
            <a:r>
              <a:rPr lang="cs-CZ" sz="21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vēna</a:t>
            </a:r>
            <a:r>
              <a:rPr lang="cs-CZ" sz="21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100" dirty="0">
                <a:solidFill>
                  <a:schemeClr val="tx1"/>
                </a:solidFill>
                <a:latin typeface="Cambria" panose="02040503050406030204" pitchFamily="18" charset="0"/>
              </a:rPr>
              <a:t>(1. deklinace):</a:t>
            </a:r>
            <a:endParaRPr lang="cs-CZ" dirty="0">
              <a:solidFill>
                <a:schemeClr val="tx1"/>
              </a:solidFill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47564" y="2924944"/>
          <a:ext cx="7848872" cy="30963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61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2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itchFamily="18" charset="0"/>
                        </a:rPr>
                        <a:t>sg</a:t>
                      </a:r>
                      <a:r>
                        <a:rPr lang="cs-CZ" sz="22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2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itchFamily="18" charset="0"/>
                        </a:rPr>
                        <a:t>pl</a:t>
                      </a:r>
                      <a:r>
                        <a:rPr lang="cs-CZ" sz="22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2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itchFamily="18" charset="0"/>
                        </a:rPr>
                        <a:t>nom</a:t>
                      </a:r>
                      <a:r>
                        <a:rPr lang="cs-CZ" sz="22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2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diameter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diametr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qu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itchFamily="18" charset="0"/>
                        </a:rPr>
                        <a:t>gen.</a:t>
                      </a:r>
                      <a:endParaRPr lang="cs-CZ" sz="22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diametr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rum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akuz</a:t>
                      </a:r>
                      <a:r>
                        <a:rPr lang="cs-CZ" sz="2200" dirty="0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um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diametr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abl</a:t>
                      </a:r>
                      <a:r>
                        <a:rPr lang="cs-CZ" sz="2200" dirty="0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diametr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diametr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obl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qu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8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 fontScale="90000"/>
          </a:bodyPr>
          <a:lstStyle/>
          <a:p>
            <a:r>
              <a:rPr lang="cs-CZ" dirty="0"/>
              <a:t>Vzory I. A II.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208240"/>
          </a:xfrm>
        </p:spPr>
        <p:txBody>
          <a:bodyPr>
            <a:normAutofit/>
          </a:bodyPr>
          <a:lstStyle/>
          <a:p>
            <a:r>
              <a:rPr lang="cs-CZ" sz="2800" b="1" dirty="0"/>
              <a:t>I. </a:t>
            </a:r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b="1" dirty="0" err="1">
                <a:solidFill>
                  <a:srgbClr val="FF0000"/>
                </a:solidFill>
              </a:rPr>
              <a:t>Vena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/>
              <a:t>F (M)</a:t>
            </a:r>
          </a:p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800" dirty="0" err="1"/>
              <a:t>Raphe</a:t>
            </a:r>
            <a:r>
              <a:rPr lang="cs-CZ" sz="2800" dirty="0"/>
              <a:t> (F)</a:t>
            </a:r>
          </a:p>
          <a:p>
            <a:pPr marL="0" indent="0">
              <a:buNone/>
            </a:pPr>
            <a:r>
              <a:rPr lang="cs-CZ" sz="2800" dirty="0"/>
              <a:t>		Diabetes (M)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II. </a:t>
            </a:r>
            <a:r>
              <a:rPr lang="cs-CZ" sz="2800" dirty="0"/>
              <a:t>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Nervus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Cancer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cs-CZ" sz="2800" dirty="0"/>
              <a:t> M (F)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b="1" dirty="0">
                <a:solidFill>
                  <a:srgbClr val="92D050"/>
                </a:solidFill>
              </a:rPr>
              <a:t>Septum</a:t>
            </a:r>
            <a:r>
              <a:rPr lang="cs-CZ" sz="2800" dirty="0"/>
              <a:t> N</a:t>
            </a:r>
          </a:p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800" dirty="0" err="1"/>
              <a:t>Nephros</a:t>
            </a:r>
            <a:r>
              <a:rPr lang="cs-CZ" sz="2800" dirty="0"/>
              <a:t> M (F)</a:t>
            </a:r>
          </a:p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800" dirty="0" err="1"/>
              <a:t>Colon</a:t>
            </a:r>
            <a:r>
              <a:rPr lang="cs-CZ" sz="2800" dirty="0"/>
              <a:t> (N)</a:t>
            </a:r>
          </a:p>
        </p:txBody>
      </p:sp>
    </p:spTree>
    <p:extLst>
      <p:ext uri="{BB962C8B-B14F-4D97-AF65-F5344CB8AC3E}">
        <p14:creationId xmlns:p14="http://schemas.microsoft.com/office/powerpoint/2010/main" val="340068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99060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1. deklinace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do 1. deklinace patří:</a:t>
            </a:r>
          </a:p>
          <a:p>
            <a:pPr lvl="1"/>
            <a:r>
              <a:rPr lang="cs-CZ" sz="2700" dirty="0">
                <a:latin typeface="Cambria" panose="02040503050406030204" pitchFamily="18" charset="0"/>
              </a:rPr>
              <a:t>latinská a řecká substantiva, která jsou v </a:t>
            </a:r>
            <a:r>
              <a:rPr lang="cs-CZ" sz="2700" dirty="0" err="1">
                <a:latin typeface="Cambria" panose="02040503050406030204" pitchFamily="18" charset="0"/>
              </a:rPr>
              <a:t>nom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zakončena na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-a</a:t>
            </a:r>
            <a:r>
              <a:rPr lang="cs-CZ" sz="2700" dirty="0">
                <a:latin typeface="Cambria" panose="02040503050406030204" pitchFamily="18" charset="0"/>
              </a:rPr>
              <a:t> </a:t>
            </a:r>
            <a:r>
              <a:rPr lang="cs-CZ" sz="2700" dirty="0" err="1">
                <a:latin typeface="Cambria" panose="02040503050406030204" pitchFamily="18" charset="0"/>
              </a:rPr>
              <a:t>a</a:t>
            </a:r>
            <a:r>
              <a:rPr lang="cs-CZ" sz="2700" dirty="0">
                <a:latin typeface="Cambria" panose="02040503050406030204" pitchFamily="18" charset="0"/>
              </a:rPr>
              <a:t>  v gen.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na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7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700" dirty="0">
                <a:latin typeface="Cambria" panose="02040503050406030204" pitchFamily="18" charset="0"/>
              </a:rPr>
              <a:t>:</a:t>
            </a:r>
          </a:p>
          <a:p>
            <a:pPr lvl="3"/>
            <a:r>
              <a:rPr lang="cs-CZ" sz="2700" i="1" dirty="0" err="1">
                <a:latin typeface="Cambria" panose="02040503050406030204" pitchFamily="18" charset="0"/>
              </a:rPr>
              <a:t>tībia</a:t>
            </a:r>
            <a:r>
              <a:rPr lang="cs-CZ" sz="2700" i="1" dirty="0">
                <a:latin typeface="Cambria" panose="02040503050406030204" pitchFamily="18" charset="0"/>
              </a:rPr>
              <a:t>, </a:t>
            </a:r>
            <a:r>
              <a:rPr lang="cs-CZ" sz="2700" i="1" dirty="0" err="1">
                <a:latin typeface="Cambria" panose="02040503050406030204" pitchFamily="18" charset="0"/>
              </a:rPr>
              <a:t>ae</a:t>
            </a:r>
            <a:r>
              <a:rPr lang="cs-CZ" sz="2700" i="1" dirty="0">
                <a:latin typeface="Cambria" panose="02040503050406030204" pitchFamily="18" charset="0"/>
              </a:rPr>
              <a:t>, f. </a:t>
            </a:r>
            <a:r>
              <a:rPr lang="cs-CZ" sz="2700" dirty="0">
                <a:latin typeface="Cambria" panose="02040503050406030204" pitchFamily="18" charset="0"/>
              </a:rPr>
              <a:t>(lat.)</a:t>
            </a:r>
          </a:p>
          <a:p>
            <a:pPr lvl="3">
              <a:spcAft>
                <a:spcPts val="600"/>
              </a:spcAft>
            </a:pPr>
            <a:r>
              <a:rPr lang="cs-CZ" sz="2700" i="1" dirty="0" err="1">
                <a:latin typeface="Cambria" panose="02040503050406030204" pitchFamily="18" charset="0"/>
              </a:rPr>
              <a:t>artēria</a:t>
            </a:r>
            <a:r>
              <a:rPr lang="cs-CZ" sz="2700" i="1" dirty="0">
                <a:latin typeface="Cambria" panose="02040503050406030204" pitchFamily="18" charset="0"/>
              </a:rPr>
              <a:t>, </a:t>
            </a:r>
            <a:r>
              <a:rPr lang="cs-CZ" sz="2700" i="1" dirty="0" err="1">
                <a:latin typeface="Cambria" panose="02040503050406030204" pitchFamily="18" charset="0"/>
              </a:rPr>
              <a:t>ae</a:t>
            </a:r>
            <a:r>
              <a:rPr lang="cs-CZ" sz="2700" i="1" dirty="0">
                <a:latin typeface="Cambria" panose="02040503050406030204" pitchFamily="18" charset="0"/>
              </a:rPr>
              <a:t>, f. </a:t>
            </a:r>
            <a:r>
              <a:rPr lang="cs-CZ" sz="2700" dirty="0">
                <a:latin typeface="Cambria" panose="02040503050406030204" pitchFamily="18" charset="0"/>
              </a:rPr>
              <a:t>(</a:t>
            </a:r>
            <a:r>
              <a:rPr lang="cs-CZ" sz="2700" dirty="0" err="1">
                <a:latin typeface="Cambria" panose="02040503050406030204" pitchFamily="18" charset="0"/>
              </a:rPr>
              <a:t>řec</a:t>
            </a:r>
            <a:r>
              <a:rPr lang="cs-CZ" sz="2700" dirty="0">
                <a:latin typeface="Cambria" panose="02040503050406030204" pitchFamily="18" charset="0"/>
              </a:rPr>
              <a:t>.)</a:t>
            </a:r>
          </a:p>
          <a:p>
            <a:pPr lvl="3">
              <a:spcAft>
                <a:spcPts val="600"/>
              </a:spcAft>
            </a:pPr>
            <a:endParaRPr lang="cs-CZ" sz="2700" dirty="0">
              <a:latin typeface="Cambria" panose="02040503050406030204" pitchFamily="18" charset="0"/>
            </a:endParaRPr>
          </a:p>
          <a:p>
            <a:pPr lvl="1"/>
            <a:r>
              <a:rPr lang="cs-CZ" sz="2700" dirty="0">
                <a:latin typeface="Cambria" panose="02040503050406030204" pitchFamily="18" charset="0"/>
              </a:rPr>
              <a:t>řecká substantiva končící v </a:t>
            </a:r>
            <a:r>
              <a:rPr lang="cs-CZ" sz="2700" dirty="0" err="1">
                <a:latin typeface="Cambria" panose="02040503050406030204" pitchFamily="18" charset="0"/>
              </a:rPr>
              <a:t>nom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na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-ē</a:t>
            </a:r>
            <a:r>
              <a:rPr lang="cs-CZ" sz="2700" dirty="0">
                <a:latin typeface="Cambria" panose="02040503050406030204" pitchFamily="18" charset="0"/>
              </a:rPr>
              <a:t>, v gen.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–</a:t>
            </a:r>
            <a:r>
              <a:rPr lang="cs-CZ" sz="27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ēs</a:t>
            </a:r>
            <a:endParaRPr lang="cs-CZ" sz="27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3"/>
            <a:r>
              <a:rPr lang="cs-CZ" sz="2800" i="1" dirty="0" err="1">
                <a:latin typeface="Cambria" panose="02040503050406030204" pitchFamily="18" charset="0"/>
              </a:rPr>
              <a:t>raphē</a:t>
            </a:r>
            <a:r>
              <a:rPr lang="cs-CZ" sz="2800" i="1" dirty="0">
                <a:latin typeface="Cambria" panose="02040503050406030204" pitchFamily="18" charset="0"/>
              </a:rPr>
              <a:t>, </a:t>
            </a:r>
            <a:r>
              <a:rPr lang="cs-CZ" sz="2800" i="1" dirty="0" err="1">
                <a:latin typeface="Cambria" panose="02040503050406030204" pitchFamily="18" charset="0"/>
              </a:rPr>
              <a:t>ēs</a:t>
            </a:r>
            <a:r>
              <a:rPr lang="cs-CZ" sz="2800" i="1" dirty="0">
                <a:latin typeface="Cambria" panose="02040503050406030204" pitchFamily="18" charset="0"/>
              </a:rPr>
              <a:t>, f. </a:t>
            </a:r>
            <a:r>
              <a:rPr lang="cs-CZ" sz="2800" dirty="0">
                <a:latin typeface="Cambria" panose="02040503050406030204" pitchFamily="18" charset="0"/>
              </a:rPr>
              <a:t>(</a:t>
            </a:r>
            <a:r>
              <a:rPr lang="cs-CZ" sz="2800" dirty="0" err="1">
                <a:latin typeface="Cambria" panose="02040503050406030204" pitchFamily="18" charset="0"/>
              </a:rPr>
              <a:t>řec</a:t>
            </a:r>
            <a:r>
              <a:rPr lang="cs-CZ" sz="2800" dirty="0">
                <a:latin typeface="Cambria" panose="02040503050406030204" pitchFamily="18" charset="0"/>
              </a:rPr>
              <a:t>.)</a:t>
            </a:r>
          </a:p>
          <a:p>
            <a:pPr lvl="3"/>
            <a:endParaRPr lang="cs-CZ" sz="2400" dirty="0">
              <a:latin typeface="Cambria" panose="02040503050406030204" pitchFamily="18" charset="0"/>
            </a:endParaRPr>
          </a:p>
          <a:p>
            <a:pPr lvl="1"/>
            <a:r>
              <a:rPr lang="cs-CZ" sz="2700" dirty="0">
                <a:latin typeface="Cambria" panose="02040503050406030204" pitchFamily="18" charset="0"/>
              </a:rPr>
              <a:t>řecká substantiva končící v </a:t>
            </a:r>
            <a:r>
              <a:rPr lang="cs-CZ" sz="2700" dirty="0" err="1">
                <a:latin typeface="Cambria" panose="02040503050406030204" pitchFamily="18" charset="0"/>
              </a:rPr>
              <a:t>nom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na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7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ēs</a:t>
            </a:r>
            <a:r>
              <a:rPr lang="cs-CZ" sz="2700" dirty="0">
                <a:latin typeface="Cambria" panose="02040503050406030204" pitchFamily="18" charset="0"/>
              </a:rPr>
              <a:t>, v gen.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7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endParaRPr lang="cs-CZ" sz="27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600"/>
              </a:spcAft>
            </a:pPr>
            <a:r>
              <a:rPr lang="cs-CZ" sz="2700" i="1" dirty="0" err="1">
                <a:latin typeface="Cambria" panose="02040503050406030204" pitchFamily="18" charset="0"/>
              </a:rPr>
              <a:t>diabētēs</a:t>
            </a:r>
            <a:r>
              <a:rPr lang="cs-CZ" sz="2700" i="1" dirty="0">
                <a:latin typeface="Cambria" panose="02040503050406030204" pitchFamily="18" charset="0"/>
              </a:rPr>
              <a:t>, </a:t>
            </a:r>
            <a:r>
              <a:rPr lang="cs-CZ" sz="2700" i="1" dirty="0" err="1">
                <a:latin typeface="Cambria" panose="02040503050406030204" pitchFamily="18" charset="0"/>
              </a:rPr>
              <a:t>ae</a:t>
            </a:r>
            <a:r>
              <a:rPr lang="cs-CZ" sz="2700" i="1" dirty="0">
                <a:latin typeface="Cambria" panose="02040503050406030204" pitchFamily="18" charset="0"/>
              </a:rPr>
              <a:t>, m. </a:t>
            </a:r>
            <a:r>
              <a:rPr lang="cs-CZ" sz="2700" dirty="0">
                <a:latin typeface="Cambria" panose="02040503050406030204" pitchFamily="18" charset="0"/>
              </a:rPr>
              <a:t>(</a:t>
            </a:r>
            <a:r>
              <a:rPr lang="cs-CZ" sz="2700" dirty="0" err="1">
                <a:latin typeface="Cambria" panose="02040503050406030204" pitchFamily="18" charset="0"/>
              </a:rPr>
              <a:t>řec</a:t>
            </a:r>
            <a:r>
              <a:rPr lang="cs-CZ" sz="2700" dirty="0">
                <a:latin typeface="Cambria" panose="02040503050406030204" pitchFamily="18" charset="0"/>
              </a:rPr>
              <a:t>.)</a:t>
            </a:r>
          </a:p>
          <a:p>
            <a:pPr lvl="3">
              <a:spcAft>
                <a:spcPts val="600"/>
              </a:spcAft>
            </a:pPr>
            <a:endParaRPr lang="cs-CZ" sz="2700" dirty="0">
              <a:latin typeface="Cambria" panose="020405030504060302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078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vzorů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968781"/>
              </p:ext>
            </p:extLst>
          </p:nvPr>
        </p:nvGraphicFramePr>
        <p:xfrm>
          <a:off x="16462" y="1700808"/>
          <a:ext cx="9127539" cy="365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250">
                  <a:extLst>
                    <a:ext uri="{9D8B030D-6E8A-4147-A177-3AD203B41FA5}">
                      <a16:colId xmlns:a16="http://schemas.microsoft.com/office/drawing/2014/main" val="2663722427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4113206526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629367570"/>
                    </a:ext>
                  </a:extLst>
                </a:gridCol>
                <a:gridCol w="2339753">
                  <a:extLst>
                    <a:ext uri="{9D8B030D-6E8A-4147-A177-3AD203B41FA5}">
                      <a16:colId xmlns:a16="http://schemas.microsoft.com/office/drawing/2014/main" val="3735994293"/>
                    </a:ext>
                  </a:extLst>
                </a:gridCol>
              </a:tblGrid>
              <a:tr h="676875">
                <a:tc>
                  <a:txBody>
                    <a:bodyPr/>
                    <a:lstStyle/>
                    <a:p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F</a:t>
                      </a:r>
                      <a:r>
                        <a:rPr lang="cs-CZ" sz="2800" b="0" baseline="0" dirty="0"/>
                        <a:t> (M)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M (F)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263551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cs-CZ" sz="2800" b="0" dirty="0" err="1"/>
                        <a:t>Nom</a:t>
                      </a:r>
                      <a:r>
                        <a:rPr lang="cs-CZ" sz="2800" b="0" dirty="0"/>
                        <a:t>. </a:t>
                      </a:r>
                      <a:r>
                        <a:rPr lang="cs-CZ" sz="2800" b="0" dirty="0" err="1"/>
                        <a:t>Sg</a:t>
                      </a:r>
                      <a:r>
                        <a:rPr lang="cs-CZ" sz="2800" b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Ven-a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Nerv-</a:t>
                      </a:r>
                      <a:r>
                        <a:rPr lang="cs-CZ" sz="2800" b="0" dirty="0" err="1"/>
                        <a:t>us</a:t>
                      </a:r>
                      <a:r>
                        <a:rPr lang="cs-CZ" sz="2800" b="0" dirty="0"/>
                        <a:t> </a:t>
                      </a:r>
                    </a:p>
                    <a:p>
                      <a:r>
                        <a:rPr lang="cs-CZ" sz="2800" b="0" dirty="0"/>
                        <a:t>(Canc-</a:t>
                      </a:r>
                      <a:r>
                        <a:rPr lang="cs-CZ" sz="2800" b="0" dirty="0" err="1"/>
                        <a:t>er</a:t>
                      </a:r>
                      <a:r>
                        <a:rPr lang="cs-CZ" sz="2800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Sept-um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502252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cs-CZ" sz="2800" b="0" dirty="0"/>
                        <a:t>Gen. </a:t>
                      </a:r>
                      <a:r>
                        <a:rPr lang="cs-CZ" sz="2800" b="0" dirty="0" err="1"/>
                        <a:t>Sg</a:t>
                      </a:r>
                      <a:r>
                        <a:rPr lang="cs-CZ" sz="2800" b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Ven-</a:t>
                      </a:r>
                      <a:r>
                        <a:rPr lang="cs-CZ" sz="2800" b="0" dirty="0" err="1"/>
                        <a:t>ae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Nerv-i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Sept-i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951868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cs-CZ" sz="2800" b="0" dirty="0" err="1"/>
                        <a:t>Nom</a:t>
                      </a:r>
                      <a:r>
                        <a:rPr lang="cs-CZ" sz="2800" b="0" dirty="0"/>
                        <a:t>. </a:t>
                      </a:r>
                      <a:r>
                        <a:rPr lang="cs-CZ" sz="2800" b="0" dirty="0" err="1"/>
                        <a:t>Sg</a:t>
                      </a:r>
                      <a:r>
                        <a:rPr lang="cs-CZ" sz="2800" b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Ven-</a:t>
                      </a:r>
                      <a:r>
                        <a:rPr lang="cs-CZ" sz="2800" b="0" dirty="0" err="1"/>
                        <a:t>ae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Nerv-i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Sept-a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55137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cs-CZ" sz="2800" b="0" dirty="0"/>
                        <a:t>Gen. </a:t>
                      </a:r>
                      <a:r>
                        <a:rPr lang="cs-CZ" sz="2800" b="0" dirty="0" err="1"/>
                        <a:t>Sg</a:t>
                      </a:r>
                      <a:r>
                        <a:rPr lang="cs-CZ" sz="2800" b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Ven-</a:t>
                      </a:r>
                      <a:r>
                        <a:rPr lang="cs-CZ" sz="2800" b="0" dirty="0" err="1"/>
                        <a:t>arum</a:t>
                      </a:r>
                      <a:r>
                        <a:rPr lang="cs-CZ" sz="28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Nerv-</a:t>
                      </a:r>
                      <a:r>
                        <a:rPr lang="cs-CZ" sz="2800" b="0" dirty="0" err="1"/>
                        <a:t>orum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/>
                        <a:t>Sept-</a:t>
                      </a:r>
                      <a:r>
                        <a:rPr lang="cs-CZ" sz="2800" b="0" dirty="0" err="1"/>
                        <a:t>orum</a:t>
                      </a:r>
                      <a:endParaRPr lang="cs-CZ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794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01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adj</a:t>
            </a:r>
            <a:r>
              <a:rPr lang="cs-CZ" dirty="0"/>
              <a:t>. 1. a 2. deklinace</a:t>
            </a:r>
          </a:p>
          <a:p>
            <a:r>
              <a:rPr lang="cs-CZ" dirty="0"/>
              <a:t>trojvýchodná – 3 tvary pro 3 rody: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 algn="ctr">
              <a:buNone/>
            </a:pPr>
            <a:r>
              <a:rPr lang="cs-CZ" sz="4400" b="1" dirty="0"/>
              <a:t>-</a:t>
            </a:r>
            <a:r>
              <a:rPr lang="cs-CZ" sz="5400" b="1" dirty="0" err="1">
                <a:solidFill>
                  <a:srgbClr val="00B0F0"/>
                </a:solidFill>
              </a:rPr>
              <a:t>us</a:t>
            </a:r>
            <a:r>
              <a:rPr lang="cs-CZ" sz="5400" b="1" dirty="0">
                <a:solidFill>
                  <a:srgbClr val="00B0F0"/>
                </a:solidFill>
              </a:rPr>
              <a:t>/</a:t>
            </a:r>
            <a:r>
              <a:rPr lang="cs-CZ" sz="5400" b="1" dirty="0" err="1">
                <a:solidFill>
                  <a:srgbClr val="00B0F0"/>
                </a:solidFill>
              </a:rPr>
              <a:t>er</a:t>
            </a:r>
            <a:r>
              <a:rPr lang="cs-CZ" sz="5400" b="1" dirty="0"/>
              <a:t>, </a:t>
            </a:r>
            <a:r>
              <a:rPr lang="cs-CZ" sz="5400" b="1" dirty="0">
                <a:solidFill>
                  <a:srgbClr val="FF0000"/>
                </a:solidFill>
              </a:rPr>
              <a:t>-a</a:t>
            </a:r>
            <a:r>
              <a:rPr lang="cs-CZ" sz="5400" b="1" dirty="0"/>
              <a:t>, </a:t>
            </a:r>
            <a:r>
              <a:rPr lang="cs-CZ" sz="5400" b="1" dirty="0">
                <a:solidFill>
                  <a:srgbClr val="00B050"/>
                </a:solidFill>
              </a:rPr>
              <a:t>-um</a:t>
            </a:r>
          </a:p>
          <a:p>
            <a:pPr marL="0" indent="0">
              <a:buNone/>
            </a:pPr>
            <a:r>
              <a:rPr lang="cs-CZ" b="1" dirty="0"/>
              <a:t>			</a:t>
            </a:r>
            <a:r>
              <a:rPr lang="cs-CZ" b="1" dirty="0" err="1"/>
              <a:t>longus</a:t>
            </a:r>
            <a:r>
              <a:rPr lang="cs-CZ" b="1" dirty="0"/>
              <a:t>, longa, </a:t>
            </a:r>
            <a:r>
              <a:rPr lang="cs-CZ" b="1" dirty="0" err="1"/>
              <a:t>longum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			</a:t>
            </a:r>
            <a:r>
              <a:rPr lang="cs-CZ" b="1" dirty="0" err="1"/>
              <a:t>dexter</a:t>
            </a:r>
            <a:r>
              <a:rPr lang="cs-CZ" b="1" dirty="0"/>
              <a:t>, </a:t>
            </a:r>
            <a:r>
              <a:rPr lang="cs-CZ" b="1" dirty="0" err="1"/>
              <a:t>dextra</a:t>
            </a:r>
            <a:r>
              <a:rPr lang="cs-CZ" b="1" dirty="0"/>
              <a:t>, </a:t>
            </a:r>
            <a:r>
              <a:rPr lang="cs-CZ" b="1" dirty="0" err="1"/>
              <a:t>dextrum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	</a:t>
            </a:r>
          </a:p>
          <a:p>
            <a:r>
              <a:rPr lang="cs-CZ" dirty="0"/>
              <a:t>koncovka </a:t>
            </a:r>
            <a:r>
              <a:rPr lang="cs-CZ" dirty="0" err="1"/>
              <a:t>adj</a:t>
            </a:r>
            <a:r>
              <a:rPr lang="cs-CZ" dirty="0"/>
              <a:t>. se řídí rodem substantiva</a:t>
            </a:r>
          </a:p>
          <a:p>
            <a:r>
              <a:rPr lang="cs-CZ" sz="2600" dirty="0"/>
              <a:t>M: vzor </a:t>
            </a:r>
            <a:r>
              <a:rPr lang="cs-CZ" sz="2600" b="1" dirty="0" err="1">
                <a:solidFill>
                  <a:srgbClr val="00B0F0"/>
                </a:solidFill>
              </a:rPr>
              <a:t>nervus</a:t>
            </a:r>
            <a:r>
              <a:rPr lang="cs-CZ" sz="2600" b="1" dirty="0">
                <a:solidFill>
                  <a:srgbClr val="00B0F0"/>
                </a:solidFill>
              </a:rPr>
              <a:t> (</a:t>
            </a:r>
            <a:r>
              <a:rPr lang="cs-CZ" sz="2600" b="1" dirty="0" err="1">
                <a:solidFill>
                  <a:srgbClr val="00B0F0"/>
                </a:solidFill>
              </a:rPr>
              <a:t>cancer</a:t>
            </a:r>
            <a:r>
              <a:rPr lang="cs-CZ" sz="2600" b="1" dirty="0">
                <a:solidFill>
                  <a:srgbClr val="00B0F0"/>
                </a:solidFill>
              </a:rPr>
              <a:t>)</a:t>
            </a:r>
          </a:p>
          <a:p>
            <a:r>
              <a:rPr lang="cs-CZ" sz="2600" dirty="0"/>
              <a:t>F: vzor </a:t>
            </a:r>
            <a:r>
              <a:rPr lang="cs-CZ" sz="2600" b="1" dirty="0" err="1">
                <a:solidFill>
                  <a:srgbClr val="FF0000"/>
                </a:solidFill>
              </a:rPr>
              <a:t>vena</a:t>
            </a:r>
            <a:endParaRPr lang="cs-CZ" sz="2600" b="1" dirty="0">
              <a:solidFill>
                <a:srgbClr val="FF0000"/>
              </a:solidFill>
            </a:endParaRPr>
          </a:p>
          <a:p>
            <a:r>
              <a:rPr lang="cs-CZ" sz="2600" dirty="0"/>
              <a:t>N: vzor </a:t>
            </a:r>
            <a:r>
              <a:rPr lang="cs-CZ" sz="2600" b="1" dirty="0">
                <a:solidFill>
                  <a:srgbClr val="00B050"/>
                </a:solidFill>
              </a:rPr>
              <a:t>septum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I. a II. deklinace</a:t>
            </a:r>
          </a:p>
        </p:txBody>
      </p:sp>
    </p:spTree>
    <p:extLst>
      <p:ext uri="{BB962C8B-B14F-4D97-AF65-F5344CB8AC3E}">
        <p14:creationId xmlns:p14="http://schemas.microsoft.com/office/powerpoint/2010/main" val="3534985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412776"/>
            <a:ext cx="8579296" cy="1152128"/>
          </a:xfrm>
        </p:spPr>
        <p:txBody>
          <a:bodyPr>
            <a:normAutofit/>
          </a:bodyPr>
          <a:lstStyle/>
          <a:p>
            <a:r>
              <a:rPr lang="cs-CZ" sz="2000" dirty="0"/>
              <a:t>S z 1. dekl. (F), + </a:t>
            </a:r>
            <a:r>
              <a:rPr lang="cs-CZ" sz="2000" dirty="0" err="1"/>
              <a:t>adj</a:t>
            </a:r>
            <a:r>
              <a:rPr lang="cs-CZ" sz="2000" dirty="0"/>
              <a:t>. </a:t>
            </a:r>
            <a:r>
              <a:rPr lang="cs-CZ" sz="2000" dirty="0" err="1"/>
              <a:t>palatinus</a:t>
            </a:r>
            <a:r>
              <a:rPr lang="cs-CZ" sz="2000" dirty="0"/>
              <a:t>, -a, -um (1. a 2. dekl.)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508627"/>
            <a:ext cx="8229600" cy="467071"/>
          </a:xfrm>
        </p:spPr>
        <p:txBody>
          <a:bodyPr>
            <a:normAutofit fontScale="90000"/>
          </a:bodyPr>
          <a:lstStyle/>
          <a:p>
            <a:r>
              <a:rPr lang="cs-CZ" dirty="0"/>
              <a:t>Spojení S + A, shodný přívlastek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7609"/>
              </p:ext>
            </p:extLst>
          </p:nvPr>
        </p:nvGraphicFramePr>
        <p:xfrm>
          <a:off x="119642" y="2348880"/>
          <a:ext cx="8856982" cy="410445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9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0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08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11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Adjektiva 1. a 2. deklinace (mužské tvary)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>
                <a:latin typeface="Cambria" panose="02040503050406030204" pitchFamily="18" charset="0"/>
              </a:rPr>
              <a:t>tvar adjektiva 1. a 2. deklinace pro maskulina se skloňuje podle vzoru </a:t>
            </a:r>
            <a:r>
              <a:rPr lang="cs-CZ" sz="2800" b="1" dirty="0" err="1">
                <a:latin typeface="Cambria" panose="02040503050406030204" pitchFamily="18" charset="0"/>
              </a:rPr>
              <a:t>nervus</a:t>
            </a:r>
            <a:r>
              <a:rPr lang="cs-CZ" sz="2800" b="1" dirty="0">
                <a:latin typeface="Cambria" panose="02040503050406030204" pitchFamily="18" charset="0"/>
              </a:rPr>
              <a:t>, ī, m. </a:t>
            </a:r>
            <a:r>
              <a:rPr lang="cs-CZ" sz="2800" dirty="0">
                <a:latin typeface="Cambria" panose="02040503050406030204" pitchFamily="18" charset="0"/>
              </a:rPr>
              <a:t>(2. deklinace)</a:t>
            </a:r>
            <a:endParaRPr lang="cs-CZ" sz="2800" b="1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28418"/>
              </p:ext>
            </p:extLst>
          </p:nvPr>
        </p:nvGraphicFramePr>
        <p:xfrm>
          <a:off x="611560" y="2852936"/>
          <a:ext cx="7704856" cy="32403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us</a:t>
                      </a:r>
                      <a:r>
                        <a:rPr lang="cs-CZ" sz="2400" baseline="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Cambria" panose="02040503050406030204" pitchFamily="18" charset="0"/>
                        </a:rPr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rum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rum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um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ōs</a:t>
                      </a:r>
                      <a:r>
                        <a:rPr kumimoji="0" lang="cs-CZ" sz="2400" kern="1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kumimoji="0" lang="cs-CZ" sz="2400" kern="1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sulc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pal</a:t>
                      </a:r>
                      <a:r>
                        <a:rPr kumimoji="0" lang="cs-CZ" sz="240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09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Adjektiva 1. a 2. deklinace (střední tvary)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2"/>
                </a:solidFill>
                <a:latin typeface="Cambria" panose="02040503050406030204" pitchFamily="18" charset="0"/>
              </a:rPr>
              <a:t>tvar adjektiva 1. a 2. deklinace pro neutra se skloňuje podle vzoru</a:t>
            </a: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 </a:t>
            </a:r>
            <a:r>
              <a:rPr lang="cs-CZ" sz="2400" b="1" dirty="0" err="1">
                <a:solidFill>
                  <a:schemeClr val="tx2"/>
                </a:solidFill>
                <a:latin typeface="Cambria" panose="02040503050406030204" pitchFamily="18" charset="0"/>
              </a:rPr>
              <a:t>sēptum</a:t>
            </a: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, ī, n.</a:t>
            </a:r>
            <a:r>
              <a:rPr lang="cs-CZ" sz="2400" b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solidFill>
                  <a:schemeClr val="tx2"/>
                </a:solidFill>
                <a:latin typeface="Cambria" panose="02040503050406030204" pitchFamily="18" charset="0"/>
              </a:rPr>
              <a:t>(2. deklinace)</a:t>
            </a:r>
            <a:endParaRPr lang="cs-CZ" dirty="0">
              <a:solidFill>
                <a:schemeClr val="tx2"/>
              </a:solidFill>
              <a:latin typeface="Cambria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713126"/>
              </p:ext>
            </p:extLst>
          </p:nvPr>
        </p:nvGraphicFramePr>
        <p:xfrm>
          <a:off x="179512" y="2657526"/>
          <a:ext cx="8784975" cy="38164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8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um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rum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akuz</a:t>
                      </a:r>
                      <a:r>
                        <a:rPr lang="cs-CZ" sz="2400" dirty="0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ligāmentum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abl</a:t>
                      </a:r>
                      <a:r>
                        <a:rPr lang="cs-CZ" sz="2400" dirty="0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ligāment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trānsvers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cs typeface="Times New Roman"/>
                        </a:rPr>
                        <a:t>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262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Cambria" panose="02040503050406030204" pitchFamily="18" charset="0"/>
              </a:rPr>
            </a:br>
            <a:r>
              <a:rPr lang="cs-CZ" dirty="0">
                <a:latin typeface="Cambria" panose="02040503050406030204" pitchFamily="18" charset="0"/>
              </a:rPr>
              <a:t>Latinské řadové číslovky</a:t>
            </a:r>
            <a:br>
              <a:rPr lang="cs-CZ" dirty="0">
                <a:latin typeface="Cambria" panose="02040503050406030204" pitchFamily="18" charset="0"/>
              </a:rPr>
            </a:b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1.	</a:t>
            </a:r>
            <a:r>
              <a:rPr lang="cs-CZ" i="1" dirty="0" err="1">
                <a:latin typeface="Cambria" panose="02040503050406030204" pitchFamily="18" charset="0"/>
              </a:rPr>
              <a:t>prīmus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první</a:t>
            </a:r>
          </a:p>
          <a:p>
            <a:r>
              <a:rPr lang="cs-CZ" dirty="0">
                <a:latin typeface="Cambria" panose="02040503050406030204" pitchFamily="18" charset="0"/>
              </a:rPr>
              <a:t>2.	</a:t>
            </a:r>
            <a:r>
              <a:rPr lang="cs-CZ" i="1" dirty="0" err="1">
                <a:latin typeface="Cambria" panose="02040503050406030204" pitchFamily="18" charset="0"/>
              </a:rPr>
              <a:t>secundus</a:t>
            </a:r>
            <a:r>
              <a:rPr lang="cs-CZ" i="1" dirty="0">
                <a:latin typeface="Cambria" panose="02040503050406030204" pitchFamily="18" charset="0"/>
              </a:rPr>
              <a:t>, a, um		</a:t>
            </a:r>
            <a:r>
              <a:rPr lang="cs-CZ" dirty="0">
                <a:latin typeface="Cambria" panose="02040503050406030204" pitchFamily="18" charset="0"/>
              </a:rPr>
              <a:t>druhý, á, é</a:t>
            </a:r>
          </a:p>
          <a:p>
            <a:r>
              <a:rPr lang="cs-CZ" dirty="0">
                <a:latin typeface="Cambria" panose="02040503050406030204" pitchFamily="18" charset="0"/>
              </a:rPr>
              <a:t>3.	</a:t>
            </a:r>
            <a:r>
              <a:rPr lang="cs-CZ" i="1" dirty="0" err="1">
                <a:latin typeface="Cambria" panose="02040503050406030204" pitchFamily="18" charset="0"/>
              </a:rPr>
              <a:t>tertius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třetí</a:t>
            </a:r>
          </a:p>
          <a:p>
            <a:r>
              <a:rPr lang="cs-CZ" dirty="0">
                <a:latin typeface="Cambria" panose="02040503050406030204" pitchFamily="18" charset="0"/>
              </a:rPr>
              <a:t>4.	</a:t>
            </a:r>
            <a:r>
              <a:rPr lang="cs-CZ" i="1" dirty="0" err="1">
                <a:latin typeface="Cambria" panose="02040503050406030204" pitchFamily="18" charset="0"/>
              </a:rPr>
              <a:t>quārtus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čtvrtý, á, é</a:t>
            </a:r>
          </a:p>
          <a:p>
            <a:r>
              <a:rPr lang="cs-CZ" dirty="0">
                <a:latin typeface="Cambria" panose="02040503050406030204" pitchFamily="18" charset="0"/>
              </a:rPr>
              <a:t>5.	</a:t>
            </a:r>
            <a:r>
              <a:rPr lang="cs-CZ" i="1" dirty="0" err="1">
                <a:latin typeface="Cambria" panose="02040503050406030204" pitchFamily="18" charset="0"/>
              </a:rPr>
              <a:t>quīntus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pátý, á, é</a:t>
            </a:r>
          </a:p>
          <a:p>
            <a:r>
              <a:rPr lang="cs-CZ" dirty="0">
                <a:latin typeface="Cambria" panose="02040503050406030204" pitchFamily="18" charset="0"/>
              </a:rPr>
              <a:t>6.	</a:t>
            </a:r>
            <a:r>
              <a:rPr lang="cs-CZ" i="1" dirty="0" err="1">
                <a:latin typeface="Cambria" panose="02040503050406030204" pitchFamily="18" charset="0"/>
              </a:rPr>
              <a:t>sextus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šestý, á, é</a:t>
            </a:r>
          </a:p>
          <a:p>
            <a:r>
              <a:rPr lang="cs-CZ" dirty="0">
                <a:latin typeface="Cambria" panose="02040503050406030204" pitchFamily="18" charset="0"/>
              </a:rPr>
              <a:t>7.	</a:t>
            </a:r>
            <a:r>
              <a:rPr lang="cs-CZ" i="1" dirty="0" err="1">
                <a:latin typeface="Cambria" panose="02040503050406030204" pitchFamily="18" charset="0"/>
              </a:rPr>
              <a:t>septimus</a:t>
            </a:r>
            <a:r>
              <a:rPr lang="cs-CZ" i="1" dirty="0">
                <a:latin typeface="Cambria" panose="02040503050406030204" pitchFamily="18" charset="0"/>
              </a:rPr>
              <a:t>, a, um		</a:t>
            </a:r>
            <a:r>
              <a:rPr lang="cs-CZ" dirty="0">
                <a:latin typeface="Cambria" panose="02040503050406030204" pitchFamily="18" charset="0"/>
              </a:rPr>
              <a:t>sedmý, á, é</a:t>
            </a:r>
          </a:p>
          <a:p>
            <a:r>
              <a:rPr lang="cs-CZ" dirty="0">
                <a:latin typeface="Cambria" panose="02040503050406030204" pitchFamily="18" charset="0"/>
              </a:rPr>
              <a:t>8.	</a:t>
            </a:r>
            <a:r>
              <a:rPr lang="cs-CZ" i="1" dirty="0" err="1">
                <a:latin typeface="Cambria" panose="02040503050406030204" pitchFamily="18" charset="0"/>
              </a:rPr>
              <a:t>octāvus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osmý, á, é</a:t>
            </a:r>
          </a:p>
          <a:p>
            <a:r>
              <a:rPr lang="cs-CZ" dirty="0">
                <a:latin typeface="Cambria" panose="02040503050406030204" pitchFamily="18" charset="0"/>
              </a:rPr>
              <a:t>9.	</a:t>
            </a:r>
            <a:r>
              <a:rPr lang="cs-CZ" i="1" dirty="0" err="1">
                <a:latin typeface="Cambria" panose="02040503050406030204" pitchFamily="18" charset="0"/>
              </a:rPr>
              <a:t>nōnus</a:t>
            </a:r>
            <a:r>
              <a:rPr lang="cs-CZ" i="1" dirty="0">
                <a:latin typeface="Cambria" panose="02040503050406030204" pitchFamily="18" charset="0"/>
              </a:rPr>
              <a:t>, a, um			</a:t>
            </a:r>
            <a:r>
              <a:rPr lang="cs-CZ" dirty="0">
                <a:latin typeface="Cambria" panose="02040503050406030204" pitchFamily="18" charset="0"/>
              </a:rPr>
              <a:t>devátý, á, é</a:t>
            </a:r>
          </a:p>
          <a:p>
            <a:r>
              <a:rPr lang="cs-CZ" dirty="0">
                <a:latin typeface="Cambria" panose="02040503050406030204" pitchFamily="18" charset="0"/>
              </a:rPr>
              <a:t>10.	</a:t>
            </a:r>
            <a:r>
              <a:rPr lang="cs-CZ" i="1" dirty="0" err="1">
                <a:latin typeface="Cambria" panose="02040503050406030204" pitchFamily="18" charset="0"/>
              </a:rPr>
              <a:t>decimus</a:t>
            </a:r>
            <a:r>
              <a:rPr lang="cs-CZ" i="1" dirty="0">
                <a:latin typeface="Cambria" panose="02040503050406030204" pitchFamily="18" charset="0"/>
              </a:rPr>
              <a:t>, a, um		</a:t>
            </a:r>
            <a:r>
              <a:rPr lang="cs-CZ" dirty="0">
                <a:latin typeface="Cambria" panose="02040503050406030204" pitchFamily="18" charset="0"/>
              </a:rPr>
              <a:t>desátý, á, é</a:t>
            </a:r>
          </a:p>
          <a:p>
            <a:r>
              <a:rPr lang="cs-CZ" dirty="0">
                <a:latin typeface="Cambria" panose="02040503050406030204" pitchFamily="18" charset="0"/>
              </a:rPr>
              <a:t>11.	</a:t>
            </a:r>
            <a:r>
              <a:rPr lang="cs-CZ" i="1" dirty="0" err="1">
                <a:latin typeface="Cambria" panose="02040503050406030204" pitchFamily="18" charset="0"/>
              </a:rPr>
              <a:t>ūndecimus</a:t>
            </a:r>
            <a:r>
              <a:rPr lang="cs-CZ" i="1" dirty="0">
                <a:latin typeface="Cambria" panose="02040503050406030204" pitchFamily="18" charset="0"/>
              </a:rPr>
              <a:t>, a, um		</a:t>
            </a:r>
            <a:r>
              <a:rPr lang="cs-CZ" dirty="0">
                <a:latin typeface="Cambria" panose="02040503050406030204" pitchFamily="18" charset="0"/>
              </a:rPr>
              <a:t>jedenáctý, á, é</a:t>
            </a:r>
          </a:p>
          <a:p>
            <a:r>
              <a:rPr lang="cs-CZ" dirty="0">
                <a:latin typeface="Cambria" panose="02040503050406030204" pitchFamily="18" charset="0"/>
              </a:rPr>
              <a:t>12.	</a:t>
            </a:r>
            <a:r>
              <a:rPr lang="cs-CZ" i="1" dirty="0" err="1">
                <a:latin typeface="Cambria" panose="02040503050406030204" pitchFamily="18" charset="0"/>
              </a:rPr>
              <a:t>duodecimus</a:t>
            </a:r>
            <a:r>
              <a:rPr lang="cs-CZ" i="1" dirty="0">
                <a:latin typeface="Cambria" panose="02040503050406030204" pitchFamily="18" charset="0"/>
              </a:rPr>
              <a:t>, a, um		</a:t>
            </a:r>
            <a:r>
              <a:rPr lang="cs-CZ" dirty="0">
                <a:latin typeface="Cambria" panose="02040503050406030204" pitchFamily="18" charset="0"/>
              </a:rPr>
              <a:t>dvanáctý, á, 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076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mbria" pitchFamily="18" charset="0"/>
              </a:rPr>
              <a:t>1. deklinace – řadové číslovky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příklad skloňování spojení substantiva 1. deklinace ženského rodu s řadovou číslovkou:</a:t>
            </a:r>
          </a:p>
          <a:p>
            <a:endParaRPr lang="cs-CZ" sz="24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57200" y="2492896"/>
          <a:ext cx="8229600" cy="33165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2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9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2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cost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961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Latinské řadové číslovky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400" dirty="0">
                <a:latin typeface="Cambria" panose="02040503050406030204" pitchFamily="18" charset="0"/>
              </a:rPr>
              <a:t>pro skloňování řadových číslovek platí stejná pravidla jako pro adjektiva 1. a 2. deklinace</a:t>
            </a: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066722"/>
              </p:ext>
            </p:extLst>
          </p:nvPr>
        </p:nvGraphicFramePr>
        <p:xfrm>
          <a:off x="719572" y="2852936"/>
          <a:ext cx="7704856" cy="32403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us</a:t>
                      </a:r>
                      <a:r>
                        <a:rPr lang="cs-CZ" sz="2400" baseline="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Cambria" panose="02040503050406030204" pitchFamily="18" charset="0"/>
                        </a:rPr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rum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rum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um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lang="cs-CZ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ōs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cs-CZ" sz="1800" dirty="0" err="1"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18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kumimoji="0" lang="cs-CZ" sz="24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digit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Cambria" panose="02040503050406030204" pitchFamily="18" charset="0"/>
                        </a:rPr>
                        <a:t>terti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030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III. deklinace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978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50044"/>
            <a:ext cx="8229600" cy="990600"/>
          </a:xfrm>
        </p:spPr>
        <p:txBody>
          <a:bodyPr/>
          <a:lstStyle/>
          <a:p>
            <a:r>
              <a:rPr lang="cs-CZ" dirty="0">
                <a:latin typeface="Cambria" pitchFamily="18" charset="0"/>
              </a:rPr>
              <a:t>Latinská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/>
          <a:lstStyle/>
          <a:p>
            <a:r>
              <a:rPr lang="cs-CZ" sz="2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nejběžnější typy </a:t>
            </a:r>
            <a:r>
              <a:rPr lang="cs-CZ" sz="22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rozšíření kmene </a:t>
            </a:r>
            <a:r>
              <a:rPr lang="cs-CZ" sz="2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cs-CZ" sz="2200" dirty="0">
                <a:solidFill>
                  <a:srgbClr val="00B050"/>
                </a:solidFill>
                <a:latin typeface="Cambria" panose="02040503050406030204" pitchFamily="18" charset="0"/>
              </a:rPr>
              <a:t>maskulina</a:t>
            </a:r>
            <a:r>
              <a:rPr lang="cs-CZ" sz="2200" dirty="0">
                <a:latin typeface="Cambria" panose="02040503050406030204" pitchFamily="18" charset="0"/>
              </a:rPr>
              <a:t>, 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feminina</a:t>
            </a:r>
            <a:r>
              <a:rPr lang="cs-CZ" sz="2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)</a:t>
            </a:r>
            <a:r>
              <a:rPr lang="cs-CZ" sz="2200" dirty="0"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99592" y="1579825"/>
          <a:ext cx="6696745" cy="5217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7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" panose="02040503050406030204" pitchFamily="18" charset="0"/>
                        </a:rPr>
                        <a:t>nom.sg.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" panose="02040503050406030204" pitchFamily="18" charset="0"/>
                        </a:rPr>
                        <a:t>gen.sg.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" panose="02040503050406030204" pitchFamily="18" charset="0"/>
                        </a:rPr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d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dinis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tendō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tendin</a:t>
                      </a:r>
                      <a:r>
                        <a:rPr lang="cs-CZ" sz="2200" i="1" baseline="0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baseline="0" dirty="0">
                          <a:latin typeface="Cambria" panose="02040503050406030204" pitchFamily="18" charset="0"/>
                        </a:rPr>
                        <a:t>, m.</a:t>
                      </a:r>
                      <a:endParaRPr lang="cs-CZ" sz="2200" i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ē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/>
                          <a:cs typeface="Times New Roman"/>
                        </a:rPr>
                        <a:t>edis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/>
                        <a:cs typeface="Times New Roman"/>
                      </a:endParaRPr>
                    </a:p>
                    <a:p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/>
                          <a:cs typeface="Times New Roman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/>
                          <a:cs typeface="Times New Roman"/>
                        </a:rPr>
                        <a:t>etis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baseline="0" dirty="0" err="1">
                          <a:latin typeface="Cambria" panose="02040503050406030204" pitchFamily="18" charset="0"/>
                        </a:rPr>
                        <a:t>pēs</a:t>
                      </a:r>
                      <a:r>
                        <a:rPr lang="cs-CZ" sz="2200" i="1" baseline="0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ped</a:t>
                      </a:r>
                      <a:r>
                        <a:rPr lang="cs-CZ" sz="2200" i="1" baseline="0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baseline="0" dirty="0">
                          <a:latin typeface="Cambria" panose="02040503050406030204" pitchFamily="18" charset="0"/>
                        </a:rPr>
                        <a:t>, m.</a:t>
                      </a:r>
                    </a:p>
                    <a:p>
                      <a:pPr algn="l"/>
                      <a:r>
                        <a:rPr lang="cs-CZ" sz="2200" i="1" baseline="0" dirty="0" err="1">
                          <a:latin typeface="Cambria" panose="02040503050406030204" pitchFamily="18" charset="0"/>
                        </a:rPr>
                        <a:t>pariēs</a:t>
                      </a:r>
                      <a:r>
                        <a:rPr lang="cs-CZ" sz="2200" i="1" baseline="0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2200" i="1" baseline="0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baseline="0" dirty="0">
                          <a:latin typeface="Cambria" panose="02040503050406030204" pitchFamily="18" charset="0"/>
                        </a:rPr>
                        <a:t>, 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icis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dirty="0">
                          <a:latin typeface="Cambria" panose="02040503050406030204" pitchFamily="18" charset="0"/>
                        </a:rPr>
                        <a:t>apex</a:t>
                      </a:r>
                      <a:r>
                        <a:rPr lang="cs-CZ" sz="2200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apic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nis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pulmō</a:t>
                      </a:r>
                      <a:r>
                        <a:rPr lang="cs-CZ" sz="2200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cs typeface="Times New Roman"/>
                        </a:rPr>
                        <a:t>o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r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ris</a:t>
                      </a:r>
                      <a:endParaRPr lang="cs-CZ" sz="2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abductor</a:t>
                      </a:r>
                      <a:r>
                        <a:rPr lang="cs-CZ" sz="2200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abductōr</a:t>
                      </a:r>
                      <a:r>
                        <a:rPr lang="cs-CZ" sz="2200" i="1" baseline="0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baseline="0" dirty="0">
                          <a:latin typeface="Cambria" panose="02040503050406030204" pitchFamily="18" charset="0"/>
                        </a:rPr>
                        <a:t>, 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i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endParaRPr lang="cs-CZ" sz="2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i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nis</a:t>
                      </a:r>
                      <a:endParaRPr lang="cs-CZ" sz="2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regiō</a:t>
                      </a:r>
                      <a:r>
                        <a:rPr lang="cs-CZ" sz="2200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regiōn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it</a:t>
                      </a:r>
                      <a:r>
                        <a:rPr kumimoji="0" lang="cs-CZ" sz="22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s</a:t>
                      </a:r>
                      <a:endParaRPr lang="cs-CZ" sz="2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it</a:t>
                      </a:r>
                      <a:r>
                        <a:rPr kumimoji="0" lang="cs-CZ" sz="2200" kern="1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ā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tis</a:t>
                      </a:r>
                      <a:endParaRPr lang="cs-CZ" sz="2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cavitās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</a:t>
                      </a:r>
                      <a:r>
                        <a:rPr lang="cs-CZ" sz="2200" i="0" baseline="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cavitāt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cs-CZ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ō</a:t>
                      </a:r>
                      <a:endParaRPr lang="cs-CZ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ginis</a:t>
                      </a:r>
                      <a:endParaRPr lang="cs-CZ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margō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margin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m.</a:t>
                      </a:r>
                    </a:p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cartilāgō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cartilāgin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kumimoji="0" lang="cs-CZ" sz="2200" kern="1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īx</a:t>
                      </a:r>
                      <a:r>
                        <a:rPr kumimoji="0" lang="cs-CZ" sz="22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/ </a:t>
                      </a:r>
                    </a:p>
                    <a:p>
                      <a:r>
                        <a:rPr kumimoji="0" lang="cs-CZ" sz="22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cs-CZ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ix</a:t>
                      </a:r>
                      <a:endParaRPr lang="cs-CZ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īcis</a:t>
                      </a:r>
                      <a:r>
                        <a:rPr lang="cs-CZ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r>
                        <a:rPr lang="cs-CZ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kumimoji="0" lang="cs-CZ" sz="2200" kern="1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icis</a:t>
                      </a:r>
                      <a:endParaRPr lang="cs-CZ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cervīx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cervīc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f.</a:t>
                      </a:r>
                    </a:p>
                    <a:p>
                      <a:pPr algn="l"/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fornix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fornic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50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33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1. deklinace – latinská substantiva a adjektiva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skloňování vzoru </a:t>
            </a:r>
            <a:r>
              <a:rPr lang="cs-CZ" b="1" dirty="0" err="1">
                <a:solidFill>
                  <a:srgbClr val="C00000"/>
                </a:solidFill>
                <a:latin typeface="Cambria" panose="02040503050406030204" pitchFamily="18" charset="0"/>
              </a:rPr>
              <a:t>vēna</a:t>
            </a:r>
            <a:r>
              <a:rPr lang="cs-CZ" b="1" dirty="0">
                <a:solidFill>
                  <a:srgbClr val="C00000"/>
                </a:solidFill>
                <a:latin typeface="Cambria" panose="02040503050406030204" pitchFamily="18" charset="0"/>
              </a:rPr>
              <a:t>, </a:t>
            </a:r>
            <a:r>
              <a:rPr lang="cs-CZ" b="1" dirty="0" err="1">
                <a:solidFill>
                  <a:srgbClr val="C00000"/>
                </a:solidFill>
                <a:latin typeface="Cambria" panose="02040503050406030204" pitchFamily="18" charset="0"/>
              </a:rPr>
              <a:t>ae</a:t>
            </a:r>
            <a:r>
              <a:rPr lang="cs-CZ" b="1" dirty="0">
                <a:solidFill>
                  <a:srgbClr val="C00000"/>
                </a:solidFill>
                <a:latin typeface="Cambria" panose="02040503050406030204" pitchFamily="18" charset="0"/>
              </a:rPr>
              <a:t>, f.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624021"/>
              </p:ext>
            </p:extLst>
          </p:nvPr>
        </p:nvGraphicFramePr>
        <p:xfrm>
          <a:off x="1394460" y="2344317"/>
          <a:ext cx="5897880" cy="338856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4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198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023" y="260648"/>
            <a:ext cx="8229600" cy="990600"/>
          </a:xfrm>
        </p:spPr>
        <p:txBody>
          <a:bodyPr/>
          <a:lstStyle/>
          <a:p>
            <a:r>
              <a:rPr lang="cs-CZ" dirty="0">
                <a:latin typeface="Cambria" pitchFamily="18" charset="0"/>
              </a:rPr>
              <a:t>Latinská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/>
          <a:lstStyle/>
          <a:p>
            <a:r>
              <a:rPr lang="cs-CZ" sz="2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nejběžnější typy </a:t>
            </a:r>
            <a:r>
              <a:rPr lang="cs-CZ" sz="22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rozšíření kmene </a:t>
            </a:r>
            <a:r>
              <a:rPr lang="cs-CZ" sz="2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cs-CZ" sz="2200" dirty="0">
                <a:solidFill>
                  <a:srgbClr val="0070C0"/>
                </a:solidFill>
                <a:latin typeface="Cambria" panose="02040503050406030204" pitchFamily="18" charset="0"/>
              </a:rPr>
              <a:t>neutra</a:t>
            </a:r>
            <a:r>
              <a:rPr lang="cs-CZ" sz="2200" dirty="0">
                <a:solidFill>
                  <a:schemeClr val="tx2"/>
                </a:solidFill>
                <a:latin typeface="Cambria" panose="02040503050406030204" pitchFamily="18" charset="0"/>
              </a:rPr>
              <a:t>)</a:t>
            </a:r>
            <a:r>
              <a:rPr lang="cs-CZ" sz="2200" dirty="0"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99592" y="1844824"/>
          <a:ext cx="6696745" cy="2839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7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Cambria" panose="02040503050406030204" pitchFamily="18" charset="0"/>
                        </a:rPr>
                        <a:t>nom.sg.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Cambria" panose="02040503050406030204" pitchFamily="18" charset="0"/>
                        </a:rPr>
                        <a:t>gen.sg.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Cambria" panose="02040503050406030204" pitchFamily="18" charset="0"/>
                        </a:rPr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men</a:t>
                      </a:r>
                      <a:endParaRPr lang="cs-CZ" sz="2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minis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forāmen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us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eris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r>
                        <a:rPr lang="sv-SE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-oris </a:t>
                      </a:r>
                      <a:endParaRPr lang="cs-CZ" sz="2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200" i="1" dirty="0">
                          <a:latin typeface="Cambria" panose="02040503050406030204" pitchFamily="18" charset="0"/>
                        </a:rPr>
                        <a:t>latus, </a:t>
                      </a:r>
                      <a:r>
                        <a:rPr lang="sv-SE" sz="2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later</a:t>
                      </a:r>
                      <a:r>
                        <a:rPr lang="sv-SE" sz="2200" i="1" dirty="0">
                          <a:latin typeface="Cambria" panose="02040503050406030204" pitchFamily="18" charset="0"/>
                        </a:rPr>
                        <a:t>is, n. </a:t>
                      </a:r>
                      <a:endParaRPr lang="cs-CZ" sz="2200" i="1" dirty="0">
                        <a:latin typeface="Cambria" panose="02040503050406030204" pitchFamily="18" charset="0"/>
                      </a:endParaRPr>
                    </a:p>
                    <a:p>
                      <a:pPr algn="l"/>
                      <a:r>
                        <a:rPr lang="cs-CZ" sz="2200" i="1" dirty="0">
                          <a:latin typeface="Cambria" panose="02040503050406030204" pitchFamily="18" charset="0"/>
                        </a:rPr>
                        <a:t>corpus,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n. </a:t>
                      </a:r>
                      <a:endParaRPr lang="cs-CZ" sz="2200" i="1" baseline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-ūs </a:t>
                      </a:r>
                      <a:endParaRPr lang="cs-CZ" sz="2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-ūris </a:t>
                      </a:r>
                      <a:endParaRPr lang="cs-CZ" sz="2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i="1" dirty="0">
                          <a:latin typeface="Cambria" panose="02040503050406030204" pitchFamily="18" charset="0"/>
                        </a:rPr>
                        <a:t>crūs, </a:t>
                      </a:r>
                      <a:r>
                        <a:rPr lang="fr-FR" sz="2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crūr</a:t>
                      </a:r>
                      <a:r>
                        <a:rPr lang="fr-FR" sz="2200" i="1" dirty="0">
                          <a:latin typeface="Cambria" panose="02040503050406030204" pitchFamily="18" charset="0"/>
                        </a:rPr>
                        <a:t>is, n. </a:t>
                      </a:r>
                      <a:endParaRPr lang="cs-CZ" sz="2200" i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ut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itis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caput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20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capit</a:t>
                      </a:r>
                      <a:r>
                        <a:rPr lang="cs-CZ" sz="2200" i="1" dirty="0" err="1"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200" i="1" dirty="0">
                          <a:latin typeface="Cambria" panose="02040503050406030204" pitchFamily="18" charset="0"/>
                        </a:rPr>
                        <a:t>, 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-ur 	</a:t>
                      </a:r>
                      <a:endParaRPr lang="cs-CZ" sz="2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-oris</a:t>
                      </a:r>
                      <a:endParaRPr lang="cs-CZ" sz="2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>
                          <a:latin typeface="Cambria" panose="02040503050406030204" pitchFamily="18" charset="0"/>
                        </a:rPr>
                        <a:t>femur, </a:t>
                      </a:r>
                      <a:r>
                        <a:rPr lang="sv-SE" sz="2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femor</a:t>
                      </a:r>
                      <a:r>
                        <a:rPr lang="sv-SE" sz="2200" i="1" dirty="0">
                          <a:latin typeface="Cambria" panose="02040503050406030204" pitchFamily="18" charset="0"/>
                        </a:rPr>
                        <a:t>is, n.</a:t>
                      </a:r>
                      <a:endParaRPr lang="cs-CZ" sz="2200" i="1" baseline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470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636" y="404664"/>
            <a:ext cx="8928992" cy="468288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latin typeface="Cambria" pitchFamily="18" charset="0"/>
              </a:rPr>
              <a:t>Latinská substantiva 3. deklinace (dělení dle typu kmene)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872952"/>
            <a:ext cx="9036496" cy="5985048"/>
          </a:xfrm>
        </p:spPr>
        <p:txBody>
          <a:bodyPr>
            <a:noAutofit/>
          </a:bodyPr>
          <a:lstStyle/>
          <a:p>
            <a:r>
              <a:rPr lang="cs-CZ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a) souhláskové kmeny </a:t>
            </a:r>
          </a:p>
          <a:p>
            <a:pPr lvl="2"/>
            <a:r>
              <a:rPr lang="cs-CZ" sz="2000" b="1" dirty="0" err="1">
                <a:latin typeface="Cambria" panose="02040503050406030204" pitchFamily="18" charset="0"/>
              </a:rPr>
              <a:t>nestejnoslabičná</a:t>
            </a:r>
            <a:r>
              <a:rPr lang="cs-CZ" sz="2000" b="1" dirty="0">
                <a:latin typeface="Cambria" panose="02040503050406030204" pitchFamily="18" charset="0"/>
              </a:rPr>
              <a:t> </a:t>
            </a:r>
            <a:r>
              <a:rPr lang="cs-CZ" sz="2000" b="1" dirty="0" err="1">
                <a:latin typeface="Cambria" panose="02040503050406030204" pitchFamily="18" charset="0"/>
              </a:rPr>
              <a:t>subst</a:t>
            </a:r>
            <a:r>
              <a:rPr lang="cs-CZ" sz="2000" b="1" dirty="0">
                <a:latin typeface="Cambria" panose="02040503050406030204" pitchFamily="18" charset="0"/>
              </a:rPr>
              <a:t>. </a:t>
            </a:r>
            <a:r>
              <a:rPr lang="cs-CZ" sz="2000" dirty="0">
                <a:latin typeface="Cambria" panose="02040503050406030204" pitchFamily="18" charset="0"/>
              </a:rPr>
              <a:t>(typické je pro ně </a:t>
            </a:r>
            <a:r>
              <a:rPr lang="cs-CZ" sz="2000" b="1" dirty="0">
                <a:latin typeface="Cambria" panose="02040503050406030204" pitchFamily="18" charset="0"/>
              </a:rPr>
              <a:t>rozšíření kmene </a:t>
            </a:r>
            <a:r>
              <a:rPr lang="cs-CZ" sz="2000" dirty="0">
                <a:latin typeface="Cambria" panose="02040503050406030204" pitchFamily="18" charset="0"/>
              </a:rPr>
              <a:t>v gen. </a:t>
            </a:r>
            <a:r>
              <a:rPr lang="cs-CZ" sz="2000" dirty="0" err="1">
                <a:latin typeface="Cambria" panose="02040503050406030204" pitchFamily="18" charset="0"/>
              </a:rPr>
              <a:t>sg</a:t>
            </a:r>
            <a:r>
              <a:rPr lang="cs-CZ" sz="2000" dirty="0">
                <a:latin typeface="Cambria" panose="02040503050406030204" pitchFamily="18" charset="0"/>
              </a:rPr>
              <a:t>.)</a:t>
            </a:r>
          </a:p>
          <a:p>
            <a:pPr lvl="3"/>
            <a:r>
              <a:rPr lang="cs-CZ" sz="2000" dirty="0">
                <a:latin typeface="Cambria" panose="02040503050406030204" pitchFamily="18" charset="0"/>
              </a:rPr>
              <a:t>např.</a:t>
            </a:r>
            <a:r>
              <a:rPr lang="cs-CZ" sz="2000" i="1" dirty="0">
                <a:latin typeface="Cambria" panose="02040503050406030204" pitchFamily="18" charset="0"/>
              </a:rPr>
              <a:t> 	</a:t>
            </a:r>
            <a:r>
              <a:rPr lang="cs-CZ" sz="2000" i="1" dirty="0" err="1">
                <a:latin typeface="Cambria" panose="02040503050406030204" pitchFamily="18" charset="0"/>
              </a:rPr>
              <a:t>pulmō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pulmōnis</a:t>
            </a:r>
            <a:r>
              <a:rPr lang="cs-CZ" sz="2000" i="1" dirty="0">
                <a:latin typeface="Cambria" panose="02040503050406030204" pitchFamily="18" charset="0"/>
              </a:rPr>
              <a:t>, m. </a:t>
            </a:r>
            <a:endParaRPr lang="cs-CZ" sz="2000" dirty="0"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	</a:t>
            </a:r>
            <a:r>
              <a:rPr lang="cs-CZ" sz="2000" i="1" dirty="0" err="1">
                <a:latin typeface="Cambria" panose="02040503050406030204" pitchFamily="18" charset="0"/>
              </a:rPr>
              <a:t>cervīx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cervīcis</a:t>
            </a:r>
            <a:r>
              <a:rPr lang="cs-CZ" sz="2000" i="1" dirty="0">
                <a:latin typeface="Cambria" panose="02040503050406030204" pitchFamily="18" charset="0"/>
              </a:rPr>
              <a:t>, f. </a:t>
            </a:r>
            <a:endParaRPr lang="cs-CZ" sz="2000" dirty="0"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	</a:t>
            </a:r>
            <a:r>
              <a:rPr lang="cs-CZ" sz="2000" i="1" dirty="0" err="1">
                <a:latin typeface="Cambria" panose="02040503050406030204" pitchFamily="18" charset="0"/>
              </a:rPr>
              <a:t>abdōmen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abdōminis</a:t>
            </a:r>
            <a:r>
              <a:rPr lang="cs-CZ" sz="2000" i="1" dirty="0">
                <a:latin typeface="Cambria" panose="02040503050406030204" pitchFamily="18" charset="0"/>
              </a:rPr>
              <a:t>, n. </a:t>
            </a:r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b) i-kmeny </a:t>
            </a:r>
          </a:p>
          <a:p>
            <a:pPr lvl="2"/>
            <a:r>
              <a:rPr lang="cs-CZ" sz="2000" b="1" dirty="0">
                <a:latin typeface="Cambria" panose="02040503050406030204" pitchFamily="18" charset="0"/>
              </a:rPr>
              <a:t>1) stejnoslabičná substantiva (= v </a:t>
            </a:r>
            <a:r>
              <a:rPr lang="cs-CZ" sz="2000" b="1" dirty="0" err="1">
                <a:latin typeface="Cambria" panose="02040503050406030204" pitchFamily="18" charset="0"/>
              </a:rPr>
              <a:t>nom</a:t>
            </a:r>
            <a:r>
              <a:rPr lang="cs-CZ" sz="2000" b="1" dirty="0">
                <a:latin typeface="Cambria" panose="02040503050406030204" pitchFamily="18" charset="0"/>
              </a:rPr>
              <a:t>. a gen. </a:t>
            </a:r>
            <a:r>
              <a:rPr lang="cs-CZ" sz="2000" b="1" dirty="0" err="1">
                <a:latin typeface="Cambria" panose="02040503050406030204" pitchFamily="18" charset="0"/>
              </a:rPr>
              <a:t>sg</a:t>
            </a:r>
            <a:r>
              <a:rPr lang="cs-CZ" sz="2000" b="1" dirty="0">
                <a:latin typeface="Cambria" panose="02040503050406030204" pitchFamily="18" charset="0"/>
              </a:rPr>
              <a:t>. shodný počet slabik) </a:t>
            </a:r>
          </a:p>
          <a:p>
            <a:pPr lvl="3"/>
            <a:r>
              <a:rPr lang="cs-CZ" sz="2000" dirty="0">
                <a:latin typeface="Cambria" panose="02040503050406030204" pitchFamily="18" charset="0"/>
              </a:rPr>
              <a:t>např. 	</a:t>
            </a:r>
            <a:r>
              <a:rPr lang="cs-CZ" sz="2000" i="1" dirty="0" err="1">
                <a:latin typeface="Cambria" panose="02040503050406030204" pitchFamily="18" charset="0"/>
              </a:rPr>
              <a:t>auris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auris</a:t>
            </a:r>
            <a:r>
              <a:rPr lang="cs-CZ" sz="2000" i="1" dirty="0">
                <a:latin typeface="Cambria" panose="02040503050406030204" pitchFamily="18" charset="0"/>
              </a:rPr>
              <a:t>, f.</a:t>
            </a:r>
          </a:p>
          <a:p>
            <a:pPr marL="1463040" lvl="5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</a:t>
            </a:r>
            <a:r>
              <a:rPr lang="cs-CZ" sz="2000" i="1" dirty="0" err="1">
                <a:latin typeface="Cambria" panose="02040503050406030204" pitchFamily="18" charset="0"/>
              </a:rPr>
              <a:t>pūbēs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pūbis</a:t>
            </a:r>
            <a:r>
              <a:rPr lang="cs-CZ" sz="2000" i="1" dirty="0">
                <a:latin typeface="Cambria" panose="02040503050406030204" pitchFamily="18" charset="0"/>
              </a:rPr>
              <a:t>, f.</a:t>
            </a:r>
            <a:endParaRPr lang="cs-CZ" sz="2000" dirty="0">
              <a:latin typeface="Cambria" panose="02040503050406030204" pitchFamily="18" charset="0"/>
            </a:endParaRPr>
          </a:p>
          <a:p>
            <a:pPr lvl="2"/>
            <a:r>
              <a:rPr lang="cs-CZ" sz="2000" b="1" dirty="0">
                <a:latin typeface="Cambria" panose="02040503050406030204" pitchFamily="18" charset="0"/>
              </a:rPr>
              <a:t>2) </a:t>
            </a:r>
            <a:r>
              <a:rPr lang="cs-CZ" sz="2000" b="1" dirty="0" err="1">
                <a:latin typeface="Cambria" panose="02040503050406030204" pitchFamily="18" charset="0"/>
              </a:rPr>
              <a:t>subst</a:t>
            </a:r>
            <a:r>
              <a:rPr lang="cs-CZ" sz="2000" b="1" dirty="0">
                <a:latin typeface="Cambria" panose="02040503050406030204" pitchFamily="18" charset="0"/>
              </a:rPr>
              <a:t>. s genitivním kmenem zakončeným na skupinu souhlásek: </a:t>
            </a:r>
          </a:p>
          <a:p>
            <a:pPr lvl="3"/>
            <a:r>
              <a:rPr lang="cs-CZ" sz="2000" dirty="0">
                <a:latin typeface="Cambria" panose="02040503050406030204" pitchFamily="18" charset="0"/>
              </a:rPr>
              <a:t>např. 	</a:t>
            </a:r>
            <a:r>
              <a:rPr lang="cs-CZ" sz="2000" i="1" dirty="0" err="1">
                <a:latin typeface="Cambria" panose="02040503050406030204" pitchFamily="18" charset="0"/>
              </a:rPr>
              <a:t>dens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de</a:t>
            </a:r>
            <a:r>
              <a:rPr lang="cs-CZ" sz="2000" b="1" i="1" dirty="0" err="1">
                <a:solidFill>
                  <a:schemeClr val="tx2"/>
                </a:solidFill>
                <a:latin typeface="Cambria" panose="02040503050406030204" pitchFamily="18" charset="0"/>
              </a:rPr>
              <a:t>nt</a:t>
            </a:r>
            <a:r>
              <a:rPr lang="cs-CZ" sz="2000" i="1" dirty="0" err="1">
                <a:latin typeface="Cambria" panose="02040503050406030204" pitchFamily="18" charset="0"/>
              </a:rPr>
              <a:t>is</a:t>
            </a:r>
            <a:r>
              <a:rPr lang="cs-CZ" sz="2000" i="1" dirty="0">
                <a:latin typeface="Cambria" panose="02040503050406030204" pitchFamily="18" charset="0"/>
              </a:rPr>
              <a:t>, m.</a:t>
            </a:r>
          </a:p>
          <a:p>
            <a:pPr marL="1143000" lvl="4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</a:t>
            </a:r>
            <a:r>
              <a:rPr lang="cs-CZ" sz="2000" i="1" dirty="0" err="1">
                <a:latin typeface="Cambria" panose="02040503050406030204" pitchFamily="18" charset="0"/>
              </a:rPr>
              <a:t>pars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pa</a:t>
            </a:r>
            <a:r>
              <a:rPr lang="cs-CZ" sz="2000" b="1" i="1" dirty="0" err="1">
                <a:solidFill>
                  <a:schemeClr val="tx2"/>
                </a:solidFill>
                <a:latin typeface="Cambria" panose="02040503050406030204" pitchFamily="18" charset="0"/>
              </a:rPr>
              <a:t>rt</a:t>
            </a:r>
            <a:r>
              <a:rPr lang="cs-CZ" sz="2000" i="1" dirty="0" err="1">
                <a:latin typeface="Cambria" panose="02040503050406030204" pitchFamily="18" charset="0"/>
              </a:rPr>
              <a:t>is</a:t>
            </a:r>
            <a:r>
              <a:rPr lang="cs-CZ" sz="2000" i="1" dirty="0">
                <a:latin typeface="Cambria" panose="02040503050406030204" pitchFamily="18" charset="0"/>
              </a:rPr>
              <a:t>, f. </a:t>
            </a:r>
            <a:endParaRPr lang="cs-CZ" sz="2000" dirty="0">
              <a:latin typeface="Cambria" panose="02040503050406030204" pitchFamily="18" charset="0"/>
            </a:endParaRPr>
          </a:p>
          <a:p>
            <a:pPr lvl="2"/>
            <a:r>
              <a:rPr lang="cs-CZ" sz="2000" b="1" dirty="0">
                <a:latin typeface="Cambria" panose="02040503050406030204" pitchFamily="18" charset="0"/>
              </a:rPr>
              <a:t>3) </a:t>
            </a:r>
            <a:r>
              <a:rPr lang="pt-BR" sz="2000" b="1" dirty="0">
                <a:latin typeface="Cambria" panose="02040503050406030204" pitchFamily="18" charset="0"/>
              </a:rPr>
              <a:t>neutra zakončená v nom. sg. na </a:t>
            </a:r>
            <a:r>
              <a:rPr lang="pt-BR" sz="2000" b="1" dirty="0">
                <a:solidFill>
                  <a:schemeClr val="tx2"/>
                </a:solidFill>
                <a:latin typeface="Cambria" panose="02040503050406030204" pitchFamily="18" charset="0"/>
              </a:rPr>
              <a:t>-e</a:t>
            </a:r>
            <a:r>
              <a:rPr lang="pt-BR" sz="2000" b="1" i="1" dirty="0">
                <a:latin typeface="Cambria" panose="02040503050406030204" pitchFamily="18" charset="0"/>
              </a:rPr>
              <a:t> </a:t>
            </a:r>
            <a:r>
              <a:rPr lang="pt-BR" sz="2000" b="1" dirty="0">
                <a:latin typeface="Cambria" panose="02040503050406030204" pitchFamily="18" charset="0"/>
              </a:rPr>
              <a:t>nebo </a:t>
            </a:r>
            <a:r>
              <a:rPr lang="pt-BR" sz="2000" b="1" dirty="0">
                <a:solidFill>
                  <a:schemeClr val="tx2"/>
                </a:solidFill>
                <a:latin typeface="Cambria" panose="02040503050406030204" pitchFamily="18" charset="0"/>
              </a:rPr>
              <a:t>-ar </a:t>
            </a:r>
          </a:p>
          <a:p>
            <a:pPr lvl="3"/>
            <a:r>
              <a:rPr lang="cs-CZ" sz="2000" dirty="0">
                <a:latin typeface="Cambria" panose="02040503050406030204" pitchFamily="18" charset="0"/>
              </a:rPr>
              <a:t>např.	</a:t>
            </a:r>
            <a:r>
              <a:rPr lang="cs-CZ" sz="2000" i="1" dirty="0" err="1">
                <a:latin typeface="Cambria" panose="02040503050406030204" pitchFamily="18" charset="0"/>
              </a:rPr>
              <a:t>rēt</a:t>
            </a:r>
            <a:r>
              <a:rPr lang="cs-CZ" sz="2000" b="1" i="1" dirty="0" err="1">
                <a:solidFill>
                  <a:schemeClr val="tx2"/>
                </a:solidFill>
                <a:latin typeface="Cambria" panose="02040503050406030204" pitchFamily="18" charset="0"/>
              </a:rPr>
              <a:t>e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rētis</a:t>
            </a:r>
            <a:r>
              <a:rPr lang="cs-CZ" sz="2000" i="1" dirty="0">
                <a:latin typeface="Cambria" panose="02040503050406030204" pitchFamily="18" charset="0"/>
              </a:rPr>
              <a:t>, n. </a:t>
            </a:r>
          </a:p>
          <a:p>
            <a:pPr marL="868680" lvl="3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	</a:t>
            </a:r>
            <a:r>
              <a:rPr lang="cs-CZ" sz="2000" i="1" dirty="0" err="1">
                <a:latin typeface="Cambria" panose="02040503050406030204" pitchFamily="18" charset="0"/>
              </a:rPr>
              <a:t>calc</a:t>
            </a:r>
            <a:r>
              <a:rPr lang="cs-CZ" sz="2000" b="1" i="1" dirty="0" err="1">
                <a:solidFill>
                  <a:schemeClr val="tx2"/>
                </a:solidFill>
                <a:latin typeface="Cambria" panose="02040503050406030204" pitchFamily="18" charset="0"/>
              </a:rPr>
              <a:t>ar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calcāris</a:t>
            </a:r>
            <a:r>
              <a:rPr lang="cs-CZ" sz="2000" i="1" dirty="0">
                <a:latin typeface="Cambria" panose="02040503050406030204" pitchFamily="18" charset="0"/>
              </a:rPr>
              <a:t>, n</a:t>
            </a:r>
            <a:r>
              <a:rPr lang="cs-CZ" sz="1900" i="1" dirty="0">
                <a:latin typeface="Cambria" panose="02040503050406030204" pitchFamily="18" charset="0"/>
              </a:rPr>
              <a:t>.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07145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Cambria" panose="02040503050406030204" pitchFamily="18" charset="0"/>
              </a:rPr>
              <a:t>Skloňování latinských substantiv </a:t>
            </a:r>
            <a:br>
              <a:rPr lang="cs-CZ" sz="3200" dirty="0">
                <a:latin typeface="Cambria" panose="02040503050406030204" pitchFamily="18" charset="0"/>
              </a:rPr>
            </a:br>
            <a:r>
              <a:rPr lang="cs-CZ" sz="3200" dirty="0">
                <a:latin typeface="Cambria" panose="02040503050406030204" pitchFamily="18" charset="0"/>
              </a:rPr>
              <a:t>3. deklinace: </a:t>
            </a:r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vzory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6473" y="1529295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457200" y="1524000"/>
          <a:ext cx="7848873" cy="367240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9402">
                <a:tc>
                  <a:txBody>
                    <a:bodyPr/>
                    <a:lstStyle/>
                    <a:p>
                      <a:endParaRPr lang="cs-CZ" sz="28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maskulina</a:t>
                      </a:r>
                      <a:r>
                        <a:rPr lang="cs-CZ" sz="2600" dirty="0"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cs-CZ" sz="26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feminina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neutra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503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600" dirty="0">
                          <a:latin typeface="Cambria" panose="02040503050406030204" pitchFamily="18" charset="0"/>
                        </a:rPr>
                        <a:t>souhláskové kmeny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pulmō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ōnis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m.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corpus, </a:t>
                      </a: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oris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n.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503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600" dirty="0">
                          <a:latin typeface="Cambria" panose="02040503050406030204" pitchFamily="18" charset="0"/>
                        </a:rPr>
                        <a:t>i-kmeny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auris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f.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rēte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8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n.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1606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3008" y="275251"/>
            <a:ext cx="8229600" cy="612304"/>
          </a:xfrm>
        </p:spPr>
        <p:txBody>
          <a:bodyPr>
            <a:noAutofit/>
          </a:bodyPr>
          <a:lstStyle/>
          <a:p>
            <a:r>
              <a:rPr lang="cs-CZ" dirty="0">
                <a:latin typeface="Cambria" pitchFamily="18" charset="0"/>
              </a:rPr>
              <a:t>Skloňování substantiv 3. deklinace: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3008" y="1172115"/>
            <a:ext cx="8229600" cy="493776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	</a:t>
            </a:r>
            <a:endParaRPr lang="cs-CZ" b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77586" y="1172115"/>
          <a:ext cx="8215041" cy="465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1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0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70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M, F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auris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corpus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corpor-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corpus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814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Skloňování substantiv 3. deklinace:</a:t>
            </a:r>
            <a:br>
              <a:rPr lang="cs-CZ" dirty="0">
                <a:latin typeface="Cambria" pitchFamily="18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4820"/>
            <a:ext cx="8229600" cy="4937760"/>
          </a:xfrm>
        </p:spPr>
        <p:txBody>
          <a:bodyPr/>
          <a:lstStyle/>
          <a:p>
            <a:endParaRPr 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57199" y="1700809"/>
          <a:ext cx="8229601" cy="453650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74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1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22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corpor-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3299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89150"/>
            <a:ext cx="8229600" cy="990600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" panose="02040503050406030204" pitchFamily="18" charset="0"/>
              </a:rPr>
              <a:t>Výjimky ve skloňování latinských substantiv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79750"/>
            <a:ext cx="8229600" cy="5197250"/>
          </a:xfrm>
        </p:spPr>
        <p:txBody>
          <a:bodyPr/>
          <a:lstStyle/>
          <a:p>
            <a:pPr lvl="0"/>
            <a:r>
              <a:rPr lang="cs-CZ" dirty="0">
                <a:latin typeface="Cambria" panose="02040503050406030204" pitchFamily="18" charset="0"/>
              </a:rPr>
              <a:t>substantivum </a:t>
            </a:r>
            <a:r>
              <a:rPr lang="cs-CZ" i="1" dirty="0">
                <a:latin typeface="Cambria" panose="02040503050406030204" pitchFamily="18" charset="0"/>
              </a:rPr>
              <a:t>os, </a:t>
            </a:r>
            <a:r>
              <a:rPr lang="cs-CZ" i="1" dirty="0" err="1">
                <a:latin typeface="Cambria" panose="02040503050406030204" pitchFamily="18" charset="0"/>
              </a:rPr>
              <a:t>ossis</a:t>
            </a:r>
            <a:r>
              <a:rPr lang="cs-CZ" i="1" dirty="0">
                <a:latin typeface="Cambria" panose="02040503050406030204" pitchFamily="18" charset="0"/>
              </a:rPr>
              <a:t>, n.</a:t>
            </a:r>
            <a:r>
              <a:rPr lang="cs-CZ" dirty="0">
                <a:latin typeface="Cambria" panose="02040503050406030204" pitchFamily="18" charset="0"/>
              </a:rPr>
              <a:t> má v genitivu plurálu nepravidelný tvar 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ossium</a:t>
            </a:r>
            <a:r>
              <a:rPr lang="cs-CZ" dirty="0">
                <a:latin typeface="Cambria" panose="02040503050406030204" pitchFamily="18" charset="0"/>
              </a:rPr>
              <a:t>:</a:t>
            </a:r>
          </a:p>
          <a:p>
            <a:pPr marL="0" lv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27584" y="2348880"/>
          <a:ext cx="7859216" cy="331237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6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os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os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463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08" y="341412"/>
            <a:ext cx="8856984" cy="990600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" panose="02040503050406030204" pitchFamily="18" charset="0"/>
              </a:rPr>
              <a:t>Výjimky ve skloňování latinských substantiv 3. deklinace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substantivum </a:t>
            </a:r>
            <a:r>
              <a:rPr lang="cs-CZ" i="1" dirty="0" err="1">
                <a:latin typeface="Cambria" panose="02040503050406030204" pitchFamily="18" charset="0"/>
              </a:rPr>
              <a:t>vās</a:t>
            </a:r>
            <a:r>
              <a:rPr lang="cs-CZ" i="1" dirty="0">
                <a:latin typeface="Cambria" panose="02040503050406030204" pitchFamily="18" charset="0"/>
              </a:rPr>
              <a:t>, </a:t>
            </a:r>
            <a:r>
              <a:rPr lang="cs-CZ" i="1" dirty="0" err="1">
                <a:latin typeface="Cambria" panose="02040503050406030204" pitchFamily="18" charset="0"/>
              </a:rPr>
              <a:t>vāsis</a:t>
            </a:r>
            <a:r>
              <a:rPr lang="cs-CZ" i="1" dirty="0">
                <a:latin typeface="Cambria" panose="02040503050406030204" pitchFamily="18" charset="0"/>
              </a:rPr>
              <a:t>, n.</a:t>
            </a:r>
            <a:r>
              <a:rPr lang="cs-CZ" dirty="0">
                <a:latin typeface="Cambria" panose="02040503050406030204" pitchFamily="18" charset="0"/>
              </a:rPr>
              <a:t> se v plurálu skloňuje podle 2. deklinace (vzor </a:t>
            </a:r>
            <a:r>
              <a:rPr lang="cs-CZ" i="1" dirty="0" err="1">
                <a:latin typeface="Cambria" panose="02040503050406030204" pitchFamily="18" charset="0"/>
              </a:rPr>
              <a:t>sēptum</a:t>
            </a:r>
            <a:r>
              <a:rPr lang="cs-CZ" dirty="0">
                <a:latin typeface="Cambria" panose="02040503050406030204" pitchFamily="18" charset="0"/>
              </a:rPr>
              <a:t>):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42392" y="2564904"/>
          <a:ext cx="7859216" cy="3600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070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Řecká substantiva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Cambria" panose="02040503050406030204" pitchFamily="18" charset="0"/>
              </a:rPr>
              <a:t>charakteristika a skloňování</a:t>
            </a:r>
            <a:endParaRPr lang="cs-CZ" sz="20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500" dirty="0">
                <a:latin typeface="Cambria" panose="02040503050406030204" pitchFamily="18" charset="0"/>
              </a:rPr>
              <a:t>podle tvarů a zakončení v </a:t>
            </a:r>
            <a:r>
              <a:rPr lang="cs-CZ" sz="2500" dirty="0" err="1">
                <a:latin typeface="Cambria" panose="02040503050406030204" pitchFamily="18" charset="0"/>
              </a:rPr>
              <a:t>nom</a:t>
            </a:r>
            <a:r>
              <a:rPr lang="cs-CZ" sz="2500" dirty="0">
                <a:latin typeface="Cambria" panose="02040503050406030204" pitchFamily="18" charset="0"/>
              </a:rPr>
              <a:t>. a gen. </a:t>
            </a:r>
            <a:r>
              <a:rPr lang="cs-CZ" sz="2500" dirty="0" err="1">
                <a:latin typeface="Cambria" panose="02040503050406030204" pitchFamily="18" charset="0"/>
              </a:rPr>
              <a:t>sg</a:t>
            </a:r>
            <a:r>
              <a:rPr lang="cs-CZ" sz="2500" dirty="0">
                <a:latin typeface="Cambria" panose="02040503050406030204" pitchFamily="18" charset="0"/>
              </a:rPr>
              <a:t>. se dělí do dvou typů:</a:t>
            </a:r>
          </a:p>
          <a:p>
            <a:pPr lvl="2">
              <a:spcAft>
                <a:spcPts val="600"/>
              </a:spcAft>
            </a:pPr>
            <a:r>
              <a:rPr lang="cs-CZ" sz="2100" b="1" dirty="0">
                <a:latin typeface="Cambria" panose="02040503050406030204" pitchFamily="18" charset="0"/>
              </a:rPr>
              <a:t>stejnoslabičná:</a:t>
            </a:r>
            <a:r>
              <a:rPr lang="cs-CZ" sz="2100" dirty="0">
                <a:latin typeface="Cambria" panose="02040503050406030204" pitchFamily="18" charset="0"/>
              </a:rPr>
              <a:t> typicky končí na </a:t>
            </a:r>
            <a:r>
              <a:rPr lang="cs-CZ" sz="2100" b="1" dirty="0">
                <a:solidFill>
                  <a:schemeClr val="tx2"/>
                </a:solidFill>
                <a:latin typeface="Cambria" panose="02040503050406030204" pitchFamily="18" charset="0"/>
              </a:rPr>
              <a:t>-sis </a:t>
            </a:r>
            <a:r>
              <a:rPr lang="cs-CZ" sz="2100" dirty="0">
                <a:latin typeface="Cambria" panose="02040503050406030204" pitchFamily="18" charset="0"/>
              </a:rPr>
              <a:t>nebo</a:t>
            </a:r>
            <a:r>
              <a:rPr lang="cs-CZ" sz="2100" b="1" dirty="0">
                <a:latin typeface="Cambria" panose="02040503050406030204" pitchFamily="18" charset="0"/>
              </a:rPr>
              <a:t> </a:t>
            </a:r>
            <a:r>
              <a:rPr lang="cs-CZ" sz="2100" b="1" dirty="0">
                <a:solidFill>
                  <a:schemeClr val="tx2"/>
                </a:solidFill>
                <a:latin typeface="Cambria" panose="02040503050406030204" pitchFamily="18" charset="0"/>
              </a:rPr>
              <a:t>-</a:t>
            </a:r>
            <a:r>
              <a:rPr lang="cs-CZ" sz="2100" b="1" dirty="0" err="1">
                <a:solidFill>
                  <a:schemeClr val="tx2"/>
                </a:solidFill>
                <a:latin typeface="Cambria" panose="02040503050406030204" pitchFamily="18" charset="0"/>
              </a:rPr>
              <a:t>xis</a:t>
            </a:r>
            <a:r>
              <a:rPr lang="cs-CZ" sz="2100" dirty="0">
                <a:latin typeface="Cambria" panose="02040503050406030204" pitchFamily="18" charset="0"/>
              </a:rPr>
              <a:t>; skloňují se podle vzoru </a:t>
            </a:r>
            <a:r>
              <a:rPr lang="cs-CZ" sz="2100" i="1" dirty="0" err="1">
                <a:latin typeface="Cambria" panose="02040503050406030204" pitchFamily="18" charset="0"/>
              </a:rPr>
              <a:t>basis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i="1" dirty="0" err="1">
                <a:latin typeface="Cambria" panose="02040503050406030204" pitchFamily="18" charset="0"/>
              </a:rPr>
              <a:t>is</a:t>
            </a:r>
            <a:r>
              <a:rPr lang="cs-CZ" sz="2100" i="1" dirty="0">
                <a:latin typeface="Cambria" panose="02040503050406030204" pitchFamily="18" charset="0"/>
              </a:rPr>
              <a:t>, f.</a:t>
            </a:r>
          </a:p>
          <a:p>
            <a:pPr lvl="3">
              <a:spcAft>
                <a:spcPts val="600"/>
              </a:spcAft>
            </a:pPr>
            <a:r>
              <a:rPr lang="cs-CZ" sz="1900" i="1" dirty="0">
                <a:latin typeface="Cambria" panose="02040503050406030204" pitchFamily="18" charset="0"/>
              </a:rPr>
              <a:t>axis, axis, m.		</a:t>
            </a:r>
            <a:r>
              <a:rPr lang="cs-CZ" sz="1900" dirty="0">
                <a:latin typeface="Cambria" panose="02040503050406030204" pitchFamily="18" charset="0"/>
              </a:rPr>
              <a:t>osa; čepovec</a:t>
            </a:r>
          </a:p>
          <a:p>
            <a:pPr lvl="2"/>
            <a:r>
              <a:rPr lang="cs-CZ" sz="2100" b="1" dirty="0">
                <a:latin typeface="Cambria" panose="02040503050406030204" pitchFamily="18" charset="0"/>
              </a:rPr>
              <a:t>různoslabičná:</a:t>
            </a:r>
            <a:r>
              <a:rPr lang="cs-CZ" sz="2100" dirty="0">
                <a:latin typeface="Cambria" panose="02040503050406030204" pitchFamily="18" charset="0"/>
              </a:rPr>
              <a:t> v genitivu dochází k rozšíření kmene (tvar má vyšší počet slabik ve srovnání s nominativem); maskulina a feminina se skloňují podle vzoru </a:t>
            </a:r>
            <a:r>
              <a:rPr lang="cs-CZ" sz="2100" i="1" dirty="0" err="1">
                <a:latin typeface="Cambria" panose="02040503050406030204" pitchFamily="18" charset="0"/>
              </a:rPr>
              <a:t>pulmō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dirty="0">
                <a:latin typeface="Cambria" panose="02040503050406030204" pitchFamily="18" charset="0"/>
              </a:rPr>
              <a:t>neutra podle</a:t>
            </a:r>
            <a:r>
              <a:rPr lang="cs-CZ" sz="2100" i="1" dirty="0">
                <a:latin typeface="Cambria" panose="02040503050406030204" pitchFamily="18" charset="0"/>
              </a:rPr>
              <a:t> corpus</a:t>
            </a:r>
            <a:r>
              <a:rPr lang="cs-CZ" sz="2100" dirty="0">
                <a:latin typeface="Cambria" panose="02040503050406030204" pitchFamily="18" charset="0"/>
              </a:rPr>
              <a:t>: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sphinctēr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ēris</a:t>
            </a:r>
            <a:r>
              <a:rPr lang="cs-CZ" sz="2000" i="1" dirty="0">
                <a:latin typeface="Cambria" panose="02040503050406030204" pitchFamily="18" charset="0"/>
              </a:rPr>
              <a:t>, m.	</a:t>
            </a:r>
            <a:r>
              <a:rPr lang="cs-CZ" sz="2000" dirty="0">
                <a:latin typeface="Cambria" panose="02040503050406030204" pitchFamily="18" charset="0"/>
              </a:rPr>
              <a:t>svěrač (sval)</a:t>
            </a:r>
            <a:endParaRPr lang="cs-CZ" sz="20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parōtis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idis</a:t>
            </a:r>
            <a:r>
              <a:rPr lang="cs-CZ" sz="2000" i="1" dirty="0">
                <a:latin typeface="Cambria" panose="02040503050406030204" pitchFamily="18" charset="0"/>
              </a:rPr>
              <a:t>, f.		</a:t>
            </a:r>
            <a:r>
              <a:rPr lang="cs-CZ" sz="2000" dirty="0">
                <a:latin typeface="Cambria" panose="02040503050406030204" pitchFamily="18" charset="0"/>
              </a:rPr>
              <a:t>příušní žláza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derma,tis</a:t>
            </a:r>
            <a:r>
              <a:rPr lang="cs-CZ" sz="2000" i="1" dirty="0">
                <a:latin typeface="Cambria" panose="02040503050406030204" pitchFamily="18" charset="0"/>
              </a:rPr>
              <a:t>, n.		</a:t>
            </a:r>
            <a:r>
              <a:rPr lang="cs-CZ" sz="2000" dirty="0">
                <a:latin typeface="Cambria" panose="02040503050406030204" pitchFamily="18" charset="0"/>
              </a:rPr>
              <a:t>kůže</a:t>
            </a:r>
            <a:endParaRPr lang="cs-CZ" sz="20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8680" lvl="3" indent="0">
              <a:buNone/>
            </a:pPr>
            <a:endParaRPr lang="cs-CZ" sz="19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7886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Řecká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sz="2600" dirty="0">
                <a:latin typeface="Cambria" panose="02040503050406030204" pitchFamily="18" charset="0"/>
              </a:rPr>
              <a:t>rody substantiv: maskulina, feminina, neutra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ze zakončení </a:t>
            </a:r>
            <a:r>
              <a:rPr lang="cs-CZ" sz="2400" dirty="0" err="1">
                <a:latin typeface="Cambria" panose="02040503050406030204" pitchFamily="18" charset="0"/>
              </a:rPr>
              <a:t>nom</a:t>
            </a:r>
            <a:r>
              <a:rPr lang="cs-CZ" sz="2400" dirty="0">
                <a:latin typeface="Cambria" panose="02040503050406030204" pitchFamily="18" charset="0"/>
              </a:rPr>
              <a:t>. a gen. </a:t>
            </a:r>
            <a:r>
              <a:rPr lang="cs-CZ" sz="2400" dirty="0" err="1">
                <a:latin typeface="Cambria" panose="02040503050406030204" pitchFamily="18" charset="0"/>
              </a:rPr>
              <a:t>sg</a:t>
            </a:r>
            <a:r>
              <a:rPr lang="cs-CZ" sz="2400" dirty="0">
                <a:latin typeface="Cambria" panose="02040503050406030204" pitchFamily="18" charset="0"/>
              </a:rPr>
              <a:t>. lze poznat rod substantiva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22411" y="2852936"/>
          <a:ext cx="7499177" cy="331236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8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zakončení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a gen.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příklad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maskulina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ēr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, 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ēris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sphinctēr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ēris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2400" i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1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feminina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, 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idis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-sis, 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parōtis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idis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basis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i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neutra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ma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, 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matis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derma,tis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n.</a:t>
                      </a:r>
                      <a:endParaRPr lang="cs-CZ" sz="2400" i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436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mbria" panose="02040503050406030204" pitchFamily="18" charset="0"/>
              </a:rPr>
              <a:t>Řecká substantiva 3. deklinace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skloňování doplňujícího vzoru </a:t>
            </a:r>
            <a:r>
              <a:rPr lang="cs-CZ" sz="2400" b="1" dirty="0" err="1">
                <a:latin typeface="Cambria" panose="02040503050406030204" pitchFamily="18" charset="0"/>
              </a:rPr>
              <a:t>basis</a:t>
            </a:r>
            <a:r>
              <a:rPr lang="cs-CZ" sz="2400" b="1" dirty="0">
                <a:latin typeface="Cambria" panose="02040503050406030204" pitchFamily="18" charset="0"/>
              </a:rPr>
              <a:t>, </a:t>
            </a:r>
            <a:r>
              <a:rPr lang="cs-CZ" sz="2400" b="1" dirty="0" err="1">
                <a:latin typeface="Cambria" panose="02040503050406030204" pitchFamily="18" charset="0"/>
              </a:rPr>
              <a:t>is</a:t>
            </a:r>
            <a:r>
              <a:rPr lang="cs-CZ" sz="2400" b="1" dirty="0">
                <a:latin typeface="Cambria" panose="02040503050406030204" pitchFamily="18" charset="0"/>
              </a:rPr>
              <a:t>, f.</a:t>
            </a: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899592" y="2087880"/>
          <a:ext cx="7787208" cy="3200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66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5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6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basis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/ 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eos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im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/ -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in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Skloňování řeckých substantiv 1. deklinace (</a:t>
            </a:r>
            <a:r>
              <a:rPr lang="cs-CZ" dirty="0" err="1">
                <a:latin typeface="Cambria" panose="02040503050406030204" pitchFamily="18" charset="0"/>
              </a:rPr>
              <a:t>sg</a:t>
            </a:r>
            <a:r>
              <a:rPr lang="cs-CZ" dirty="0">
                <a:latin typeface="Cambria" panose="02040503050406030204" pitchFamily="18" charset="0"/>
              </a:rPr>
              <a:t>.)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186448"/>
              </p:ext>
            </p:extLst>
          </p:nvPr>
        </p:nvGraphicFramePr>
        <p:xfrm>
          <a:off x="467544" y="1700808"/>
          <a:ext cx="8280920" cy="352839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0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7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artēria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raphē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diabētēs, ae, 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/-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/-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70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mbria" panose="02040503050406030204" pitchFamily="18" charset="0"/>
              </a:rPr>
              <a:t>Poznámky ke skloňování vzoru </a:t>
            </a:r>
            <a:r>
              <a:rPr lang="cs-CZ" i="1" dirty="0" err="1">
                <a:latin typeface="Cambria" panose="02040503050406030204" pitchFamily="18" charset="0"/>
              </a:rPr>
              <a:t>basis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24000"/>
            <a:ext cx="8928992" cy="5334000"/>
          </a:xfrm>
        </p:spPr>
        <p:txBody>
          <a:bodyPr>
            <a:normAutofit/>
          </a:bodyPr>
          <a:lstStyle/>
          <a:p>
            <a:pPr lvl="1"/>
            <a:r>
              <a:rPr lang="cs-CZ" sz="2400" dirty="0">
                <a:latin typeface="Cambria" panose="02040503050406030204" pitchFamily="18" charset="0"/>
              </a:rPr>
              <a:t>vzor </a:t>
            </a:r>
            <a:r>
              <a:rPr lang="cs-CZ" sz="2400" i="1" dirty="0" err="1">
                <a:latin typeface="Cambria" panose="02040503050406030204" pitchFamily="18" charset="0"/>
              </a:rPr>
              <a:t>basis</a:t>
            </a:r>
            <a:r>
              <a:rPr lang="cs-CZ" sz="2400" dirty="0">
                <a:latin typeface="Cambria" panose="02040503050406030204" pitchFamily="18" charset="0"/>
              </a:rPr>
              <a:t> má v plurálu stejné koncovky jako </a:t>
            </a:r>
            <a:r>
              <a:rPr lang="cs-CZ" sz="2400" i="1" dirty="0" err="1">
                <a:latin typeface="Cambria" panose="02040503050406030204" pitchFamily="18" charset="0"/>
              </a:rPr>
              <a:t>auris</a:t>
            </a:r>
            <a:r>
              <a:rPr lang="cs-CZ" sz="2400" dirty="0">
                <a:latin typeface="Cambria" panose="02040503050406030204" pitchFamily="18" charset="0"/>
              </a:rPr>
              <a:t> 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v gen. a </a:t>
            </a:r>
            <a:r>
              <a:rPr lang="cs-CZ" sz="2400" dirty="0" err="1">
                <a:latin typeface="Cambria" panose="02040503050406030204" pitchFamily="18" charset="0"/>
              </a:rPr>
              <a:t>akuz</a:t>
            </a:r>
            <a:r>
              <a:rPr lang="cs-CZ" sz="2400" dirty="0">
                <a:latin typeface="Cambria" panose="02040503050406030204" pitchFamily="18" charset="0"/>
              </a:rPr>
              <a:t>. </a:t>
            </a:r>
            <a:r>
              <a:rPr lang="cs-CZ" sz="2400" dirty="0" err="1">
                <a:latin typeface="Cambria" panose="02040503050406030204" pitchFamily="18" charset="0"/>
              </a:rPr>
              <a:t>sg</a:t>
            </a:r>
            <a:r>
              <a:rPr lang="cs-CZ" sz="2400" dirty="0">
                <a:latin typeface="Cambria" panose="02040503050406030204" pitchFamily="18" charset="0"/>
              </a:rPr>
              <a:t>. dvojí možnost zakončení: 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gen. s </a:t>
            </a:r>
            <a:r>
              <a:rPr lang="cs-CZ" sz="2400" b="1" dirty="0">
                <a:latin typeface="Cambria" panose="02040503050406030204" pitchFamily="18" charset="0"/>
              </a:rPr>
              <a:t>-</a:t>
            </a:r>
            <a:r>
              <a:rPr lang="cs-CZ" sz="2400" b="1" dirty="0" err="1">
                <a:latin typeface="Cambria" panose="02040503050406030204" pitchFamily="18" charset="0"/>
              </a:rPr>
              <a:t>is</a:t>
            </a:r>
            <a:r>
              <a:rPr lang="cs-CZ" sz="2400" dirty="0">
                <a:latin typeface="Cambria" panose="02040503050406030204" pitchFamily="18" charset="0"/>
              </a:rPr>
              <a:t>: polatinštěný tvar (typické v anatomických termínech)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gen. s </a:t>
            </a:r>
            <a:r>
              <a:rPr lang="cs-CZ" sz="2400" b="1" dirty="0">
                <a:latin typeface="Cambria" panose="02040503050406030204" pitchFamily="18" charset="0"/>
              </a:rPr>
              <a:t>-</a:t>
            </a:r>
            <a:r>
              <a:rPr lang="cs-CZ" sz="2400" b="1" dirty="0" err="1">
                <a:latin typeface="Cambria" panose="02040503050406030204" pitchFamily="18" charset="0"/>
              </a:rPr>
              <a:t>eos</a:t>
            </a:r>
            <a:r>
              <a:rPr lang="cs-CZ" sz="2400" dirty="0">
                <a:latin typeface="Cambria" panose="02040503050406030204" pitchFamily="18" charset="0"/>
              </a:rPr>
              <a:t>, </a:t>
            </a:r>
            <a:r>
              <a:rPr lang="cs-CZ" sz="2400" dirty="0" err="1">
                <a:latin typeface="Cambria" panose="02040503050406030204" pitchFamily="18" charset="0"/>
              </a:rPr>
              <a:t>akuz</a:t>
            </a:r>
            <a:r>
              <a:rPr lang="cs-CZ" sz="2400" dirty="0">
                <a:latin typeface="Cambria" panose="02040503050406030204" pitchFamily="18" charset="0"/>
              </a:rPr>
              <a:t>. s </a:t>
            </a:r>
            <a:r>
              <a:rPr lang="cs-CZ" sz="2400" b="1" dirty="0">
                <a:latin typeface="Cambria" panose="02040503050406030204" pitchFamily="18" charset="0"/>
              </a:rPr>
              <a:t>-in</a:t>
            </a:r>
            <a:r>
              <a:rPr lang="cs-CZ" sz="2400" dirty="0">
                <a:latin typeface="Cambria" panose="02040503050406030204" pitchFamily="18" charset="0"/>
              </a:rPr>
              <a:t>: původní řecký tvar (typické </a:t>
            </a:r>
            <a:br>
              <a:rPr lang="cs-CZ" sz="2400" dirty="0">
                <a:latin typeface="Cambria" panose="02040503050406030204" pitchFamily="18" charset="0"/>
              </a:rPr>
            </a:br>
            <a:r>
              <a:rPr lang="cs-CZ" sz="2400" dirty="0">
                <a:latin typeface="Cambria" panose="02040503050406030204" pitchFamily="18" charset="0"/>
              </a:rPr>
              <a:t>v klinických termínech)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podle vzoru </a:t>
            </a:r>
            <a:r>
              <a:rPr lang="cs-CZ" sz="2400" i="1" dirty="0" err="1">
                <a:latin typeface="Cambria" panose="02040503050406030204" pitchFamily="18" charset="0"/>
              </a:rPr>
              <a:t>basis</a:t>
            </a:r>
            <a:r>
              <a:rPr lang="cs-CZ" sz="2400" dirty="0">
                <a:latin typeface="Cambria" panose="02040503050406030204" pitchFamily="18" charset="0"/>
              </a:rPr>
              <a:t> se skloňují 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</a:rPr>
              <a:t>také některá latinská substantiva</a:t>
            </a:r>
            <a:r>
              <a:rPr lang="cs-CZ" sz="2400" dirty="0">
                <a:latin typeface="Cambria" panose="02040503050406030204" pitchFamily="18" charset="0"/>
              </a:rPr>
              <a:t>:</a:t>
            </a:r>
          </a:p>
          <a:p>
            <a:pPr lvl="3"/>
            <a:r>
              <a:rPr lang="cs-CZ" sz="2200" i="1" dirty="0" err="1">
                <a:latin typeface="Cambria" panose="02040503050406030204" pitchFamily="18" charset="0"/>
              </a:rPr>
              <a:t>febris</a:t>
            </a:r>
            <a:r>
              <a:rPr lang="cs-CZ" sz="2200" i="1" dirty="0">
                <a:latin typeface="Cambria" panose="02040503050406030204" pitchFamily="18" charset="0"/>
              </a:rPr>
              <a:t>, </a:t>
            </a:r>
            <a:r>
              <a:rPr lang="cs-CZ" sz="2200" i="1" dirty="0" err="1">
                <a:latin typeface="Cambria" panose="02040503050406030204" pitchFamily="18" charset="0"/>
              </a:rPr>
              <a:t>is</a:t>
            </a:r>
            <a:r>
              <a:rPr lang="cs-CZ" sz="2200" i="1" dirty="0">
                <a:latin typeface="Cambria" panose="02040503050406030204" pitchFamily="18" charset="0"/>
              </a:rPr>
              <a:t>, f. 		</a:t>
            </a:r>
            <a:r>
              <a:rPr lang="cs-CZ" sz="2200" dirty="0">
                <a:latin typeface="Cambria" panose="02040503050406030204" pitchFamily="18" charset="0"/>
              </a:rPr>
              <a:t>horečka</a:t>
            </a:r>
          </a:p>
          <a:p>
            <a:pPr lvl="3"/>
            <a:r>
              <a:rPr lang="cs-CZ" sz="2200" i="1" dirty="0" err="1">
                <a:latin typeface="Cambria" panose="02040503050406030204" pitchFamily="18" charset="0"/>
              </a:rPr>
              <a:t>tussis</a:t>
            </a:r>
            <a:r>
              <a:rPr lang="cs-CZ" sz="2200" i="1" dirty="0">
                <a:latin typeface="Cambria" panose="02040503050406030204" pitchFamily="18" charset="0"/>
              </a:rPr>
              <a:t>, </a:t>
            </a:r>
            <a:r>
              <a:rPr lang="cs-CZ" sz="2200" i="1" dirty="0" err="1">
                <a:latin typeface="Cambria" panose="02040503050406030204" pitchFamily="18" charset="0"/>
              </a:rPr>
              <a:t>is</a:t>
            </a:r>
            <a:r>
              <a:rPr lang="cs-CZ" sz="2200" i="1" dirty="0">
                <a:latin typeface="Cambria" panose="02040503050406030204" pitchFamily="18" charset="0"/>
              </a:rPr>
              <a:t>, f.</a:t>
            </a:r>
            <a:r>
              <a:rPr lang="cs-CZ" sz="2200" dirty="0">
                <a:latin typeface="Cambria" panose="02040503050406030204" pitchFamily="18" charset="0"/>
              </a:rPr>
              <a:t> 		kašel</a:t>
            </a:r>
          </a:p>
          <a:p>
            <a:pPr lvl="3"/>
            <a:r>
              <a:rPr lang="cs-CZ" sz="2200" i="1" dirty="0" err="1">
                <a:latin typeface="Cambria" panose="02040503050406030204" pitchFamily="18" charset="0"/>
              </a:rPr>
              <a:t>tūberculōsis</a:t>
            </a:r>
            <a:r>
              <a:rPr lang="cs-CZ" sz="2200" i="1" dirty="0">
                <a:latin typeface="Cambria" panose="02040503050406030204" pitchFamily="18" charset="0"/>
              </a:rPr>
              <a:t>, </a:t>
            </a:r>
            <a:r>
              <a:rPr lang="cs-CZ" sz="2200" i="1" dirty="0" err="1">
                <a:latin typeface="Cambria" panose="02040503050406030204" pitchFamily="18" charset="0"/>
              </a:rPr>
              <a:t>is</a:t>
            </a:r>
            <a:r>
              <a:rPr lang="cs-CZ" sz="2200" i="1" dirty="0">
                <a:latin typeface="Cambria" panose="02040503050406030204" pitchFamily="18" charset="0"/>
              </a:rPr>
              <a:t>, f.	</a:t>
            </a:r>
            <a:r>
              <a:rPr lang="cs-CZ" sz="2200" dirty="0">
                <a:latin typeface="Cambria" panose="02040503050406030204" pitchFamily="18" charset="0"/>
              </a:rPr>
              <a:t>tuberkulóza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u těchto slov se nepoužívají původní řecké koncovky </a:t>
            </a:r>
            <a:br>
              <a:rPr lang="cs-CZ" sz="2400" dirty="0">
                <a:latin typeface="Cambria" panose="02040503050406030204" pitchFamily="18" charset="0"/>
              </a:rPr>
            </a:br>
            <a:r>
              <a:rPr lang="cs-CZ" sz="2400" dirty="0">
                <a:latin typeface="Cambria" panose="02040503050406030204" pitchFamily="18" charset="0"/>
              </a:rPr>
              <a:t>(v tabulce vyznačené červeně)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28164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3. deklinace – příklady skloňování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solidFill>
                  <a:srgbClr val="C00000"/>
                </a:solidFill>
                <a:latin typeface="Cambria" panose="02040503050406030204" pitchFamily="18" charset="0"/>
              </a:rPr>
              <a:t>substantivum 3. deklinace + adjektivum 1. a 2. deklinace</a:t>
            </a:r>
          </a:p>
          <a:p>
            <a:pPr lvl="3"/>
            <a:r>
              <a:rPr lang="cs-CZ" sz="22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spojení se substantivem mužského rodu</a:t>
            </a: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marg</a:t>
            </a:r>
            <a:r>
              <a:rPr lang="cs-CZ" sz="2000" i="1" dirty="0" err="1">
                <a:latin typeface="Cambria" panose="02040503050406030204" pitchFamily="18" charset="0"/>
                <a:ea typeface="Calibri"/>
                <a:cs typeface="Times New Roman"/>
              </a:rPr>
              <a:t>ō</a:t>
            </a:r>
            <a:r>
              <a:rPr lang="cs-CZ" sz="2000" i="1" dirty="0">
                <a:latin typeface="Cambria" panose="02040503050406030204" pitchFamily="18" charset="0"/>
                <a:ea typeface="Calibri"/>
                <a:cs typeface="Times New Roman"/>
              </a:rPr>
              <a:t>: 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libri"/>
                <a:cs typeface="Times New Roman"/>
              </a:rPr>
              <a:t>substantivum 3. deklinace, podle vzoru </a:t>
            </a:r>
            <a:r>
              <a:rPr lang="cs-CZ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libri"/>
                <a:cs typeface="Times New Roman"/>
              </a:rPr>
              <a:t>pulmō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libri"/>
              <a:cs typeface="Times New Roman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  <a:cs typeface="Times New Roman"/>
              </a:rPr>
              <a:t>l</a:t>
            </a:r>
            <a:r>
              <a:rPr lang="cs-CZ" sz="2000" i="1" dirty="0" err="1">
                <a:latin typeface="Cambria" panose="02040503050406030204" pitchFamily="18" charset="0"/>
              </a:rPr>
              <a:t>ī</a:t>
            </a:r>
            <a:r>
              <a:rPr lang="cs-CZ" sz="2000" i="1" dirty="0" err="1">
                <a:latin typeface="Cambria" panose="02040503050406030204" pitchFamily="18" charset="0"/>
                <a:ea typeface="Calibri"/>
                <a:cs typeface="Times New Roman"/>
              </a:rPr>
              <a:t>ber</a:t>
            </a:r>
            <a:r>
              <a:rPr lang="cs-CZ" sz="2000" i="1" dirty="0">
                <a:latin typeface="Cambria" panose="02040503050406030204" pitchFamily="18" charset="0"/>
                <a:ea typeface="Calibri"/>
                <a:cs typeface="Times New Roman"/>
              </a:rPr>
              <a:t>:</a:t>
            </a:r>
            <a:r>
              <a:rPr lang="cs-CZ" sz="2000" i="1" dirty="0">
                <a:solidFill>
                  <a:srgbClr val="00B050"/>
                </a:solidFill>
                <a:latin typeface="Cambria" panose="02040503050406030204" pitchFamily="18" charset="0"/>
                <a:ea typeface="Calibri"/>
                <a:cs typeface="Times New Roman"/>
              </a:rPr>
              <a:t> 	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</a:rPr>
              <a:t>adjektivum 1. a 2. deklinace, podle vzoru </a:t>
            </a:r>
            <a:r>
              <a:rPr lang="cs-CZ" sz="2000" i="1" dirty="0" err="1">
                <a:solidFill>
                  <a:schemeClr val="tx2"/>
                </a:solidFill>
                <a:latin typeface="Cambria" panose="02040503050406030204" pitchFamily="18" charset="0"/>
              </a:rPr>
              <a:t>nervus</a:t>
            </a:r>
            <a:endParaRPr lang="cs-CZ" sz="16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99591" y="2132856"/>
          <a:ext cx="7787209" cy="25908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03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3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2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margō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er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margin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ē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ber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Cambria" panose="02040503050406030204" pitchFamily="18" charset="0"/>
                        </a:rPr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margin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ber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margin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um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ber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ōrum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margin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ber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um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margin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ē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ber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ōs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margin</a:t>
                      </a:r>
                      <a:r>
                        <a:rPr lang="cs-CZ" sz="2400" i="1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ber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ō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margin</a:t>
                      </a:r>
                      <a:r>
                        <a:rPr lang="cs-CZ" sz="2400" i="1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ibus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kumimoji="0" lang="cs-CZ" sz="2400" i="1" kern="12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Times New Roman"/>
                        </a:rPr>
                        <a:t>ber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kumimoji="0" lang="cs-CZ" sz="2400" i="1" kern="1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Times New Roman"/>
                        </a:rPr>
                        <a:t>s</a:t>
                      </a:r>
                      <a:endParaRPr lang="cs-CZ" sz="2400" i="1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540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3. deklinace – příklady skloňování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solidFill>
                  <a:srgbClr val="C00000"/>
                </a:solidFill>
                <a:latin typeface="Cambria" panose="02040503050406030204" pitchFamily="18" charset="0"/>
              </a:rPr>
              <a:t>substantivum 3. deklinace + adjektivum 1. a 2. deklinace</a:t>
            </a:r>
          </a:p>
          <a:p>
            <a:pPr lvl="3"/>
            <a:r>
              <a:rPr lang="cs-CZ" sz="22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spojení se substantivem ženského rodu</a:t>
            </a: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  <a:ea typeface="Calibri"/>
                <a:cs typeface="Times New Roman"/>
              </a:rPr>
              <a:t>auris</a:t>
            </a:r>
            <a:r>
              <a:rPr lang="cs-CZ" sz="2000" i="1" dirty="0">
                <a:latin typeface="Cambria" panose="02040503050406030204" pitchFamily="18" charset="0"/>
                <a:ea typeface="Calibri"/>
                <a:cs typeface="Times New Roman"/>
              </a:rPr>
              <a:t>: 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libri"/>
                <a:cs typeface="Times New Roman"/>
              </a:rPr>
              <a:t>substantivum 3. deklinace, vzor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libri"/>
              <a:cs typeface="Times New Roman"/>
            </a:endParaRPr>
          </a:p>
          <a:p>
            <a:pPr lvl="3"/>
            <a:r>
              <a:rPr lang="cs-CZ" sz="2000" i="1" dirty="0">
                <a:latin typeface="Cambria" panose="02040503050406030204" pitchFamily="18" charset="0"/>
                <a:cs typeface="Times New Roman"/>
              </a:rPr>
              <a:t>media</a:t>
            </a:r>
            <a:r>
              <a:rPr lang="cs-CZ" sz="2000" i="1" dirty="0">
                <a:latin typeface="Cambria" panose="02040503050406030204" pitchFamily="18" charset="0"/>
                <a:ea typeface="Calibri"/>
                <a:cs typeface="Times New Roman"/>
              </a:rPr>
              <a:t>:</a:t>
            </a:r>
            <a:r>
              <a:rPr lang="cs-CZ" sz="2000" i="1" dirty="0">
                <a:solidFill>
                  <a:srgbClr val="00B050"/>
                </a:solidFill>
                <a:latin typeface="Cambria" panose="02040503050406030204" pitchFamily="18" charset="0"/>
                <a:ea typeface="Calibri"/>
                <a:cs typeface="Times New Roman"/>
              </a:rPr>
              <a:t> 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</a:rPr>
              <a:t>adjektivum 1. a 2. deklinace, podle vzoru </a:t>
            </a:r>
            <a:r>
              <a:rPr lang="cs-CZ" sz="2000" i="1" dirty="0" err="1">
                <a:solidFill>
                  <a:schemeClr val="tx2"/>
                </a:solidFill>
                <a:latin typeface="Cambria" panose="02040503050406030204" pitchFamily="18" charset="0"/>
              </a:rPr>
              <a:t>vēna</a:t>
            </a:r>
            <a:endParaRPr lang="cs-CZ" sz="16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827584" y="2060848"/>
          <a:ext cx="7787209" cy="282239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0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4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auris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medi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6521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3. deklinace – příklady skloňování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solidFill>
                  <a:srgbClr val="C00000"/>
                </a:solidFill>
                <a:latin typeface="Cambria" panose="02040503050406030204" pitchFamily="18" charset="0"/>
              </a:rPr>
              <a:t>substantivum 3. deklinace + adjektivum 1. a 2. deklinace</a:t>
            </a:r>
          </a:p>
          <a:p>
            <a:pPr lvl="3"/>
            <a:r>
              <a:rPr lang="cs-CZ" sz="22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spojení se substantivem středního rodu</a:t>
            </a: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2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forāmen</a:t>
            </a:r>
            <a:r>
              <a:rPr lang="cs-CZ" sz="2000" i="1" dirty="0">
                <a:latin typeface="Cambria" panose="02040503050406030204" pitchFamily="18" charset="0"/>
                <a:ea typeface="Calibri"/>
                <a:cs typeface="Times New Roman"/>
              </a:rPr>
              <a:t>: 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libri"/>
                <a:cs typeface="Times New Roman"/>
              </a:rPr>
              <a:t>substantivum 3. deklinace, podle vzoru </a:t>
            </a:r>
            <a:r>
              <a:rPr lang="cs-CZ" sz="2000" i="1" dirty="0">
                <a:solidFill>
                  <a:schemeClr val="tx2"/>
                </a:solidFill>
                <a:latin typeface="Cambria" panose="02040503050406030204" pitchFamily="18" charset="0"/>
                <a:ea typeface="Calibri"/>
                <a:cs typeface="Times New Roman"/>
              </a:rPr>
              <a:t>corpus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nūtrīcium</a:t>
            </a:r>
            <a:r>
              <a:rPr lang="cs-CZ" sz="2000" i="1" dirty="0">
                <a:latin typeface="Cambria" panose="02040503050406030204" pitchFamily="18" charset="0"/>
                <a:ea typeface="Calibri"/>
                <a:cs typeface="Times New Roman"/>
              </a:rPr>
              <a:t>:</a:t>
            </a:r>
            <a:r>
              <a:rPr lang="cs-CZ" sz="2000" i="1" dirty="0">
                <a:solidFill>
                  <a:srgbClr val="00B050"/>
                </a:solidFill>
                <a:latin typeface="Cambria" panose="02040503050406030204" pitchFamily="18" charset="0"/>
                <a:ea typeface="Calibri"/>
                <a:cs typeface="Times New Roman"/>
              </a:rPr>
              <a:t> 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</a:rPr>
              <a:t>adjektivum 1. a 2. deklinace, podle vzoru </a:t>
            </a:r>
            <a:r>
              <a:rPr lang="cs-CZ" sz="2000" i="1" dirty="0" err="1">
                <a:solidFill>
                  <a:schemeClr val="tx2"/>
                </a:solidFill>
                <a:latin typeface="Cambria" panose="02040503050406030204" pitchFamily="18" charset="0"/>
              </a:rPr>
              <a:t>sēptum</a:t>
            </a:r>
            <a:endParaRPr lang="cs-CZ" sz="16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3"/>
            <a:endParaRPr lang="cs-CZ" sz="16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678395" y="2492896"/>
          <a:ext cx="7787209" cy="272741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9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forāmen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forāmen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forāmin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nūtrīci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8771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Adjektiva </a:t>
            </a:r>
            <a:br>
              <a:rPr lang="cs-CZ" dirty="0"/>
            </a:br>
            <a:r>
              <a:rPr lang="cs-CZ" dirty="0"/>
              <a:t>III. deklinace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3187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" y="404665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Adjektiva 3. deklinace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052736"/>
            <a:ext cx="9144000" cy="542426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+mj-lt"/>
              </a:rPr>
              <a:t>charakteristika</a:t>
            </a:r>
          </a:p>
          <a:p>
            <a:pPr lvl="1"/>
            <a:r>
              <a:rPr lang="cs-CZ" sz="2200" dirty="0">
                <a:latin typeface="+mj-lt"/>
              </a:rPr>
              <a:t>podle počtu tvarů a zakončení v </a:t>
            </a:r>
            <a:r>
              <a:rPr lang="cs-CZ" sz="2200" dirty="0" err="1">
                <a:latin typeface="+mj-lt"/>
              </a:rPr>
              <a:t>nom</a:t>
            </a:r>
            <a:r>
              <a:rPr lang="cs-CZ" sz="2200" dirty="0">
                <a:latin typeface="+mj-lt"/>
              </a:rPr>
              <a:t>. </a:t>
            </a:r>
            <a:r>
              <a:rPr lang="cs-CZ" sz="2200" dirty="0" err="1">
                <a:latin typeface="+mj-lt"/>
              </a:rPr>
              <a:t>sg</a:t>
            </a:r>
            <a:r>
              <a:rPr lang="cs-CZ" sz="2200" dirty="0">
                <a:latin typeface="+mj-lt"/>
              </a:rPr>
              <a:t>. rozlišujeme </a:t>
            </a:r>
            <a:br>
              <a:rPr lang="cs-CZ" sz="2200" dirty="0">
                <a:latin typeface="+mj-lt"/>
              </a:rPr>
            </a:br>
            <a:r>
              <a:rPr lang="cs-CZ" sz="2200" dirty="0">
                <a:latin typeface="+mj-lt"/>
              </a:rPr>
              <a:t>adjektiva 3. deklinace:</a:t>
            </a:r>
          </a:p>
          <a:p>
            <a:pPr lvl="1"/>
            <a:endParaRPr lang="cs-CZ" sz="2200" dirty="0">
              <a:latin typeface="+mj-lt"/>
            </a:endParaRPr>
          </a:p>
          <a:p>
            <a:pPr marL="274320" lvl="1" indent="0">
              <a:buNone/>
            </a:pPr>
            <a:r>
              <a:rPr lang="cs-CZ" sz="2400" dirty="0">
                <a:latin typeface="+mj-lt"/>
              </a:rPr>
              <a:t>1) trojvýchodná: (ac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er</a:t>
            </a:r>
            <a:r>
              <a:rPr lang="cs-CZ" sz="2400" dirty="0">
                <a:latin typeface="+mj-lt"/>
              </a:rPr>
              <a:t>, </a:t>
            </a:r>
            <a:r>
              <a:rPr lang="cs-CZ" sz="2400" dirty="0" err="1">
                <a:latin typeface="+mj-lt"/>
              </a:rPr>
              <a:t>acr</a:t>
            </a:r>
            <a:r>
              <a:rPr lang="cs-CZ" sz="2400" dirty="0" err="1">
                <a:solidFill>
                  <a:srgbClr val="FF0000"/>
                </a:solidFill>
                <a:latin typeface="+mj-lt"/>
              </a:rPr>
              <a:t>is</a:t>
            </a:r>
            <a:r>
              <a:rPr lang="cs-CZ" sz="2400" dirty="0">
                <a:latin typeface="+mj-lt"/>
              </a:rPr>
              <a:t>, </a:t>
            </a:r>
            <a:r>
              <a:rPr lang="cs-CZ" sz="2400" dirty="0" err="1">
                <a:latin typeface="+mj-lt"/>
              </a:rPr>
              <a:t>acr</a:t>
            </a:r>
            <a:r>
              <a:rPr lang="cs-CZ" sz="2400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cs-CZ" sz="2400" dirty="0">
                <a:latin typeface="+mj-lt"/>
              </a:rPr>
              <a:t>; cel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er</a:t>
            </a:r>
            <a:r>
              <a:rPr lang="cs-CZ" sz="2400" dirty="0">
                <a:latin typeface="+mj-lt"/>
              </a:rPr>
              <a:t>, </a:t>
            </a:r>
            <a:r>
              <a:rPr lang="cs-CZ" sz="2400" dirty="0" err="1">
                <a:latin typeface="+mj-lt"/>
              </a:rPr>
              <a:t>celer</a:t>
            </a:r>
            <a:r>
              <a:rPr lang="cs-CZ" sz="2400" dirty="0" err="1">
                <a:solidFill>
                  <a:srgbClr val="FF0000"/>
                </a:solidFill>
                <a:latin typeface="+mj-lt"/>
              </a:rPr>
              <a:t>is</a:t>
            </a:r>
            <a:r>
              <a:rPr lang="cs-CZ" sz="2400" dirty="0">
                <a:latin typeface="+mj-lt"/>
              </a:rPr>
              <a:t>, celer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e</a:t>
            </a:r>
            <a:r>
              <a:rPr lang="cs-CZ" sz="2400" dirty="0">
                <a:latin typeface="+mj-lt"/>
              </a:rPr>
              <a:t>)</a:t>
            </a:r>
          </a:p>
          <a:p>
            <a:pPr marL="274320" lvl="1" indent="0">
              <a:buNone/>
            </a:pPr>
            <a:endParaRPr lang="cs-CZ" sz="2400" dirty="0">
              <a:latin typeface="+mj-lt"/>
            </a:endParaRPr>
          </a:p>
          <a:p>
            <a:pPr marL="274320" lvl="1" indent="0">
              <a:buNone/>
            </a:pPr>
            <a:r>
              <a:rPr lang="cs-CZ" sz="2400" dirty="0">
                <a:latin typeface="+mj-lt"/>
              </a:rPr>
              <a:t>2) </a:t>
            </a:r>
            <a:r>
              <a:rPr lang="cs-CZ" sz="2400" dirty="0" err="1">
                <a:latin typeface="+mj-lt"/>
              </a:rPr>
              <a:t>dvojvýchodná</a:t>
            </a:r>
            <a:r>
              <a:rPr lang="cs-CZ" sz="2400" dirty="0">
                <a:latin typeface="+mj-lt"/>
              </a:rPr>
              <a:t>: (brev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is</a:t>
            </a:r>
            <a:r>
              <a:rPr lang="cs-CZ" sz="2400" dirty="0">
                <a:latin typeface="+mj-lt"/>
              </a:rPr>
              <a:t>, brev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e</a:t>
            </a:r>
            <a:r>
              <a:rPr lang="cs-CZ" sz="2400" dirty="0">
                <a:latin typeface="+mj-lt"/>
              </a:rPr>
              <a:t>)</a:t>
            </a:r>
          </a:p>
          <a:p>
            <a:pPr marL="274320" lvl="1" indent="0">
              <a:buNone/>
            </a:pPr>
            <a:endParaRPr lang="cs-CZ" sz="2400" dirty="0">
              <a:latin typeface="+mj-lt"/>
            </a:endParaRPr>
          </a:p>
          <a:p>
            <a:pPr marL="274320" lvl="1" indent="0">
              <a:buNone/>
            </a:pPr>
            <a:r>
              <a:rPr lang="cs-CZ" sz="2400" dirty="0">
                <a:latin typeface="+mj-lt"/>
              </a:rPr>
              <a:t>3) jednovýchodná: (simple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x</a:t>
            </a:r>
            <a:r>
              <a:rPr lang="cs-CZ" sz="2400" dirty="0">
                <a:latin typeface="+mj-lt"/>
              </a:rPr>
              <a:t>, </a:t>
            </a:r>
            <a:r>
              <a:rPr lang="cs-CZ" sz="2400" dirty="0" err="1">
                <a:latin typeface="+mj-lt"/>
              </a:rPr>
              <a:t>abducen</a:t>
            </a:r>
            <a:r>
              <a:rPr lang="cs-CZ" sz="2400" dirty="0" err="1">
                <a:solidFill>
                  <a:srgbClr val="FF0000"/>
                </a:solidFill>
                <a:latin typeface="+mj-lt"/>
              </a:rPr>
              <a:t>s</a:t>
            </a:r>
            <a:r>
              <a:rPr lang="cs-CZ" sz="2400" dirty="0">
                <a:latin typeface="+mj-lt"/>
              </a:rPr>
              <a:t>)</a:t>
            </a:r>
          </a:p>
          <a:p>
            <a:pPr marL="274320" lvl="1" indent="0">
              <a:buNone/>
            </a:pPr>
            <a:endParaRPr lang="cs-CZ" sz="2200" dirty="0">
              <a:latin typeface="+mj-lt"/>
            </a:endParaRPr>
          </a:p>
          <a:p>
            <a:pPr lvl="2"/>
            <a:endParaRPr lang="cs-CZ" dirty="0">
              <a:latin typeface="+mj-lt"/>
            </a:endParaRPr>
          </a:p>
          <a:p>
            <a:pPr lvl="2"/>
            <a:endParaRPr lang="cs-CZ" i="1" dirty="0">
              <a:latin typeface="+mj-lt"/>
            </a:endParaRPr>
          </a:p>
          <a:p>
            <a:pPr lvl="2"/>
            <a:endParaRPr lang="cs-CZ" sz="1100" i="1" dirty="0">
              <a:latin typeface="+mj-lt"/>
            </a:endParaRPr>
          </a:p>
          <a:p>
            <a:pPr lvl="2"/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27106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Adjektiva 3. deklinace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424264"/>
          </a:xfrm>
        </p:spPr>
        <p:txBody>
          <a:bodyPr>
            <a:normAutofit/>
          </a:bodyPr>
          <a:lstStyle/>
          <a:p>
            <a:r>
              <a:rPr lang="cs-CZ" altLang="cs-CZ" sz="2800" dirty="0">
                <a:solidFill>
                  <a:srgbClr val="FF0000"/>
                </a:solidFill>
              </a:rPr>
              <a:t>Adjektiva 3. deklinace se skloňují podle     i-kmenových vzorů 3. deklinace</a:t>
            </a:r>
            <a:endParaRPr lang="cs-CZ" sz="28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tvary adjektiv 3. deklinace ve spojení se substantivy mužského nebo ženského rodu: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podle vzoru </a:t>
            </a:r>
            <a:r>
              <a:rPr lang="cs-CZ" sz="2400" b="1" i="1" dirty="0" err="1">
                <a:latin typeface="Cambria" panose="02040503050406030204" pitchFamily="18" charset="0"/>
              </a:rPr>
              <a:t>auris</a:t>
            </a:r>
            <a:r>
              <a:rPr lang="cs-CZ" sz="2400" dirty="0">
                <a:latin typeface="Cambria" panose="02040503050406030204" pitchFamily="18" charset="0"/>
              </a:rPr>
              <a:t> </a:t>
            </a:r>
          </a:p>
          <a:p>
            <a:pPr lvl="3"/>
            <a:r>
              <a:rPr lang="cs-CZ" sz="2400" dirty="0">
                <a:latin typeface="Cambria" panose="02040503050406030204" pitchFamily="18" charset="0"/>
              </a:rPr>
              <a:t>s výjimkou ablativu singuláru, kde mají </a:t>
            </a:r>
            <a:br>
              <a:rPr lang="cs-CZ" sz="2400" dirty="0">
                <a:latin typeface="Cambria" panose="02040503050406030204" pitchFamily="18" charset="0"/>
              </a:rPr>
            </a:br>
            <a:r>
              <a:rPr lang="cs-CZ" sz="2400" dirty="0">
                <a:latin typeface="Cambria" panose="02040503050406030204" pitchFamily="18" charset="0"/>
              </a:rPr>
              <a:t>koncovku 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</a:rPr>
              <a:t>-ī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místo 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</a:rPr>
              <a:t>-e</a:t>
            </a:r>
          </a:p>
          <a:p>
            <a:pPr lvl="1"/>
            <a:endParaRPr lang="cs-CZ" sz="2400" dirty="0">
              <a:latin typeface="Cambria" panose="02040503050406030204" pitchFamily="18" charset="0"/>
            </a:endParaRP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tvary adjektiv 3. deklinace ve spojení se substantivy středního rodu: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podle vzoru </a:t>
            </a:r>
            <a:r>
              <a:rPr lang="cs-CZ" sz="2400" b="1" i="1" dirty="0" err="1">
                <a:latin typeface="Cambria" panose="02040503050406030204" pitchFamily="18" charset="0"/>
              </a:rPr>
              <a:t>rēte</a:t>
            </a:r>
            <a:endParaRPr lang="cs-CZ" sz="2400" b="1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2788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adjektiv 3. deklinace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skloňování </a:t>
            </a:r>
            <a:r>
              <a:rPr lang="cs-CZ" sz="2400" dirty="0" err="1">
                <a:latin typeface="Cambria" panose="02040503050406030204" pitchFamily="18" charset="0"/>
              </a:rPr>
              <a:t>dvojvýchodného</a:t>
            </a:r>
            <a:r>
              <a:rPr lang="cs-CZ" sz="2400" dirty="0">
                <a:latin typeface="Cambria" panose="02040503050406030204" pitchFamily="18" charset="0"/>
              </a:rPr>
              <a:t> adjektiva </a:t>
            </a:r>
            <a:r>
              <a:rPr lang="cs-CZ" sz="2400" b="1" dirty="0" err="1">
                <a:latin typeface="Cambria" panose="02040503050406030204" pitchFamily="18" charset="0"/>
              </a:rPr>
              <a:t>nāsālis</a:t>
            </a:r>
            <a:r>
              <a:rPr lang="cs-CZ" sz="2400" b="1" dirty="0">
                <a:latin typeface="Cambria" panose="02040503050406030204" pitchFamily="18" charset="0"/>
              </a:rPr>
              <a:t>, e</a:t>
            </a:r>
            <a:endParaRPr lang="cs-CZ" sz="2400" dirty="0">
              <a:latin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1" y="1700808"/>
          <a:ext cx="8147249" cy="4983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4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2991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129172"/>
            <a:ext cx="8229600" cy="99060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adjektiv 3. deklinace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19772"/>
            <a:ext cx="8229600" cy="5357228"/>
          </a:xfrm>
        </p:spPr>
        <p:txBody>
          <a:bodyPr/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skloňování jednovýchodného adjektiva </a:t>
            </a:r>
            <a:r>
              <a:rPr lang="cs-CZ" sz="2400" b="1" dirty="0">
                <a:latin typeface="Cambria" panose="02040503050406030204" pitchFamily="18" charset="0"/>
              </a:rPr>
              <a:t>simplex</a:t>
            </a:r>
            <a:endParaRPr lang="cs-CZ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642390" y="1844824"/>
          <a:ext cx="7859217" cy="48329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4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5478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447328"/>
          </a:xfrm>
        </p:spPr>
        <p:txBody>
          <a:bodyPr>
            <a:normAutofit fontScale="90000"/>
          </a:bodyPr>
          <a:lstStyle/>
          <a:p>
            <a:r>
              <a:rPr lang="cs-CZ" dirty="0"/>
              <a:t>Koncovky </a:t>
            </a:r>
            <a:r>
              <a:rPr lang="cs-CZ" dirty="0" err="1"/>
              <a:t>nom</a:t>
            </a:r>
            <a:r>
              <a:rPr lang="cs-CZ" dirty="0"/>
              <a:t>. a gen. </a:t>
            </a:r>
            <a:r>
              <a:rPr lang="cs-CZ" dirty="0" err="1"/>
              <a:t>adj</a:t>
            </a:r>
            <a:r>
              <a:rPr lang="cs-CZ" dirty="0"/>
              <a:t>. 3. dekl.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* u jednovýchodných </a:t>
            </a:r>
            <a:r>
              <a:rPr lang="cs-CZ" dirty="0" err="1"/>
              <a:t>adj</a:t>
            </a:r>
            <a:r>
              <a:rPr lang="cs-CZ" dirty="0"/>
              <a:t>. koncovka končící na sykavku (nejčastěji –</a:t>
            </a:r>
            <a:r>
              <a:rPr lang="cs-CZ" dirty="0" err="1"/>
              <a:t>ns</a:t>
            </a:r>
            <a:r>
              <a:rPr lang="cs-CZ" dirty="0"/>
              <a:t>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93912" y="1268760"/>
          <a:ext cx="7200800" cy="345638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16001486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38525595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240984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22327057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610415029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sg</a:t>
                      </a:r>
                      <a:r>
                        <a:rPr lang="cs-CZ" dirty="0"/>
                        <a:t>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pl</a:t>
                      </a:r>
                      <a:r>
                        <a:rPr lang="cs-CZ" dirty="0"/>
                        <a:t>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285869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M, F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M,</a:t>
                      </a:r>
                      <a:r>
                        <a:rPr lang="cs-CZ" b="1" baseline="0" dirty="0"/>
                        <a:t> F</a:t>
                      </a:r>
                      <a:endParaRPr lang="cs-CZ" b="1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48666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cs-CZ" sz="2400" dirty="0"/>
                        <a:t>nom.*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-</a:t>
                      </a:r>
                      <a:r>
                        <a:rPr lang="cs-CZ" sz="2800" dirty="0" err="1"/>
                        <a:t>is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-e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-es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-</a:t>
                      </a:r>
                      <a:r>
                        <a:rPr lang="cs-CZ" sz="2800" dirty="0" err="1"/>
                        <a:t>ia</a:t>
                      </a:r>
                      <a:endParaRPr lang="cs-CZ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68814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cs-CZ" sz="2400" dirty="0"/>
                        <a:t>gen.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-</a:t>
                      </a:r>
                      <a:r>
                        <a:rPr lang="cs-CZ" sz="2800" dirty="0" err="1"/>
                        <a:t>is</a:t>
                      </a:r>
                      <a:endParaRPr lang="cs-CZ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-</a:t>
                      </a:r>
                      <a:r>
                        <a:rPr lang="cs-CZ" sz="2800" dirty="0" err="1"/>
                        <a:t>ium</a:t>
                      </a:r>
                      <a:endParaRPr lang="cs-CZ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46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7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Skloňování řeckých substantiv 1. deklinace (</a:t>
            </a:r>
            <a:r>
              <a:rPr lang="cs-CZ" dirty="0" err="1">
                <a:latin typeface="Cambria" panose="02040503050406030204" pitchFamily="18" charset="0"/>
              </a:rPr>
              <a:t>pl</a:t>
            </a:r>
            <a:r>
              <a:rPr lang="cs-CZ" dirty="0">
                <a:latin typeface="Cambria" panose="02040503050406030204" pitchFamily="18" charset="0"/>
              </a:rPr>
              <a:t>.)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283659"/>
              </p:ext>
            </p:extLst>
          </p:nvPr>
        </p:nvGraphicFramePr>
        <p:xfrm>
          <a:off x="467544" y="1700808"/>
          <a:ext cx="8280920" cy="352839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0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7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artēria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raphē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diabētēs, ae, 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113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2-východná</a:t>
            </a:r>
          </a:p>
        </p:txBody>
      </p:sp>
      <p:graphicFrame>
        <p:nvGraphicFramePr>
          <p:cNvPr id="17423" name="Group 1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775"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Margo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nasale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Margines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nasales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Cristae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nasales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Ossa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nasalia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Marginis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Cristae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Ossis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Marginum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nasalium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Cristarum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nasalium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Ossium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nasalium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4600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1-východná</a:t>
            </a:r>
          </a:p>
        </p:txBody>
      </p:sp>
      <p:graphicFrame>
        <p:nvGraphicFramePr>
          <p:cNvPr id="19471" name="Group 1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458200" cy="4525963"/>
        </p:xfrm>
        <a:graphic>
          <a:graphicData uri="http://schemas.openxmlformats.org/drawingml/2006/table">
            <a:tbl>
              <a:tblPr/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775"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Lobulus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simplex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Articulatio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simplex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Lobuli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simplices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Articulationes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simplices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Crura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simplicia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Lobuli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Articulationis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Cruris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simplicis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 </a:t>
                      </a:r>
                      <a:r>
                        <a:rPr kumimoji="0" lang="cs-CZ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Lobulorum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simplicium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Articulationum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simplicium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Crurum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simplicium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7183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Substantivum + adjektivum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 1./2. dekl. </a:t>
            </a:r>
            <a:r>
              <a:rPr lang="cs-CZ" dirty="0"/>
              <a:t>+ </a:t>
            </a:r>
            <a:r>
              <a:rPr lang="cs-CZ" dirty="0">
                <a:solidFill>
                  <a:srgbClr val="FF0000"/>
                </a:solidFill>
              </a:rPr>
              <a:t>A 1./2. dekl.</a:t>
            </a:r>
          </a:p>
          <a:p>
            <a:pPr marL="274320" lvl="1" indent="0">
              <a:buNone/>
            </a:pPr>
            <a:r>
              <a:rPr lang="cs-CZ" dirty="0" err="1"/>
              <a:t>vena</a:t>
            </a:r>
            <a:r>
              <a:rPr lang="cs-CZ" dirty="0"/>
              <a:t> </a:t>
            </a:r>
            <a:r>
              <a:rPr lang="cs-CZ" dirty="0" err="1"/>
              <a:t>cava</a:t>
            </a:r>
            <a:r>
              <a:rPr lang="cs-CZ" dirty="0"/>
              <a:t>, </a:t>
            </a:r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longus</a:t>
            </a:r>
            <a:r>
              <a:rPr lang="cs-CZ" dirty="0"/>
              <a:t>, cerebrum </a:t>
            </a:r>
            <a:r>
              <a:rPr lang="cs-CZ" dirty="0" err="1"/>
              <a:t>magnum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S 3. dekl</a:t>
            </a:r>
            <a:r>
              <a:rPr lang="cs-CZ" dirty="0"/>
              <a:t>. + </a:t>
            </a:r>
            <a:r>
              <a:rPr lang="cs-CZ" dirty="0">
                <a:solidFill>
                  <a:srgbClr val="FF0000"/>
                </a:solidFill>
              </a:rPr>
              <a:t>A 1./2. dekl.</a:t>
            </a:r>
          </a:p>
          <a:p>
            <a:pPr marL="274320" lvl="1" indent="0">
              <a:buNone/>
            </a:pPr>
            <a:r>
              <a:rPr lang="cs-CZ" dirty="0"/>
              <a:t>tumor </a:t>
            </a:r>
            <a:r>
              <a:rPr lang="cs-CZ" dirty="0" err="1"/>
              <a:t>benignus</a:t>
            </a:r>
            <a:r>
              <a:rPr lang="cs-CZ" dirty="0"/>
              <a:t>, </a:t>
            </a:r>
            <a:r>
              <a:rPr lang="cs-CZ" dirty="0" err="1"/>
              <a:t>operatio</a:t>
            </a:r>
            <a:r>
              <a:rPr lang="cs-CZ" dirty="0"/>
              <a:t> </a:t>
            </a:r>
            <a:r>
              <a:rPr lang="cs-CZ" dirty="0" err="1"/>
              <a:t>complicata</a:t>
            </a:r>
            <a:r>
              <a:rPr lang="cs-CZ" dirty="0"/>
              <a:t>, corpus </a:t>
            </a:r>
            <a:r>
              <a:rPr lang="cs-CZ" dirty="0" err="1"/>
              <a:t>alienum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S 1./2. dekl. </a:t>
            </a:r>
            <a:r>
              <a:rPr lang="cs-CZ" dirty="0"/>
              <a:t>+ </a:t>
            </a:r>
            <a:r>
              <a:rPr lang="cs-CZ" dirty="0">
                <a:solidFill>
                  <a:srgbClr val="00B0F0"/>
                </a:solidFill>
              </a:rPr>
              <a:t>A 3. dekl.</a:t>
            </a:r>
          </a:p>
          <a:p>
            <a:pPr marL="274320" lvl="1" indent="0">
              <a:buNone/>
            </a:pPr>
            <a:r>
              <a:rPr lang="cs-CZ" dirty="0" err="1"/>
              <a:t>arteria</a:t>
            </a:r>
            <a:r>
              <a:rPr lang="cs-CZ" dirty="0"/>
              <a:t> </a:t>
            </a:r>
            <a:r>
              <a:rPr lang="cs-CZ" dirty="0" err="1"/>
              <a:t>communis</a:t>
            </a:r>
            <a:r>
              <a:rPr lang="cs-CZ" dirty="0"/>
              <a:t>, </a:t>
            </a:r>
            <a:r>
              <a:rPr lang="cs-CZ" dirty="0" err="1"/>
              <a:t>musculus</a:t>
            </a:r>
            <a:r>
              <a:rPr lang="cs-CZ" dirty="0"/>
              <a:t> brevis, organum </a:t>
            </a:r>
            <a:r>
              <a:rPr lang="cs-CZ" dirty="0" err="1"/>
              <a:t>genitale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S 3. dekl. </a:t>
            </a:r>
            <a:r>
              <a:rPr lang="cs-CZ" dirty="0"/>
              <a:t>+ </a:t>
            </a:r>
            <a:r>
              <a:rPr lang="cs-CZ" dirty="0">
                <a:solidFill>
                  <a:srgbClr val="00B0F0"/>
                </a:solidFill>
              </a:rPr>
              <a:t>A 3. dekl.</a:t>
            </a:r>
          </a:p>
          <a:p>
            <a:pPr marL="274320" lvl="1" indent="0">
              <a:buNone/>
            </a:pPr>
            <a:r>
              <a:rPr lang="cs-CZ" dirty="0"/>
              <a:t>tumor </a:t>
            </a:r>
            <a:r>
              <a:rPr lang="cs-CZ" dirty="0" err="1"/>
              <a:t>inoperabilis</a:t>
            </a:r>
            <a:r>
              <a:rPr lang="cs-CZ" dirty="0"/>
              <a:t>, </a:t>
            </a:r>
            <a:r>
              <a:rPr lang="cs-CZ" dirty="0" err="1"/>
              <a:t>pars</a:t>
            </a:r>
            <a:r>
              <a:rPr lang="cs-CZ" dirty="0"/>
              <a:t> </a:t>
            </a:r>
            <a:r>
              <a:rPr lang="cs-CZ" dirty="0" err="1"/>
              <a:t>distalis</a:t>
            </a:r>
            <a:r>
              <a:rPr lang="cs-CZ" dirty="0"/>
              <a:t>, </a:t>
            </a:r>
            <a:r>
              <a:rPr lang="cs-CZ" dirty="0" err="1"/>
              <a:t>cor</a:t>
            </a:r>
            <a:r>
              <a:rPr lang="cs-CZ" dirty="0"/>
              <a:t> </a:t>
            </a:r>
            <a:r>
              <a:rPr lang="cs-CZ" dirty="0" err="1"/>
              <a:t>pulmonale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196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990600"/>
          </a:xfrm>
        </p:spPr>
        <p:txBody>
          <a:bodyPr>
            <a:noAutofit/>
          </a:bodyPr>
          <a:lstStyle/>
          <a:p>
            <a:br>
              <a:rPr lang="cs-CZ" sz="2800" dirty="0"/>
            </a:br>
            <a:r>
              <a:rPr lang="cs-CZ" sz="2800" dirty="0">
                <a:latin typeface="Cambria" panose="02040503050406030204" pitchFamily="18" charset="0"/>
              </a:rPr>
              <a:t>Odvozování adjektiv příponami s významem příslušnosti/ vztahu k určité anatomické struktuře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340768"/>
            <a:ext cx="9144000" cy="5136232"/>
          </a:xfrm>
        </p:spPr>
        <p:txBody>
          <a:bodyPr>
            <a:normAutofit/>
          </a:bodyPr>
          <a:lstStyle/>
          <a:p>
            <a:r>
              <a:rPr lang="cs-CZ" sz="2400" dirty="0"/>
              <a:t>latinská adjektiva s významem příslušnosti/ vztahu </a:t>
            </a:r>
          </a:p>
          <a:p>
            <a:pPr lvl="1"/>
            <a:r>
              <a:rPr lang="cs-CZ" sz="2100" dirty="0"/>
              <a:t>odvozují se od genitivního kmene </a:t>
            </a:r>
            <a:r>
              <a:rPr lang="cs-CZ" sz="2100" dirty="0" err="1"/>
              <a:t>subst</a:t>
            </a:r>
            <a:r>
              <a:rPr lang="cs-CZ" sz="2100" dirty="0"/>
              <a:t>. připojením přípon:</a:t>
            </a:r>
            <a:br>
              <a:rPr lang="cs-CZ" sz="2100" dirty="0"/>
            </a:br>
            <a:r>
              <a:rPr lang="cs-CZ" sz="2100" i="1" dirty="0">
                <a:solidFill>
                  <a:srgbClr val="FF0000"/>
                </a:solidFill>
              </a:rPr>
              <a:t>-</a:t>
            </a:r>
            <a:r>
              <a:rPr lang="cs-CZ" sz="2100" i="1" dirty="0" err="1">
                <a:solidFill>
                  <a:srgbClr val="FF0000"/>
                </a:solidFill>
              </a:rPr>
              <a:t>ālis</a:t>
            </a:r>
            <a:r>
              <a:rPr lang="cs-CZ" sz="2100" i="1" dirty="0">
                <a:solidFill>
                  <a:srgbClr val="FF0000"/>
                </a:solidFill>
              </a:rPr>
              <a:t>, -</a:t>
            </a:r>
            <a:r>
              <a:rPr lang="cs-CZ" sz="2100" i="1" dirty="0" err="1">
                <a:solidFill>
                  <a:srgbClr val="FF0000"/>
                </a:solidFill>
              </a:rPr>
              <a:t>āle</a:t>
            </a:r>
            <a:r>
              <a:rPr lang="cs-CZ" sz="2100" i="1" dirty="0">
                <a:solidFill>
                  <a:schemeClr val="tx1"/>
                </a:solidFill>
              </a:rPr>
              <a:t>/</a:t>
            </a:r>
            <a:r>
              <a:rPr lang="cs-CZ" sz="2100" dirty="0"/>
              <a:t> </a:t>
            </a:r>
            <a:r>
              <a:rPr lang="cs-CZ" sz="2100" i="1" dirty="0">
                <a:solidFill>
                  <a:srgbClr val="FF0000"/>
                </a:solidFill>
              </a:rPr>
              <a:t>-</a:t>
            </a:r>
            <a:r>
              <a:rPr lang="cs-CZ" sz="2100" i="1" dirty="0" err="1">
                <a:solidFill>
                  <a:srgbClr val="FF0000"/>
                </a:solidFill>
              </a:rPr>
              <a:t>āris</a:t>
            </a:r>
            <a:r>
              <a:rPr lang="cs-CZ" sz="2100" i="1" dirty="0">
                <a:solidFill>
                  <a:srgbClr val="FF0000"/>
                </a:solidFill>
              </a:rPr>
              <a:t>, -</a:t>
            </a:r>
            <a:r>
              <a:rPr lang="cs-CZ" sz="2100" i="1" dirty="0" err="1">
                <a:solidFill>
                  <a:srgbClr val="FF0000"/>
                </a:solidFill>
              </a:rPr>
              <a:t>āre</a:t>
            </a:r>
            <a:r>
              <a:rPr lang="cs-CZ" sz="2100" i="1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(předchází L)</a:t>
            </a:r>
            <a:endParaRPr lang="cs-CZ" sz="2100" dirty="0">
              <a:solidFill>
                <a:srgbClr val="FF0000"/>
              </a:solidFill>
            </a:endParaRP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řecká adjektiva s významem příslušnosti/ vztahu </a:t>
            </a:r>
          </a:p>
          <a:p>
            <a:pPr lvl="1"/>
            <a:r>
              <a:rPr lang="cs-CZ" sz="2100" dirty="0"/>
              <a:t>odvozují se od genitivního kmene substantiva připojením přípon: </a:t>
            </a:r>
          </a:p>
          <a:p>
            <a:pPr lvl="2"/>
            <a:r>
              <a:rPr lang="cs-CZ" sz="2000" i="1" dirty="0">
                <a:solidFill>
                  <a:srgbClr val="FF0000"/>
                </a:solidFill>
              </a:rPr>
              <a:t>-</a:t>
            </a:r>
            <a:r>
              <a:rPr lang="cs-CZ" sz="2000" i="1" dirty="0" err="1">
                <a:solidFill>
                  <a:srgbClr val="FF0000"/>
                </a:solidFill>
              </a:rPr>
              <a:t>icus</a:t>
            </a:r>
            <a:r>
              <a:rPr lang="cs-CZ" sz="2000" i="1" dirty="0">
                <a:solidFill>
                  <a:srgbClr val="FF0000"/>
                </a:solidFill>
              </a:rPr>
              <a:t>, -</a:t>
            </a:r>
            <a:r>
              <a:rPr lang="cs-CZ" sz="2000" i="1" dirty="0" err="1">
                <a:solidFill>
                  <a:srgbClr val="FF0000"/>
                </a:solidFill>
              </a:rPr>
              <a:t>ica</a:t>
            </a:r>
            <a:r>
              <a:rPr lang="cs-CZ" sz="2000" i="1" dirty="0">
                <a:solidFill>
                  <a:srgbClr val="FF0000"/>
                </a:solidFill>
              </a:rPr>
              <a:t>, -</a:t>
            </a:r>
            <a:r>
              <a:rPr lang="cs-CZ" sz="2000" i="1" dirty="0" err="1">
                <a:solidFill>
                  <a:srgbClr val="FF0000"/>
                </a:solidFill>
              </a:rPr>
              <a:t>icum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  <a:p>
            <a:pPr lvl="2"/>
            <a:r>
              <a:rPr lang="cs-CZ" sz="2000" i="1" dirty="0">
                <a:solidFill>
                  <a:srgbClr val="FF0000"/>
                </a:solidFill>
              </a:rPr>
              <a:t>-</a:t>
            </a:r>
            <a:r>
              <a:rPr lang="cs-CZ" sz="2000" i="1" dirty="0" err="1">
                <a:solidFill>
                  <a:srgbClr val="FF0000"/>
                </a:solidFill>
              </a:rPr>
              <a:t>eus</a:t>
            </a:r>
            <a:r>
              <a:rPr lang="cs-CZ" sz="2000" i="1" dirty="0">
                <a:solidFill>
                  <a:srgbClr val="FF0000"/>
                </a:solidFill>
              </a:rPr>
              <a:t>, -</a:t>
            </a:r>
            <a:r>
              <a:rPr lang="cs-CZ" sz="2000" i="1" dirty="0" err="1">
                <a:solidFill>
                  <a:srgbClr val="FF0000"/>
                </a:solidFill>
              </a:rPr>
              <a:t>ea</a:t>
            </a:r>
            <a:r>
              <a:rPr lang="cs-CZ" sz="2000" i="1" dirty="0">
                <a:solidFill>
                  <a:srgbClr val="FF0000"/>
                </a:solidFill>
              </a:rPr>
              <a:t>, -</a:t>
            </a:r>
            <a:r>
              <a:rPr lang="cs-CZ" sz="2000" i="1" dirty="0" err="1">
                <a:solidFill>
                  <a:srgbClr val="FF0000"/>
                </a:solidFill>
              </a:rPr>
              <a:t>eum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563476"/>
              </p:ext>
            </p:extLst>
          </p:nvPr>
        </p:nvGraphicFramePr>
        <p:xfrm>
          <a:off x="395536" y="2564904"/>
          <a:ext cx="7848872" cy="113842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92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slovníkový tvar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kmen substantiva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odvozené adjektivum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pariēs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pariet-is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ālis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āle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mūsculus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ī, m.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mūscul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mūscul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āris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mūscul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āre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54845"/>
              </p:ext>
            </p:extLst>
          </p:nvPr>
        </p:nvGraphicFramePr>
        <p:xfrm>
          <a:off x="423631" y="5713907"/>
          <a:ext cx="7931224" cy="113842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4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0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slovníkový tvar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kmen substantiva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odvozené adjektivum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hēpar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hēpat-is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n.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icus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ica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icum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larynx, laryng-</a:t>
                      </a: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eus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ea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eum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8087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Stupňování adjektiv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3629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67751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Stupňování přídavných jmen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507" y="1268760"/>
            <a:ext cx="8229600" cy="53948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3. stupně – pozitiv, komparativ, superlativ</a:t>
            </a:r>
          </a:p>
          <a:p>
            <a:pPr eaLnBrk="1" hangingPunct="1"/>
            <a:r>
              <a:rPr lang="cs-CZ" altLang="cs-CZ" sz="2800" dirty="0"/>
              <a:t>Tvoření třemi způsoby 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 – pravidelně, opisem, nepravidelně</a:t>
            </a:r>
          </a:p>
          <a:p>
            <a:pPr eaLnBrk="1" hangingPunct="1"/>
            <a:r>
              <a:rPr lang="cs-CZ" altLang="cs-CZ" sz="2800" dirty="0"/>
              <a:t>Viz angličtina</a:t>
            </a:r>
          </a:p>
          <a:p>
            <a:pPr eaLnBrk="1" hangingPunct="1"/>
            <a:r>
              <a:rPr lang="cs-CZ" altLang="cs-CZ" sz="2800" dirty="0"/>
              <a:t>  1) –</a:t>
            </a:r>
            <a:r>
              <a:rPr lang="cs-CZ" altLang="cs-CZ" sz="2800" dirty="0" err="1"/>
              <a:t>er</a:t>
            </a:r>
            <a:r>
              <a:rPr lang="cs-CZ" altLang="cs-CZ" sz="2800" dirty="0"/>
              <a:t>, –(e)st</a:t>
            </a:r>
          </a:p>
          <a:p>
            <a:pPr lvl="1" eaLnBrk="1" hangingPunct="1"/>
            <a:r>
              <a:rPr lang="cs-CZ" altLang="cs-CZ" sz="2400" dirty="0"/>
              <a:t>2) more,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most; </a:t>
            </a:r>
          </a:p>
          <a:p>
            <a:pPr lvl="1" eaLnBrk="1" hangingPunct="1"/>
            <a:r>
              <a:rPr lang="cs-CZ" altLang="cs-CZ" sz="2400" dirty="0"/>
              <a:t>3) </a:t>
            </a:r>
            <a:r>
              <a:rPr lang="cs-CZ" altLang="cs-CZ" sz="2400" dirty="0" err="1"/>
              <a:t>good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better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best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2397699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2. st. - komparativ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r>
              <a:rPr lang="cs-CZ" altLang="cs-CZ" dirty="0"/>
              <a:t>Genitivní kmen </a:t>
            </a:r>
            <a:r>
              <a:rPr lang="de-DE" altLang="cs-CZ" dirty="0"/>
              <a:t>+</a:t>
            </a:r>
            <a:r>
              <a:rPr lang="cs-CZ" altLang="cs-CZ" dirty="0"/>
              <a:t> koncovky –</a:t>
            </a:r>
            <a:r>
              <a:rPr lang="cs-CZ" altLang="cs-CZ" dirty="0" err="1"/>
              <a:t>ior</a:t>
            </a:r>
            <a:r>
              <a:rPr lang="cs-CZ" altLang="cs-CZ" dirty="0"/>
              <a:t> (M,F), -ius (N)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Komparativ všech </a:t>
            </a:r>
            <a:r>
              <a:rPr lang="cs-CZ" altLang="cs-CZ" dirty="0" err="1"/>
              <a:t>adj</a:t>
            </a:r>
            <a:r>
              <a:rPr lang="cs-CZ" altLang="cs-CZ" dirty="0"/>
              <a:t>. je tedy </a:t>
            </a:r>
            <a:r>
              <a:rPr lang="cs-CZ" altLang="cs-CZ" dirty="0" err="1"/>
              <a:t>dvojvýchodný</a:t>
            </a:r>
            <a:endParaRPr lang="cs-CZ" altLang="cs-CZ" dirty="0"/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Všechny komparativy se skloňují podle 3. deklinace, včetně komparativů utvořených od </a:t>
            </a:r>
            <a:r>
              <a:rPr lang="cs-CZ" altLang="cs-CZ" dirty="0" err="1">
                <a:solidFill>
                  <a:srgbClr val="FF0000"/>
                </a:solidFill>
              </a:rPr>
              <a:t>adj</a:t>
            </a:r>
            <a:r>
              <a:rPr lang="cs-CZ" altLang="cs-CZ" dirty="0">
                <a:solidFill>
                  <a:srgbClr val="FF0000"/>
                </a:solidFill>
              </a:rPr>
              <a:t>. 1. a 2. deklinace!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Vzory </a:t>
            </a:r>
            <a:r>
              <a:rPr lang="cs-CZ" altLang="cs-CZ" dirty="0" err="1"/>
              <a:t>pulmo</a:t>
            </a:r>
            <a:r>
              <a:rPr lang="cs-CZ" altLang="cs-CZ" dirty="0"/>
              <a:t> (M,F), corpus (N), tzn. </a:t>
            </a:r>
            <a:r>
              <a:rPr lang="cs-CZ" altLang="cs-CZ" dirty="0">
                <a:solidFill>
                  <a:srgbClr val="FF0000"/>
                </a:solidFill>
              </a:rPr>
              <a:t>souhláskové kmeny</a:t>
            </a:r>
          </a:p>
        </p:txBody>
      </p:sp>
    </p:spTree>
    <p:extLst>
      <p:ext uri="{BB962C8B-B14F-4D97-AF65-F5344CB8AC3E}">
        <p14:creationId xmlns:p14="http://schemas.microsoft.com/office/powerpoint/2010/main" val="1106595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10393" y="1205729"/>
          <a:ext cx="8523213" cy="353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570">
                  <a:extLst>
                    <a:ext uri="{9D8B030D-6E8A-4147-A177-3AD203B41FA5}">
                      <a16:colId xmlns:a16="http://schemas.microsoft.com/office/drawing/2014/main" val="4138821536"/>
                    </a:ext>
                  </a:extLst>
                </a:gridCol>
                <a:gridCol w="2280860">
                  <a:extLst>
                    <a:ext uri="{9D8B030D-6E8A-4147-A177-3AD203B41FA5}">
                      <a16:colId xmlns:a16="http://schemas.microsoft.com/office/drawing/2014/main" val="3170303782"/>
                    </a:ext>
                  </a:extLst>
                </a:gridCol>
                <a:gridCol w="3592783">
                  <a:extLst>
                    <a:ext uri="{9D8B030D-6E8A-4147-A177-3AD203B41FA5}">
                      <a16:colId xmlns:a16="http://schemas.microsoft.com/office/drawing/2014/main" val="2837192172"/>
                    </a:ext>
                  </a:extLst>
                </a:gridCol>
              </a:tblGrid>
              <a:tr h="884529">
                <a:tc>
                  <a:txBody>
                    <a:bodyPr/>
                    <a:lstStyle/>
                    <a:p>
                      <a:r>
                        <a:rPr lang="cs-CZ" sz="2400" dirty="0" err="1"/>
                        <a:t>nom</a:t>
                      </a:r>
                      <a:r>
                        <a:rPr lang="cs-CZ" sz="2400" dirty="0"/>
                        <a:t>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 pozitiv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gen.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nom</a:t>
                      </a:r>
                      <a:r>
                        <a:rPr lang="cs-CZ" sz="2400" dirty="0"/>
                        <a:t>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 komparativ</a:t>
                      </a:r>
                    </a:p>
                  </a:txBody>
                  <a:tcPr marL="49307" marR="49307" anchor="ctr"/>
                </a:tc>
                <a:extLst>
                  <a:ext uri="{0D108BD9-81ED-4DB2-BD59-A6C34878D82A}">
                    <a16:rowId xmlns:a16="http://schemas.microsoft.com/office/drawing/2014/main" val="3969371183"/>
                  </a:ext>
                </a:extLst>
              </a:tr>
              <a:tr h="884529">
                <a:tc>
                  <a:txBody>
                    <a:bodyPr/>
                    <a:lstStyle/>
                    <a:p>
                      <a:r>
                        <a:rPr lang="cs-CZ" sz="2400" dirty="0" err="1"/>
                        <a:t>longus</a:t>
                      </a:r>
                      <a:r>
                        <a:rPr lang="cs-CZ" sz="2400" dirty="0"/>
                        <a:t>, a, um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long</a:t>
                      </a:r>
                      <a:r>
                        <a:rPr lang="cs-CZ" sz="2400" dirty="0"/>
                        <a:t>-í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long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</a:rPr>
                        <a:t>ior</a:t>
                      </a:r>
                      <a:r>
                        <a:rPr lang="cs-CZ" sz="2400" dirty="0"/>
                        <a:t>, 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long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ius</a:t>
                      </a:r>
                    </a:p>
                  </a:txBody>
                  <a:tcPr marL="49307" marR="49307" anchor="ctr"/>
                </a:tc>
                <a:extLst>
                  <a:ext uri="{0D108BD9-81ED-4DB2-BD59-A6C34878D82A}">
                    <a16:rowId xmlns:a16="http://schemas.microsoft.com/office/drawing/2014/main" val="558733285"/>
                  </a:ext>
                </a:extLst>
              </a:tr>
              <a:tr h="884529">
                <a:tc>
                  <a:txBody>
                    <a:bodyPr/>
                    <a:lstStyle/>
                    <a:p>
                      <a:r>
                        <a:rPr lang="cs-CZ" sz="2400" dirty="0"/>
                        <a:t>brevis, e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brev</a:t>
                      </a:r>
                      <a:r>
                        <a:rPr lang="cs-CZ" sz="2400" dirty="0" err="1"/>
                        <a:t>-is</a:t>
                      </a:r>
                      <a:endParaRPr lang="cs-CZ" sz="2400" dirty="0"/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brev</a:t>
                      </a:r>
                      <a:r>
                        <a:rPr lang="cs-CZ" sz="2400" dirty="0" err="1"/>
                        <a:t>-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</a:rPr>
                        <a:t>ior</a:t>
                      </a:r>
                      <a:r>
                        <a:rPr lang="cs-CZ" sz="2400" dirty="0"/>
                        <a:t>, 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brev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ius</a:t>
                      </a:r>
                    </a:p>
                  </a:txBody>
                  <a:tcPr marL="49307" marR="49307" anchor="ctr"/>
                </a:tc>
                <a:extLst>
                  <a:ext uri="{0D108BD9-81ED-4DB2-BD59-A6C34878D82A}">
                    <a16:rowId xmlns:a16="http://schemas.microsoft.com/office/drawing/2014/main" val="3255335955"/>
                  </a:ext>
                </a:extLst>
              </a:tr>
              <a:tr h="884529">
                <a:tc>
                  <a:txBody>
                    <a:bodyPr/>
                    <a:lstStyle/>
                    <a:p>
                      <a:r>
                        <a:rPr lang="cs-CZ" sz="2400" dirty="0"/>
                        <a:t>simplex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simplic</a:t>
                      </a:r>
                      <a:r>
                        <a:rPr lang="cs-CZ" sz="2400" dirty="0" err="1"/>
                        <a:t>-is</a:t>
                      </a:r>
                      <a:endParaRPr lang="cs-CZ" sz="2400" dirty="0"/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simplic</a:t>
                      </a:r>
                      <a:r>
                        <a:rPr lang="cs-CZ" sz="2400" dirty="0" err="1"/>
                        <a:t>-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</a:rPr>
                        <a:t>ior</a:t>
                      </a:r>
                      <a:r>
                        <a:rPr lang="cs-CZ" sz="2400" dirty="0"/>
                        <a:t>, 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simplic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ius</a:t>
                      </a:r>
                    </a:p>
                  </a:txBody>
                  <a:tcPr marL="49307" marR="49307" anchor="ctr"/>
                </a:tc>
                <a:extLst>
                  <a:ext uri="{0D108BD9-81ED-4DB2-BD59-A6C34878D82A}">
                    <a16:rowId xmlns:a16="http://schemas.microsoft.com/office/drawing/2014/main" val="3373408063"/>
                  </a:ext>
                </a:extLst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213918" y="5112961"/>
            <a:ext cx="9085277" cy="1394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koncovka gen. komparativu -</a:t>
            </a:r>
            <a:r>
              <a:rPr lang="cs-CZ" i="1" dirty="0" err="1"/>
              <a:t>ioris</a:t>
            </a:r>
            <a:r>
              <a:rPr lang="cs-CZ" i="1" dirty="0"/>
              <a:t> </a:t>
            </a:r>
            <a:r>
              <a:rPr lang="cs-CZ" dirty="0"/>
              <a:t>pro všechny rody</a:t>
            </a:r>
          </a:p>
          <a:p>
            <a:r>
              <a:rPr lang="cs-CZ" dirty="0"/>
              <a:t>dále skloňování podle vzoru </a:t>
            </a:r>
            <a:r>
              <a:rPr lang="cs-CZ" i="1" dirty="0" err="1"/>
              <a:t>pulmo</a:t>
            </a:r>
            <a:r>
              <a:rPr lang="cs-CZ" i="1" dirty="0"/>
              <a:t>, corpus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389285"/>
            <a:ext cx="9144000" cy="447328"/>
          </a:xfrm>
        </p:spPr>
        <p:txBody>
          <a:bodyPr>
            <a:normAutofit fontScale="90000"/>
          </a:bodyPr>
          <a:lstStyle/>
          <a:p>
            <a:r>
              <a:rPr lang="cs-CZ" dirty="0"/>
              <a:t>Vytváření komparativu</a:t>
            </a:r>
          </a:p>
        </p:txBody>
      </p:sp>
    </p:spTree>
    <p:extLst>
      <p:ext uri="{BB962C8B-B14F-4D97-AF65-F5344CB8AC3E}">
        <p14:creationId xmlns:p14="http://schemas.microsoft.com/office/powerpoint/2010/main" val="18154979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87" y="128658"/>
            <a:ext cx="8229600" cy="99060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komparativů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07503" y="1191237"/>
          <a:ext cx="8856985" cy="562867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6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4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27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7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09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ius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ius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042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52361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3. st. - superlativ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57014"/>
            <a:ext cx="8839200" cy="5069150"/>
          </a:xfrm>
        </p:spPr>
        <p:txBody>
          <a:bodyPr/>
          <a:lstStyle/>
          <a:p>
            <a:pPr eaLnBrk="1" hangingPunct="1"/>
            <a:r>
              <a:rPr lang="cs-CZ" altLang="cs-CZ" dirty="0"/>
              <a:t>Gen. Kmen </a:t>
            </a:r>
            <a:r>
              <a:rPr lang="en-US" altLang="cs-CZ" dirty="0"/>
              <a:t>+</a:t>
            </a:r>
            <a:r>
              <a:rPr lang="cs-CZ" altLang="cs-CZ" dirty="0"/>
              <a:t> koncovky 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	</a:t>
            </a:r>
            <a:r>
              <a:rPr lang="cs-CZ" altLang="cs-CZ" dirty="0">
                <a:solidFill>
                  <a:srgbClr val="FF0000"/>
                </a:solidFill>
              </a:rPr>
              <a:t>-</a:t>
            </a:r>
            <a:r>
              <a:rPr lang="cs-CZ" altLang="cs-CZ" dirty="0" err="1">
                <a:solidFill>
                  <a:srgbClr val="FF0000"/>
                </a:solidFill>
              </a:rPr>
              <a:t>issimus</a:t>
            </a:r>
            <a:r>
              <a:rPr lang="cs-CZ" altLang="cs-CZ" dirty="0">
                <a:solidFill>
                  <a:srgbClr val="FF0000"/>
                </a:solidFill>
              </a:rPr>
              <a:t>, -</a:t>
            </a:r>
            <a:r>
              <a:rPr lang="cs-CZ" altLang="cs-CZ" dirty="0" err="1">
                <a:solidFill>
                  <a:srgbClr val="FF0000"/>
                </a:solidFill>
              </a:rPr>
              <a:t>issima</a:t>
            </a:r>
            <a:r>
              <a:rPr lang="cs-CZ" altLang="cs-CZ" dirty="0">
                <a:solidFill>
                  <a:srgbClr val="FF0000"/>
                </a:solidFill>
              </a:rPr>
              <a:t>, -</a:t>
            </a:r>
            <a:r>
              <a:rPr lang="cs-CZ" altLang="cs-CZ" dirty="0" err="1">
                <a:solidFill>
                  <a:srgbClr val="FF0000"/>
                </a:solidFill>
              </a:rPr>
              <a:t>issimum</a:t>
            </a:r>
            <a:endParaRPr lang="cs-CZ" altLang="cs-CZ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Zakončen -</a:t>
            </a:r>
            <a:r>
              <a:rPr lang="cs-CZ" altLang="cs-CZ" dirty="0" err="1"/>
              <a:t>us,a,um</a:t>
            </a:r>
            <a:r>
              <a:rPr lang="cs-CZ" altLang="cs-CZ" dirty="0"/>
              <a:t> = </a:t>
            </a:r>
            <a:r>
              <a:rPr lang="cs-CZ" altLang="cs-CZ" dirty="0" err="1">
                <a:solidFill>
                  <a:srgbClr val="FF0000"/>
                </a:solidFill>
              </a:rPr>
              <a:t>adj</a:t>
            </a:r>
            <a:r>
              <a:rPr lang="cs-CZ" altLang="cs-CZ" dirty="0">
                <a:solidFill>
                  <a:srgbClr val="FF0000"/>
                </a:solidFill>
              </a:rPr>
              <a:t>. 1. a 2. deklinace</a:t>
            </a:r>
          </a:p>
          <a:p>
            <a:pPr eaLnBrk="1" hangingPunct="1"/>
            <a:r>
              <a:rPr lang="cs-CZ" altLang="cs-CZ" dirty="0"/>
              <a:t>Skloňování dle příslušných vzorů: </a:t>
            </a:r>
            <a:r>
              <a:rPr lang="cs-CZ" altLang="cs-CZ" dirty="0" err="1">
                <a:solidFill>
                  <a:srgbClr val="FF0000"/>
                </a:solidFill>
              </a:rPr>
              <a:t>vena</a:t>
            </a:r>
            <a:r>
              <a:rPr lang="cs-CZ" altLang="cs-CZ" dirty="0">
                <a:solidFill>
                  <a:srgbClr val="FF0000"/>
                </a:solidFill>
              </a:rPr>
              <a:t>, </a:t>
            </a:r>
            <a:r>
              <a:rPr lang="cs-CZ" altLang="cs-CZ" dirty="0" err="1">
                <a:solidFill>
                  <a:srgbClr val="FF0000"/>
                </a:solidFill>
              </a:rPr>
              <a:t>musculus</a:t>
            </a:r>
            <a:r>
              <a:rPr lang="cs-CZ" altLang="cs-CZ" dirty="0">
                <a:solidFill>
                  <a:srgbClr val="FF0000"/>
                </a:solidFill>
              </a:rPr>
              <a:t>, septum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4500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endParaRPr lang="cs-CZ" sz="2000" dirty="0"/>
          </a:p>
          <a:p>
            <a:pPr marL="182880" lvl="3">
              <a:buSzPct val="85000"/>
            </a:pPr>
            <a:r>
              <a:rPr lang="cs-CZ" sz="28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raphē</a:t>
            </a:r>
            <a:r>
              <a:rPr lang="cs-CZ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  <a:t>, </a:t>
            </a:r>
            <a:r>
              <a:rPr lang="cs-CZ" sz="28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ēs</a:t>
            </a:r>
            <a:r>
              <a:rPr lang="cs-CZ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  <a:t>, f.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(</a:t>
            </a:r>
            <a:r>
              <a:rPr lang="cs-CZ" sz="2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řec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.)</a:t>
            </a:r>
          </a:p>
          <a:p>
            <a:pPr marL="182880" lvl="3">
              <a:buSzPct val="85000"/>
            </a:pPr>
            <a:r>
              <a:rPr lang="cs-CZ" sz="2400" b="1" dirty="0" err="1"/>
              <a:t>diastolē</a:t>
            </a:r>
            <a:r>
              <a:rPr lang="cs-CZ" sz="2400" b="1" dirty="0"/>
              <a:t>, </a:t>
            </a:r>
            <a:r>
              <a:rPr lang="cs-CZ" sz="2400" b="1" dirty="0" err="1"/>
              <a:t>ēs</a:t>
            </a:r>
            <a:r>
              <a:rPr lang="cs-CZ" sz="2400" b="1" dirty="0"/>
              <a:t>, f. diastola (fáze uvolnění </a:t>
            </a:r>
            <a:r>
              <a:rPr lang="cs-CZ" sz="2400" b="1" dirty="0" err="1"/>
              <a:t>srdeč</a:t>
            </a:r>
            <a:r>
              <a:rPr lang="cs-CZ" sz="2400" b="1" dirty="0"/>
              <a:t>. svalu)</a:t>
            </a:r>
          </a:p>
          <a:p>
            <a:pPr marL="182880" lvl="3">
              <a:buSzPct val="85000"/>
            </a:pPr>
            <a:r>
              <a:rPr lang="cs-CZ" sz="2400" b="1" dirty="0" err="1"/>
              <a:t>systolē</a:t>
            </a:r>
            <a:r>
              <a:rPr lang="cs-CZ" sz="2400" b="1" dirty="0"/>
              <a:t>, </a:t>
            </a:r>
            <a:r>
              <a:rPr lang="cs-CZ" sz="2400" b="1" dirty="0" err="1"/>
              <a:t>ēs</a:t>
            </a:r>
            <a:r>
              <a:rPr lang="cs-CZ" sz="2400" b="1" dirty="0"/>
              <a:t>, f. systola (fáze stažení </a:t>
            </a:r>
            <a:r>
              <a:rPr lang="cs-CZ" sz="2400" b="1" dirty="0" err="1"/>
              <a:t>srdeč</a:t>
            </a:r>
            <a:r>
              <a:rPr lang="cs-CZ" sz="2400" b="1" dirty="0"/>
              <a:t>. svalu)</a:t>
            </a:r>
          </a:p>
          <a:p>
            <a:pPr marL="182880" lvl="3">
              <a:buSzPct val="85000"/>
            </a:pPr>
            <a:r>
              <a:rPr lang="cs-CZ" sz="2400" b="1" dirty="0" err="1"/>
              <a:t>cholē</a:t>
            </a:r>
            <a:r>
              <a:rPr lang="cs-CZ" sz="2400" b="1" dirty="0"/>
              <a:t>, </a:t>
            </a:r>
            <a:r>
              <a:rPr lang="cs-CZ" sz="2400" b="1" dirty="0" err="1"/>
              <a:t>ēs</a:t>
            </a:r>
            <a:r>
              <a:rPr lang="cs-CZ" sz="2400" b="1" dirty="0"/>
              <a:t>, f. - žluč</a:t>
            </a:r>
          </a:p>
          <a:p>
            <a:pPr marL="182880" lvl="3">
              <a:buSzPct val="85000"/>
            </a:pPr>
            <a:r>
              <a:rPr lang="cs-CZ" sz="2400" dirty="0" err="1"/>
              <a:t>psȳchē</a:t>
            </a:r>
            <a:r>
              <a:rPr lang="cs-CZ" sz="2400" dirty="0"/>
              <a:t>, </a:t>
            </a:r>
            <a:r>
              <a:rPr lang="cs-CZ" sz="2400" dirty="0" err="1"/>
              <a:t>ēs</a:t>
            </a:r>
            <a:r>
              <a:rPr lang="cs-CZ" sz="2400" dirty="0"/>
              <a:t>, f. duše</a:t>
            </a:r>
          </a:p>
          <a:p>
            <a:pPr marL="182880" lvl="3">
              <a:buSzPct val="85000"/>
            </a:pPr>
            <a:r>
              <a:rPr lang="cs-CZ" sz="2400" dirty="0" err="1"/>
              <a:t>apnoē</a:t>
            </a:r>
            <a:r>
              <a:rPr lang="cs-CZ" sz="2400" dirty="0"/>
              <a:t>, </a:t>
            </a:r>
            <a:r>
              <a:rPr lang="cs-CZ" sz="2400" dirty="0" err="1"/>
              <a:t>ēs</a:t>
            </a:r>
            <a:r>
              <a:rPr lang="cs-CZ" sz="2400" dirty="0"/>
              <a:t>, f. zástava dechu, apnoe</a:t>
            </a:r>
          </a:p>
          <a:p>
            <a:pPr marL="182880" lvl="3">
              <a:buSzPct val="85000"/>
            </a:pPr>
            <a:r>
              <a:rPr lang="cs-CZ" sz="2400" dirty="0" err="1"/>
              <a:t>dyspnoē</a:t>
            </a:r>
            <a:r>
              <a:rPr lang="cs-CZ" sz="2400" dirty="0"/>
              <a:t>, </a:t>
            </a:r>
            <a:r>
              <a:rPr lang="cs-CZ" sz="2400" dirty="0" err="1"/>
              <a:t>ēs</a:t>
            </a:r>
            <a:r>
              <a:rPr lang="cs-CZ" sz="2400" dirty="0"/>
              <a:t>, f. dušnost, namáhavé dýchání</a:t>
            </a:r>
          </a:p>
          <a:p>
            <a:pPr marL="182880" lvl="3">
              <a:buSzPct val="85000"/>
            </a:pPr>
            <a:r>
              <a:rPr lang="cs-CZ" sz="2400" dirty="0" err="1"/>
              <a:t>eupnoē</a:t>
            </a:r>
            <a:r>
              <a:rPr lang="cs-CZ" sz="2400" dirty="0"/>
              <a:t>, </a:t>
            </a:r>
            <a:r>
              <a:rPr lang="cs-CZ" sz="2400" dirty="0" err="1"/>
              <a:t>ēs</a:t>
            </a:r>
            <a:r>
              <a:rPr lang="cs-CZ" sz="2400" dirty="0"/>
              <a:t>, f. normální, pravidelné dýchání</a:t>
            </a:r>
          </a:p>
          <a:p>
            <a:pPr marL="182880" lvl="3">
              <a:buSzPct val="85000"/>
            </a:pPr>
            <a:r>
              <a:rPr lang="cs-CZ" sz="2400" dirty="0" err="1"/>
              <a:t>bradypnoē</a:t>
            </a:r>
            <a:r>
              <a:rPr lang="cs-CZ" sz="2400" dirty="0"/>
              <a:t>, </a:t>
            </a:r>
            <a:r>
              <a:rPr lang="cs-CZ" sz="2400" dirty="0" err="1"/>
              <a:t>ēs</a:t>
            </a:r>
            <a:r>
              <a:rPr lang="cs-CZ" sz="2400" dirty="0"/>
              <a:t>, f. zpomalené dýchání</a:t>
            </a:r>
          </a:p>
          <a:p>
            <a:pPr marL="182880" lvl="3">
              <a:buSzPct val="85000"/>
            </a:pPr>
            <a:r>
              <a:rPr lang="cs-CZ" sz="2400" dirty="0" err="1"/>
              <a:t>tachypnoē</a:t>
            </a:r>
            <a:r>
              <a:rPr lang="cs-CZ" sz="2400" dirty="0"/>
              <a:t>, </a:t>
            </a:r>
            <a:r>
              <a:rPr lang="cs-CZ" sz="2400" dirty="0" err="1"/>
              <a:t>ēs</a:t>
            </a:r>
            <a:r>
              <a:rPr lang="cs-CZ" sz="2400" dirty="0"/>
              <a:t>, f. zrychlené dýchání</a:t>
            </a:r>
            <a:endParaRPr lang="cs-CZ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>
            <a:noAutofit/>
          </a:bodyPr>
          <a:lstStyle/>
          <a:p>
            <a:r>
              <a:rPr lang="cs-CZ" sz="3200" dirty="0"/>
              <a:t>Substantiva I. deklinace řeckého původu</a:t>
            </a:r>
          </a:p>
        </p:txBody>
      </p:sp>
    </p:spTree>
    <p:extLst>
      <p:ext uri="{BB962C8B-B14F-4D97-AF65-F5344CB8AC3E}">
        <p14:creationId xmlns:p14="http://schemas.microsoft.com/office/powerpoint/2010/main" val="27256431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381031"/>
              </p:ext>
            </p:extLst>
          </p:nvPr>
        </p:nvGraphicFramePr>
        <p:xfrm>
          <a:off x="179510" y="1998619"/>
          <a:ext cx="8856985" cy="303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1964361204"/>
                    </a:ext>
                  </a:extLst>
                </a:gridCol>
                <a:gridCol w="2232250">
                  <a:extLst>
                    <a:ext uri="{9D8B030D-6E8A-4147-A177-3AD203B41FA5}">
                      <a16:colId xmlns:a16="http://schemas.microsoft.com/office/drawing/2014/main" val="1749369392"/>
                    </a:ext>
                  </a:extLst>
                </a:gridCol>
                <a:gridCol w="3672407">
                  <a:extLst>
                    <a:ext uri="{9D8B030D-6E8A-4147-A177-3AD203B41FA5}">
                      <a16:colId xmlns:a16="http://schemas.microsoft.com/office/drawing/2014/main" val="2494734052"/>
                    </a:ext>
                  </a:extLst>
                </a:gridCol>
              </a:tblGrid>
              <a:tr h="929139">
                <a:tc>
                  <a:txBody>
                    <a:bodyPr/>
                    <a:lstStyle/>
                    <a:p>
                      <a:r>
                        <a:rPr lang="cs-CZ" sz="2400" dirty="0" err="1"/>
                        <a:t>nom</a:t>
                      </a:r>
                      <a:r>
                        <a:rPr lang="cs-CZ" sz="2400" dirty="0"/>
                        <a:t>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 pozitiv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gen.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nom</a:t>
                      </a:r>
                      <a:r>
                        <a:rPr lang="cs-CZ" sz="2400" dirty="0"/>
                        <a:t>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 komparativ</a:t>
                      </a:r>
                    </a:p>
                  </a:txBody>
                  <a:tcPr marL="49307" marR="49307" anchor="ctr"/>
                </a:tc>
                <a:extLst>
                  <a:ext uri="{0D108BD9-81ED-4DB2-BD59-A6C34878D82A}">
                    <a16:rowId xmlns:a16="http://schemas.microsoft.com/office/drawing/2014/main" val="2272047570"/>
                  </a:ext>
                </a:extLst>
              </a:tr>
              <a:tr h="700405">
                <a:tc>
                  <a:txBody>
                    <a:bodyPr/>
                    <a:lstStyle/>
                    <a:p>
                      <a:r>
                        <a:rPr lang="cs-CZ" sz="2400" dirty="0" err="1"/>
                        <a:t>longus</a:t>
                      </a:r>
                      <a:r>
                        <a:rPr lang="cs-CZ" sz="2400" dirty="0"/>
                        <a:t>, a, um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long</a:t>
                      </a:r>
                      <a:r>
                        <a:rPr lang="cs-CZ" sz="2400" dirty="0"/>
                        <a:t>-í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long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issimus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, a, 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843666"/>
                  </a:ext>
                </a:extLst>
              </a:tr>
              <a:tr h="700405">
                <a:tc>
                  <a:txBody>
                    <a:bodyPr/>
                    <a:lstStyle/>
                    <a:p>
                      <a:r>
                        <a:rPr lang="cs-CZ" sz="2400" dirty="0"/>
                        <a:t>brevis, e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brev</a:t>
                      </a:r>
                      <a:r>
                        <a:rPr lang="cs-CZ" sz="2400" dirty="0" err="1"/>
                        <a:t>-is</a:t>
                      </a:r>
                      <a:endParaRPr lang="cs-CZ" sz="2400" dirty="0"/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brev</a:t>
                      </a:r>
                      <a:r>
                        <a:rPr lang="cs-CZ" sz="2400" dirty="0" err="1"/>
                        <a:t>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issimus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, a, 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6281839"/>
                  </a:ext>
                </a:extLst>
              </a:tr>
              <a:tr h="700405">
                <a:tc>
                  <a:txBody>
                    <a:bodyPr/>
                    <a:lstStyle/>
                    <a:p>
                      <a:r>
                        <a:rPr lang="cs-CZ" sz="2400" dirty="0"/>
                        <a:t>simplex</a:t>
                      </a:r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simplic</a:t>
                      </a:r>
                      <a:r>
                        <a:rPr lang="cs-CZ" sz="2400" dirty="0" err="1"/>
                        <a:t>-is</a:t>
                      </a:r>
                      <a:endParaRPr lang="cs-CZ" sz="2400" dirty="0"/>
                    </a:p>
                  </a:txBody>
                  <a:tcPr marL="49307" marR="49307"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</a:rPr>
                        <a:t>simplic</a:t>
                      </a:r>
                      <a:r>
                        <a:rPr lang="cs-CZ" sz="2400" dirty="0" err="1"/>
                        <a:t>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issimus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rgbClr val="00B050"/>
                          </a:solidFill>
                        </a:rPr>
                        <a:t> a, um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524348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superlativu</a:t>
            </a:r>
          </a:p>
        </p:txBody>
      </p:sp>
    </p:spTree>
    <p:extLst>
      <p:ext uri="{BB962C8B-B14F-4D97-AF65-F5344CB8AC3E}">
        <p14:creationId xmlns:p14="http://schemas.microsoft.com/office/powerpoint/2010/main" val="24027635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726" y="313968"/>
            <a:ext cx="8229600" cy="99060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superlativů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480726" y="1249960"/>
          <a:ext cx="8229600" cy="493140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53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1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60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28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8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32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855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6151"/>
            <a:ext cx="9144000" cy="44732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3600" dirty="0">
                <a:latin typeface="Cambria" panose="02040503050406030204" pitchFamily="18" charset="0"/>
              </a:rPr>
              <a:t>Typy stupňování latinských adjektiv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981512"/>
            <a:ext cx="9144000" cy="5876488"/>
          </a:xfrm>
        </p:spPr>
        <p:txBody>
          <a:bodyPr>
            <a:noAutofit/>
          </a:bodyPr>
          <a:lstStyle/>
          <a:p>
            <a:pPr lvl="0"/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pravidelné stupňování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komparativ se tvoří od genitivního kmene adjektiva připojením přípony </a:t>
            </a:r>
            <a:r>
              <a:rPr lang="pt-BR" sz="2400" b="1" dirty="0">
                <a:latin typeface="Cambria" panose="02040503050406030204" pitchFamily="18" charset="0"/>
              </a:rPr>
              <a:t>-ior</a:t>
            </a:r>
            <a:r>
              <a:rPr lang="pt-BR" sz="2400" i="1" dirty="0">
                <a:latin typeface="Cambria" panose="02040503050406030204" pitchFamily="18" charset="0"/>
              </a:rPr>
              <a:t> </a:t>
            </a:r>
            <a:r>
              <a:rPr lang="pt-BR" sz="2400" dirty="0">
                <a:latin typeface="Cambria" panose="02040503050406030204" pitchFamily="18" charset="0"/>
              </a:rPr>
              <a:t>(M</a:t>
            </a:r>
            <a:r>
              <a:rPr lang="cs-CZ" sz="2400" dirty="0">
                <a:latin typeface="Cambria" panose="02040503050406030204" pitchFamily="18" charset="0"/>
              </a:rPr>
              <a:t>,</a:t>
            </a:r>
            <a:r>
              <a:rPr lang="pt-BR" sz="2400" dirty="0">
                <a:latin typeface="Cambria" panose="02040503050406030204" pitchFamily="18" charset="0"/>
              </a:rPr>
              <a:t> F)</a:t>
            </a:r>
            <a:r>
              <a:rPr lang="cs-CZ" sz="2400" dirty="0">
                <a:latin typeface="Cambria" panose="02040503050406030204" pitchFamily="18" charset="0"/>
              </a:rPr>
              <a:t> nebo</a:t>
            </a:r>
            <a:r>
              <a:rPr lang="pt-BR" sz="2400" dirty="0">
                <a:latin typeface="Cambria" panose="02040503050406030204" pitchFamily="18" charset="0"/>
              </a:rPr>
              <a:t> </a:t>
            </a:r>
            <a:r>
              <a:rPr lang="pt-BR" sz="2400" b="1" dirty="0">
                <a:latin typeface="Cambria" panose="02040503050406030204" pitchFamily="18" charset="0"/>
              </a:rPr>
              <a:t>-ius</a:t>
            </a:r>
            <a:r>
              <a:rPr lang="pt-BR" sz="2400" i="1" dirty="0">
                <a:latin typeface="Cambria" panose="02040503050406030204" pitchFamily="18" charset="0"/>
              </a:rPr>
              <a:t> </a:t>
            </a:r>
            <a:r>
              <a:rPr lang="pt-BR" sz="2400" dirty="0">
                <a:latin typeface="Cambria" panose="02040503050406030204" pitchFamily="18" charset="0"/>
              </a:rPr>
              <a:t>(+ N) 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superlativ se tvoří od genitivního kmene připojením přípony </a:t>
            </a:r>
            <a:r>
              <a:rPr lang="pt-BR" sz="2400" b="1" dirty="0">
                <a:latin typeface="Cambria" panose="02040503050406030204" pitchFamily="18" charset="0"/>
              </a:rPr>
              <a:t>-issimus </a:t>
            </a:r>
            <a:r>
              <a:rPr lang="pt-BR" sz="2400" dirty="0">
                <a:latin typeface="Cambria" panose="02040503050406030204" pitchFamily="18" charset="0"/>
              </a:rPr>
              <a:t>(M), </a:t>
            </a:r>
            <a:r>
              <a:rPr lang="pt-BR" sz="2400" b="1" dirty="0">
                <a:latin typeface="Cambria" panose="02040503050406030204" pitchFamily="18" charset="0"/>
              </a:rPr>
              <a:t>-issima </a:t>
            </a:r>
            <a:r>
              <a:rPr lang="pt-BR" sz="2400" dirty="0">
                <a:latin typeface="Cambria" panose="02040503050406030204" pitchFamily="18" charset="0"/>
              </a:rPr>
              <a:t>(F), </a:t>
            </a:r>
            <a:r>
              <a:rPr lang="pt-BR" sz="2400" b="1" dirty="0">
                <a:latin typeface="Cambria" panose="02040503050406030204" pitchFamily="18" charset="0"/>
              </a:rPr>
              <a:t>-issimum</a:t>
            </a:r>
            <a:r>
              <a:rPr lang="pt-BR" sz="2400" i="1" dirty="0">
                <a:latin typeface="Cambria" panose="02040503050406030204" pitchFamily="18" charset="0"/>
              </a:rPr>
              <a:t> </a:t>
            </a:r>
            <a:r>
              <a:rPr lang="pt-BR" sz="2400" dirty="0">
                <a:latin typeface="Cambria" panose="02040503050406030204" pitchFamily="18" charset="0"/>
              </a:rPr>
              <a:t>(N) </a:t>
            </a:r>
          </a:p>
          <a:p>
            <a:pPr lvl="0"/>
            <a:endParaRPr lang="cs-CZ" sz="11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0"/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nepravidelné stupňování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jednotlivé stupně se tvoří od odlišných kmenů adjektiva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4379" y="4468702"/>
          <a:ext cx="8075241" cy="162040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33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pozitiv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komparativ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superlativ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magnus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magna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magnum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major, </a:t>
                      </a:r>
                      <a:r>
                        <a:rPr lang="cs-CZ" sz="20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majus</a:t>
                      </a:r>
                      <a:endParaRPr lang="cs-CZ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maximus</a:t>
                      </a:r>
                      <a:r>
                        <a:rPr lang="cs-CZ" sz="20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maxima, maximum</a:t>
                      </a:r>
                      <a:endParaRPr lang="cs-CZ" sz="20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parvus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parva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parvum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minor, minus</a:t>
                      </a:r>
                      <a:endParaRPr lang="cs-CZ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minimus</a:t>
                      </a:r>
                      <a:r>
                        <a:rPr lang="cs-CZ" sz="20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minima, minimum</a:t>
                      </a:r>
                      <a:endParaRPr lang="cs-CZ" sz="20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64575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Typy stupňování latinských adjektiv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neúplné stupňování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některé adjektivní tvary komparativu, resp. superlativu pocházejí z latinských předložek a chybí jim tvar v pozitivu: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457200" y="3356992"/>
          <a:ext cx="8229600" cy="28083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předložka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komparativ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superlativ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ante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anterior</a:t>
                      </a: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anterius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post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posterior</a:t>
                      </a: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posterius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īnfrā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īnferior</a:t>
                      </a: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īnferius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intimus</a:t>
                      </a:r>
                      <a:r>
                        <a:rPr lang="cs-CZ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intima, </a:t>
                      </a: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intimum</a:t>
                      </a:r>
                      <a:endParaRPr lang="cs-CZ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suprā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superior,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suprēmus</a:t>
                      </a:r>
                      <a:r>
                        <a:rPr lang="cs-CZ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suprēma</a:t>
                      </a:r>
                      <a:r>
                        <a:rPr lang="cs-CZ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suprēmum</a:t>
                      </a:r>
                      <a:endParaRPr lang="cs-CZ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3091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876"/>
            <a:ext cx="9144000" cy="615636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" panose="02040503050406030204" pitchFamily="18" charset="0"/>
              </a:rPr>
              <a:t>Překlad komparativů a superlativů v anatomických termínech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048624"/>
            <a:ext cx="9144000" cy="580937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latinské komparativy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používají se pro označení anatomické struktury, která se na lidském těle vyskytuje:</a:t>
            </a:r>
          </a:p>
          <a:p>
            <a:pPr lvl="2"/>
            <a:r>
              <a:rPr lang="cs-CZ" sz="2200" dirty="0">
                <a:latin typeface="Cambria" panose="02040503050406030204" pitchFamily="18" charset="0"/>
              </a:rPr>
              <a:t> </a:t>
            </a:r>
            <a:r>
              <a:rPr lang="cs-CZ" sz="2200" b="1" dirty="0">
                <a:latin typeface="Cambria" panose="02040503050406030204" pitchFamily="18" charset="0"/>
              </a:rPr>
              <a:t>v protikladném umístění:</a:t>
            </a:r>
          </a:p>
          <a:p>
            <a:pPr lvl="3"/>
            <a:r>
              <a:rPr lang="cs-CZ" sz="2200" i="1" dirty="0">
                <a:latin typeface="Cambria" panose="02040503050406030204" pitchFamily="18" charset="0"/>
              </a:rPr>
              <a:t>labium </a:t>
            </a:r>
            <a:r>
              <a:rPr lang="cs-CZ" sz="22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superius</a:t>
            </a:r>
            <a:r>
              <a:rPr lang="cs-CZ" sz="2200" i="1" dirty="0">
                <a:latin typeface="Cambria" panose="02040503050406030204" pitchFamily="18" charset="0"/>
              </a:rPr>
              <a:t>		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horní</a:t>
            </a:r>
            <a:r>
              <a:rPr lang="cs-CZ" sz="2200" dirty="0">
                <a:latin typeface="Cambria" panose="02040503050406030204" pitchFamily="18" charset="0"/>
              </a:rPr>
              <a:t> ret</a:t>
            </a:r>
          </a:p>
          <a:p>
            <a:pPr lvl="3"/>
            <a:r>
              <a:rPr lang="cs-CZ" sz="2200" i="1" dirty="0">
                <a:latin typeface="Cambria" panose="02040503050406030204" pitchFamily="18" charset="0"/>
              </a:rPr>
              <a:t>labium </a:t>
            </a:r>
            <a:r>
              <a:rPr lang="cs-CZ" sz="22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īnferius</a:t>
            </a:r>
            <a:r>
              <a:rPr lang="cs-CZ" sz="2200" i="1" dirty="0">
                <a:latin typeface="Cambria" panose="02040503050406030204" pitchFamily="18" charset="0"/>
              </a:rPr>
              <a:t> 		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dolní</a:t>
            </a:r>
            <a:r>
              <a:rPr lang="cs-CZ" sz="2200" dirty="0">
                <a:latin typeface="Cambria" panose="02040503050406030204" pitchFamily="18" charset="0"/>
              </a:rPr>
              <a:t> ret </a:t>
            </a:r>
          </a:p>
          <a:p>
            <a:pPr lvl="2"/>
            <a:r>
              <a:rPr lang="cs-CZ" sz="2200" dirty="0">
                <a:latin typeface="Cambria" panose="02040503050406030204" pitchFamily="18" charset="0"/>
              </a:rPr>
              <a:t>s </a:t>
            </a:r>
            <a:r>
              <a:rPr lang="cs-CZ" sz="2200" b="1" dirty="0">
                <a:latin typeface="Cambria" panose="02040503050406030204" pitchFamily="18" charset="0"/>
              </a:rPr>
              <a:t>protikladnou mírou určité vlastnosti:</a:t>
            </a:r>
          </a:p>
          <a:p>
            <a:pPr lvl="3"/>
            <a:r>
              <a:rPr lang="cs-CZ" sz="2200" i="1" dirty="0" err="1">
                <a:latin typeface="Cambria" panose="02040503050406030204" pitchFamily="18" charset="0"/>
              </a:rPr>
              <a:t>forāmen</a:t>
            </a:r>
            <a:r>
              <a:rPr lang="cs-CZ" sz="2200" dirty="0">
                <a:latin typeface="Cambria" panose="02040503050406030204" pitchFamily="18" charset="0"/>
              </a:rPr>
              <a:t> </a:t>
            </a:r>
            <a:r>
              <a:rPr lang="cs-CZ" sz="2200" i="1" dirty="0" err="1">
                <a:latin typeface="Cambria" panose="02040503050406030204" pitchFamily="18" charset="0"/>
              </a:rPr>
              <a:t>palātīnum</a:t>
            </a:r>
            <a:r>
              <a:rPr lang="cs-CZ" sz="2200" i="1" dirty="0">
                <a:latin typeface="Cambria" panose="02040503050406030204" pitchFamily="18" charset="0"/>
              </a:rPr>
              <a:t> </a:t>
            </a:r>
            <a:r>
              <a:rPr lang="cs-CZ" sz="22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majus</a:t>
            </a:r>
            <a:r>
              <a:rPr lang="cs-CZ" sz="2200" i="1" dirty="0">
                <a:latin typeface="Cambria" panose="02040503050406030204" pitchFamily="18" charset="0"/>
              </a:rPr>
              <a:t>	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velký</a:t>
            </a:r>
            <a:r>
              <a:rPr lang="cs-CZ" sz="2200" dirty="0">
                <a:latin typeface="Cambria" panose="02040503050406030204" pitchFamily="18" charset="0"/>
              </a:rPr>
              <a:t> patrový otvor</a:t>
            </a:r>
          </a:p>
          <a:p>
            <a:pPr lvl="3"/>
            <a:r>
              <a:rPr lang="cs-CZ" sz="2200" i="1" dirty="0" err="1">
                <a:latin typeface="Cambria" panose="02040503050406030204" pitchFamily="18" charset="0"/>
              </a:rPr>
              <a:t>forāmen</a:t>
            </a:r>
            <a:r>
              <a:rPr lang="cs-CZ" sz="2200" dirty="0">
                <a:latin typeface="Cambria" panose="02040503050406030204" pitchFamily="18" charset="0"/>
              </a:rPr>
              <a:t> </a:t>
            </a:r>
            <a:r>
              <a:rPr lang="cs-CZ" sz="2200" i="1" dirty="0" err="1">
                <a:latin typeface="Cambria" panose="02040503050406030204" pitchFamily="18" charset="0"/>
              </a:rPr>
              <a:t>palātīnum</a:t>
            </a:r>
            <a:r>
              <a:rPr lang="cs-CZ" sz="2200" i="1" dirty="0">
                <a:latin typeface="Cambria" panose="02040503050406030204" pitchFamily="18" charset="0"/>
              </a:rPr>
              <a:t> </a:t>
            </a:r>
            <a:r>
              <a:rPr lang="cs-CZ" sz="2200" i="1" dirty="0">
                <a:solidFill>
                  <a:srgbClr val="FF0000"/>
                </a:solidFill>
                <a:latin typeface="Cambria" panose="02040503050406030204" pitchFamily="18" charset="0"/>
              </a:rPr>
              <a:t>minus</a:t>
            </a:r>
            <a:r>
              <a:rPr lang="cs-CZ" sz="2200" i="1" dirty="0">
                <a:latin typeface="Cambria" panose="02040503050406030204" pitchFamily="18" charset="0"/>
              </a:rPr>
              <a:t> 	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malý</a:t>
            </a:r>
            <a:r>
              <a:rPr lang="cs-CZ" sz="2200" dirty="0">
                <a:latin typeface="Cambria" panose="02040503050406030204" pitchFamily="18" charset="0"/>
              </a:rPr>
              <a:t> patrový otvor </a:t>
            </a:r>
          </a:p>
          <a:p>
            <a:pPr lvl="3"/>
            <a:endParaRPr lang="cs-CZ" sz="2200" dirty="0">
              <a:latin typeface="Cambria" panose="02040503050406030204" pitchFamily="18" charset="0"/>
            </a:endParaRPr>
          </a:p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latinské superlativy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označují nejvyšší míru vlastnosti ve srovnání s obdobnými strukturami určité části lidského těla:</a:t>
            </a:r>
          </a:p>
          <a:p>
            <a:pPr lvl="2"/>
            <a:r>
              <a:rPr lang="cs-CZ" sz="1900" i="1" dirty="0" err="1">
                <a:latin typeface="Cambria" panose="02040503050406030204" pitchFamily="18" charset="0"/>
              </a:rPr>
              <a:t>mūsculus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r>
              <a:rPr lang="cs-CZ" sz="19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lātissimus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r>
              <a:rPr lang="cs-CZ" sz="1900" i="1" dirty="0" err="1">
                <a:latin typeface="Cambria" panose="02040503050406030204" pitchFamily="18" charset="0"/>
              </a:rPr>
              <a:t>dorsī</a:t>
            </a:r>
            <a:r>
              <a:rPr lang="cs-CZ" sz="1900" dirty="0">
                <a:latin typeface="Cambria" panose="02040503050406030204" pitchFamily="18" charset="0"/>
              </a:rPr>
              <a:t> 	</a:t>
            </a:r>
            <a:r>
              <a:rPr lang="cs-CZ" sz="1900" dirty="0">
                <a:solidFill>
                  <a:srgbClr val="FF0000"/>
                </a:solidFill>
                <a:latin typeface="Cambria" panose="02040503050406030204" pitchFamily="18" charset="0"/>
              </a:rPr>
              <a:t>široký</a:t>
            </a:r>
            <a:r>
              <a:rPr lang="cs-CZ" sz="1900" dirty="0">
                <a:latin typeface="Cambria" panose="02040503050406030204" pitchFamily="18" charset="0"/>
              </a:rPr>
              <a:t> zádový sval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38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692696"/>
            <a:ext cx="8507288" cy="5784304"/>
          </a:xfrm>
        </p:spPr>
        <p:txBody>
          <a:bodyPr>
            <a:normAutofit/>
          </a:bodyPr>
          <a:lstStyle/>
          <a:p>
            <a:pPr marL="182880" lvl="3">
              <a:buSzPct val="85000"/>
            </a:pPr>
            <a:r>
              <a:rPr lang="cs-CZ" sz="32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diabētēs</a:t>
            </a:r>
            <a:r>
              <a:rPr lang="cs-CZ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>, </a:t>
            </a:r>
            <a:r>
              <a:rPr lang="cs-CZ" sz="32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>, m. </a:t>
            </a:r>
            <a:r>
              <a:rPr lang="cs-CZ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(</a:t>
            </a:r>
            <a:r>
              <a:rPr lang="cs-CZ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řec</a:t>
            </a:r>
            <a:r>
              <a:rPr lang="cs-CZ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.)</a:t>
            </a:r>
          </a:p>
          <a:p>
            <a:pPr marL="0" lvl="3" indent="0">
              <a:buSzPct val="85000"/>
              <a:buNone/>
            </a:pPr>
            <a:r>
              <a:rPr lang="cs-CZ" sz="2800" dirty="0">
                <a:latin typeface="Cambria" panose="02040503050406030204" pitchFamily="18" charset="0"/>
              </a:rPr>
              <a:t>	= průchod, průtok, úplavice</a:t>
            </a:r>
          </a:p>
          <a:p>
            <a:pPr marL="0" lvl="3" indent="0">
              <a:buSzPct val="85000"/>
              <a:buNone/>
            </a:pPr>
            <a:r>
              <a:rPr lang="cs-CZ" sz="2800" dirty="0">
                <a:latin typeface="Cambria" panose="02040503050406030204" pitchFamily="18" charset="0"/>
              </a:rPr>
              <a:t>	diabetes </a:t>
            </a:r>
            <a:r>
              <a:rPr lang="cs-CZ" sz="2800" dirty="0" err="1">
                <a:latin typeface="Cambria" panose="02040503050406030204" pitchFamily="18" charset="0"/>
              </a:rPr>
              <a:t>mellitus</a:t>
            </a:r>
            <a:r>
              <a:rPr lang="cs-CZ" sz="2800" dirty="0">
                <a:latin typeface="Cambria" panose="02040503050406030204" pitchFamily="18" charset="0"/>
              </a:rPr>
              <a:t> – cukrovka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9957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591344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Shodný přívlastek, pozice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8016"/>
            <a:ext cx="8229600" cy="540898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Shodný přívlastek </a:t>
            </a:r>
          </a:p>
          <a:p>
            <a:pPr lvl="1"/>
            <a:r>
              <a:rPr lang="cs-CZ" sz="2500" dirty="0">
                <a:latin typeface="Cambria" panose="02040503050406030204" pitchFamily="18" charset="0"/>
              </a:rPr>
              <a:t>nejčastěji jej představuje adjektivum</a:t>
            </a:r>
          </a:p>
          <a:p>
            <a:pPr lvl="2"/>
            <a:r>
              <a:rPr lang="cs-CZ" sz="2400" i="1" dirty="0" err="1">
                <a:latin typeface="Cambria" panose="02040503050406030204" pitchFamily="18" charset="0"/>
              </a:rPr>
              <a:t>arteria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i="1" u="sng" dirty="0" err="1">
                <a:latin typeface="Cambria" panose="02040503050406030204" pitchFamily="18" charset="0"/>
              </a:rPr>
              <a:t>coronaria</a:t>
            </a:r>
            <a:endParaRPr lang="cs-CZ" sz="2400" i="1" u="sng" dirty="0">
              <a:latin typeface="Cambria" panose="02040503050406030204" pitchFamily="18" charset="0"/>
            </a:endParaRPr>
          </a:p>
          <a:p>
            <a:pPr lvl="1"/>
            <a:r>
              <a:rPr lang="cs-CZ" sz="2500" dirty="0">
                <a:latin typeface="Cambria" panose="02040503050406030204" pitchFamily="18" charset="0"/>
              </a:rPr>
              <a:t>shodný = adjektivum je vždy ve stejném pádě, čísle a rodě jako nadřazené substantivum</a:t>
            </a:r>
          </a:p>
          <a:p>
            <a:pPr lvl="1"/>
            <a:endParaRPr lang="cs-CZ" dirty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  <a:p>
            <a:pPr lvl="1"/>
            <a:r>
              <a:rPr lang="cs-CZ" sz="2500" dirty="0">
                <a:latin typeface="Cambria" panose="02040503050406030204" pitchFamily="18" charset="0"/>
              </a:rPr>
              <a:t>! Pozor na </a:t>
            </a:r>
            <a:r>
              <a:rPr lang="cs-CZ" sz="2500" b="1" dirty="0">
                <a:latin typeface="Cambria" panose="02040503050406030204" pitchFamily="18" charset="0"/>
              </a:rPr>
              <a:t>pozici adjektiva </a:t>
            </a:r>
            <a:r>
              <a:rPr lang="cs-CZ" sz="2500" dirty="0">
                <a:latin typeface="Cambria" panose="02040503050406030204" pitchFamily="18" charset="0"/>
              </a:rPr>
              <a:t>v latinských termínech!</a:t>
            </a:r>
          </a:p>
          <a:p>
            <a:pPr lvl="1"/>
            <a:r>
              <a:rPr lang="cs-CZ" sz="2600" dirty="0">
                <a:latin typeface="Cambria" panose="02040503050406030204" pitchFamily="18" charset="0"/>
              </a:rPr>
              <a:t>při překladu do češtiny se často postupuje zprava doleva, např.</a:t>
            </a:r>
          </a:p>
          <a:p>
            <a:pPr lvl="3">
              <a:lnSpc>
                <a:spcPct val="170000"/>
              </a:lnSpc>
            </a:pPr>
            <a:r>
              <a:rPr lang="cs-CZ" sz="2400" i="1" dirty="0" err="1">
                <a:latin typeface="Cambria" panose="02040503050406030204" pitchFamily="18" charset="0"/>
              </a:rPr>
              <a:t>arteria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i="1" u="sng" dirty="0" err="1">
                <a:latin typeface="Cambria" panose="02040503050406030204" pitchFamily="18" charset="0"/>
              </a:rPr>
              <a:t>coronaria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i="1" u="sng" dirty="0" err="1">
                <a:latin typeface="Cambria" panose="02040503050406030204" pitchFamily="18" charset="0"/>
              </a:rPr>
              <a:t>dextra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= </a:t>
            </a:r>
            <a:r>
              <a:rPr lang="cs-CZ" sz="2400" u="sng" dirty="0">
                <a:latin typeface="Cambria" panose="02040503050406030204" pitchFamily="18" charset="0"/>
              </a:rPr>
              <a:t>pravá</a:t>
            </a:r>
            <a:r>
              <a:rPr lang="cs-CZ" sz="2400" dirty="0">
                <a:latin typeface="Cambria" panose="02040503050406030204" pitchFamily="18" charset="0"/>
              </a:rPr>
              <a:t> </a:t>
            </a:r>
            <a:r>
              <a:rPr lang="cs-CZ" sz="2400" u="sng" dirty="0">
                <a:latin typeface="Cambria" panose="02040503050406030204" pitchFamily="18" charset="0"/>
              </a:rPr>
              <a:t>věnčitá</a:t>
            </a:r>
            <a:r>
              <a:rPr lang="cs-CZ" sz="2400" dirty="0">
                <a:latin typeface="Cambria" panose="02040503050406030204" pitchFamily="18" charset="0"/>
              </a:rPr>
              <a:t> tepna</a:t>
            </a:r>
          </a:p>
          <a:p>
            <a:pPr marL="0" indent="0">
              <a:lnSpc>
                <a:spcPct val="120000"/>
              </a:lnSpc>
              <a:buNone/>
            </a:pPr>
            <a:endParaRPr lang="cs-CZ" sz="3000" u="sng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455165"/>
              </p:ext>
            </p:extLst>
          </p:nvPr>
        </p:nvGraphicFramePr>
        <p:xfrm>
          <a:off x="1331640" y="2924944"/>
          <a:ext cx="6240016" cy="14767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0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251">
                <a:tc>
                  <a:txBody>
                    <a:bodyPr/>
                    <a:lstStyle/>
                    <a:p>
                      <a:pPr algn="l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251">
                <a:tc>
                  <a:txBody>
                    <a:bodyPr/>
                    <a:lstStyle/>
                    <a:p>
                      <a:pPr algn="l"/>
                      <a:r>
                        <a:rPr lang="cs-CZ" sz="2400" i="1" dirty="0" err="1">
                          <a:latin typeface="Cambria" panose="02040503050406030204" pitchFamily="18" charset="0"/>
                        </a:rPr>
                        <a:t>arteri</a:t>
                      </a:r>
                      <a:r>
                        <a:rPr lang="cs-CZ" sz="2400" i="1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a</a:t>
                      </a:r>
                      <a:r>
                        <a:rPr lang="cs-CZ" sz="2400" i="1" baseline="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i="1" baseline="0" dirty="0" err="1">
                          <a:latin typeface="Cambria" panose="02040503050406030204" pitchFamily="18" charset="0"/>
                        </a:rPr>
                        <a:t>coronari</a:t>
                      </a:r>
                      <a:r>
                        <a:rPr lang="cs-CZ" sz="2400" i="1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a</a:t>
                      </a:r>
                      <a:endParaRPr lang="cs-CZ" sz="2400" i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i="1" dirty="0" err="1">
                          <a:latin typeface="Cambria" panose="02040503050406030204" pitchFamily="18" charset="0"/>
                        </a:rPr>
                        <a:t>arteri</a:t>
                      </a:r>
                      <a:r>
                        <a:rPr lang="cs-CZ" sz="2400" i="1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400" i="1" baseline="0" dirty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i="1" baseline="0" dirty="0" err="1">
                          <a:latin typeface="Cambria" panose="02040503050406030204" pitchFamily="18" charset="0"/>
                        </a:rPr>
                        <a:t>coronari</a:t>
                      </a:r>
                      <a:r>
                        <a:rPr lang="cs-CZ" sz="2400" i="1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ae</a:t>
                      </a:r>
                      <a:endParaRPr lang="cs-CZ" sz="2400" i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51"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latin typeface="Cambria" panose="02040503050406030204" pitchFamily="18" charset="0"/>
                        </a:rPr>
                        <a:t>věnčit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á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tepn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latin typeface="Cambria" panose="02040503050406030204" pitchFamily="18" charset="0"/>
                        </a:rPr>
                        <a:t>věnčit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é</a:t>
                      </a:r>
                      <a:r>
                        <a:rPr lang="cs-CZ" sz="2400" dirty="0">
                          <a:latin typeface="Cambria" panose="02040503050406030204" pitchFamily="18" charset="0"/>
                        </a:rPr>
                        <a:t> tepn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90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3" y="260648"/>
            <a:ext cx="8229600" cy="99060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Neshodný přívlastek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073" y="1251248"/>
            <a:ext cx="8667727" cy="560675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Neshodný přívlastek 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nejčastěji jej představuje substantivum v genitivním tvaru:</a:t>
            </a:r>
          </a:p>
          <a:p>
            <a:pPr lvl="3"/>
            <a:r>
              <a:rPr lang="cs-CZ" sz="2400" i="1" dirty="0">
                <a:latin typeface="Cambria" panose="02040503050406030204" pitchFamily="18" charset="0"/>
              </a:rPr>
              <a:t>areola </a:t>
            </a:r>
            <a:r>
              <a:rPr lang="cs-CZ" sz="2400" i="1" u="sng" dirty="0" err="1">
                <a:latin typeface="Cambria" panose="02040503050406030204" pitchFamily="18" charset="0"/>
              </a:rPr>
              <a:t>mammae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= dvorec </a:t>
            </a:r>
            <a:r>
              <a:rPr lang="cs-CZ" sz="2400" u="sng" dirty="0">
                <a:latin typeface="Cambria" panose="02040503050406030204" pitchFamily="18" charset="0"/>
              </a:rPr>
              <a:t>prsu</a:t>
            </a:r>
            <a:endParaRPr lang="cs-CZ" sz="2400" i="1" u="sng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1"/>
            <a:endParaRPr lang="cs-CZ" sz="2400" dirty="0">
              <a:latin typeface="Cambria" panose="02040503050406030204" pitchFamily="18" charset="0"/>
            </a:endParaRP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„neshodný“ – substantivum </a:t>
            </a:r>
            <a:r>
              <a:rPr lang="cs-CZ" sz="2400" dirty="0" err="1">
                <a:latin typeface="Cambria" panose="02040503050406030204" pitchFamily="18" charset="0"/>
              </a:rPr>
              <a:t>PkN</a:t>
            </a:r>
            <a:r>
              <a:rPr lang="cs-CZ" sz="2400" dirty="0">
                <a:latin typeface="Cambria" panose="02040503050406030204" pitchFamily="18" charset="0"/>
              </a:rPr>
              <a:t> zůstává vždy v genitivním tvaru</a:t>
            </a:r>
          </a:p>
          <a:p>
            <a:pPr lvl="2"/>
            <a:r>
              <a:rPr lang="cs-CZ" sz="2400" i="1" dirty="0" err="1">
                <a:latin typeface="Cambria" panose="02040503050406030204" pitchFamily="18" charset="0"/>
              </a:rPr>
              <a:t>ven</a:t>
            </a:r>
            <a:r>
              <a:rPr lang="cs-CZ" sz="2400" i="1" dirty="0" err="1">
                <a:solidFill>
                  <a:srgbClr val="00B050"/>
                </a:solidFill>
                <a:latin typeface="Cambria" panose="02040503050406030204" pitchFamily="18" charset="0"/>
              </a:rPr>
              <a:t>ae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i="1" dirty="0" err="1">
                <a:latin typeface="Cambria" panose="02040503050406030204" pitchFamily="18" charset="0"/>
              </a:rPr>
              <a:t>profund</a:t>
            </a:r>
            <a:r>
              <a:rPr lang="cs-CZ" sz="2400" i="1" dirty="0" err="1">
                <a:solidFill>
                  <a:srgbClr val="00B050"/>
                </a:solidFill>
                <a:latin typeface="Cambria" panose="02040503050406030204" pitchFamily="18" charset="0"/>
              </a:rPr>
              <a:t>ae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i="1" u="sng" dirty="0">
                <a:latin typeface="Cambria" panose="02040503050406030204" pitchFamily="18" charset="0"/>
              </a:rPr>
              <a:t>lingu</a:t>
            </a:r>
            <a:r>
              <a:rPr lang="cs-CZ" sz="2400" i="1" u="sng" dirty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</a:p>
          <a:p>
            <a:pPr marL="594360" lvl="2" indent="0">
              <a:buNone/>
            </a:pPr>
            <a:r>
              <a:rPr lang="cs-CZ" sz="2400" i="1" dirty="0">
                <a:latin typeface="Cambria" panose="02040503050406030204" pitchFamily="18" charset="0"/>
              </a:rPr>
              <a:t>			</a:t>
            </a:r>
            <a:r>
              <a:rPr lang="cs-CZ" sz="2400" dirty="0">
                <a:latin typeface="Cambria" panose="02040503050406030204" pitchFamily="18" charset="0"/>
              </a:rPr>
              <a:t>= hlubok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</a:rPr>
              <a:t>é</a:t>
            </a:r>
            <a:r>
              <a:rPr lang="cs-CZ" sz="2400" dirty="0">
                <a:latin typeface="Cambria" panose="02040503050406030204" pitchFamily="18" charset="0"/>
              </a:rPr>
              <a:t> žíl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</a:rPr>
              <a:t>y</a:t>
            </a:r>
            <a:r>
              <a:rPr lang="cs-CZ" sz="2400" dirty="0">
                <a:latin typeface="Cambria" panose="02040503050406030204" pitchFamily="18" charset="0"/>
              </a:rPr>
              <a:t> </a:t>
            </a:r>
            <a:r>
              <a:rPr lang="cs-CZ" sz="2400" u="sng" dirty="0">
                <a:latin typeface="Cambria" panose="02040503050406030204" pitchFamily="18" charset="0"/>
              </a:rPr>
              <a:t>jazyk</a:t>
            </a:r>
            <a:r>
              <a:rPr lang="cs-CZ" sz="2400" u="sng" dirty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gen.pl.: </a:t>
            </a:r>
            <a:r>
              <a:rPr lang="cs-CZ" sz="2400" i="1" dirty="0" err="1">
                <a:latin typeface="Cambria" panose="02040503050406030204" pitchFamily="18" charset="0"/>
              </a:rPr>
              <a:t>ven</a:t>
            </a:r>
            <a:r>
              <a:rPr lang="cs-CZ" sz="2400" i="1" dirty="0" err="1">
                <a:solidFill>
                  <a:srgbClr val="00B050"/>
                </a:solidFill>
                <a:latin typeface="Cambria" panose="02040503050406030204" pitchFamily="18" charset="0"/>
              </a:rPr>
              <a:t>arum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i="1" dirty="0" err="1">
                <a:latin typeface="Cambria" panose="02040503050406030204" pitchFamily="18" charset="0"/>
              </a:rPr>
              <a:t>profund</a:t>
            </a:r>
            <a:r>
              <a:rPr lang="cs-CZ" sz="2400" i="1" dirty="0" err="1">
                <a:solidFill>
                  <a:srgbClr val="00B050"/>
                </a:solidFill>
                <a:latin typeface="Cambria" panose="02040503050406030204" pitchFamily="18" charset="0"/>
              </a:rPr>
              <a:t>arum</a:t>
            </a:r>
            <a:r>
              <a:rPr lang="cs-CZ" sz="2400" i="1" dirty="0">
                <a:latin typeface="Cambria" panose="02040503050406030204" pitchFamily="18" charset="0"/>
              </a:rPr>
              <a:t> l</a:t>
            </a:r>
            <a:r>
              <a:rPr lang="cs-CZ" sz="2400" i="1" u="sng" dirty="0">
                <a:latin typeface="Cambria" panose="02040503050406030204" pitchFamily="18" charset="0"/>
              </a:rPr>
              <a:t>ingu</a:t>
            </a:r>
            <a:r>
              <a:rPr lang="cs-CZ" sz="2400" i="1" u="sng" dirty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</a:p>
          <a:p>
            <a:pPr marL="594360" lvl="2" indent="0">
              <a:buNone/>
            </a:pPr>
            <a:r>
              <a:rPr lang="cs-CZ" sz="2400" i="1" dirty="0">
                <a:latin typeface="Cambria" panose="02040503050406030204" pitchFamily="18" charset="0"/>
              </a:rPr>
              <a:t>			</a:t>
            </a:r>
            <a:r>
              <a:rPr lang="cs-CZ" sz="2400" dirty="0">
                <a:latin typeface="Cambria" panose="02040503050406030204" pitchFamily="18" charset="0"/>
              </a:rPr>
              <a:t>= hlubok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</a:rPr>
              <a:t>ých</a:t>
            </a:r>
            <a:r>
              <a:rPr lang="cs-CZ" sz="2400" dirty="0">
                <a:latin typeface="Cambria" panose="02040503050406030204" pitchFamily="18" charset="0"/>
              </a:rPr>
              <a:t> žil </a:t>
            </a:r>
            <a:r>
              <a:rPr lang="cs-CZ" sz="2400" u="sng" dirty="0">
                <a:latin typeface="Cambria" panose="02040503050406030204" pitchFamily="18" charset="0"/>
              </a:rPr>
              <a:t>jazyk</a:t>
            </a:r>
            <a:r>
              <a:rPr lang="cs-CZ" sz="2400" u="sng" dirty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</a:p>
          <a:p>
            <a:pPr lvl="1"/>
            <a:endParaRPr lang="cs-CZ" sz="2400" dirty="0">
              <a:latin typeface="Cambria" panose="02040503050406030204" pitchFamily="18" charset="0"/>
            </a:endParaRP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neshodným přívlastkem se obvykle vyjadřuje vztah, příslušnost (viz příklady výše)</a:t>
            </a:r>
          </a:p>
          <a:p>
            <a:pPr marL="27432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95525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Vlastní 3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7096D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114</TotalTime>
  <Words>2970</Words>
  <Application>Microsoft Office PowerPoint</Application>
  <PresentationFormat>Předvádění na obrazovce (4:3)</PresentationFormat>
  <Paragraphs>1322</Paragraphs>
  <Slides>64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72" baseType="lpstr">
      <vt:lpstr>Arial</vt:lpstr>
      <vt:lpstr>Calibri</vt:lpstr>
      <vt:lpstr>Cambria</vt:lpstr>
      <vt:lpstr>Cambria Math</vt:lpstr>
      <vt:lpstr>Times New Roman</vt:lpstr>
      <vt:lpstr>Verdana</vt:lpstr>
      <vt:lpstr>Wingdings</vt:lpstr>
      <vt:lpstr>Přehlednost</vt:lpstr>
      <vt:lpstr>I. deklinace</vt:lpstr>
      <vt:lpstr>1. deklinace - shrnutí</vt:lpstr>
      <vt:lpstr>1. deklinace – latinská substantiva a adjektiva</vt:lpstr>
      <vt:lpstr>Skloňování řeckých substantiv 1. deklinace (sg.)</vt:lpstr>
      <vt:lpstr>Skloňování řeckých substantiv 1. deklinace (pl.)</vt:lpstr>
      <vt:lpstr>Substantiva I. deklinace řeckého původu</vt:lpstr>
      <vt:lpstr>Prezentace aplikace PowerPoint</vt:lpstr>
      <vt:lpstr>Shodný přívlastek, pozice adjektiva</vt:lpstr>
      <vt:lpstr>Neshodný přívlastek</vt:lpstr>
      <vt:lpstr>PkS x PkN rozdíl ve skloňování</vt:lpstr>
      <vt:lpstr>II. deklinace</vt:lpstr>
      <vt:lpstr>2. deklinace – latinská substantiva a adjektiva</vt:lpstr>
      <vt:lpstr>2. deklinace – latinská substantiva</vt:lpstr>
      <vt:lpstr>2. deklinace – latinská substantiva</vt:lpstr>
      <vt:lpstr>2. deklinace – řecká substantiva</vt:lpstr>
      <vt:lpstr>2. deklinace – řecká substantiva</vt:lpstr>
      <vt:lpstr>2. deklinace – řecká substantiva</vt:lpstr>
      <vt:lpstr>Příklad skloňování</vt:lpstr>
      <vt:lpstr>Vzory I. A II. deklinace</vt:lpstr>
      <vt:lpstr>Přehled vzorů</vt:lpstr>
      <vt:lpstr>Adjektiva I. a II. deklinace</vt:lpstr>
      <vt:lpstr>Spojení S + A, shodný přívlastek</vt:lpstr>
      <vt:lpstr>Adjektiva 1. a 2. deklinace (mužské tvary)</vt:lpstr>
      <vt:lpstr>Adjektiva 1. a 2. deklinace (střední tvary)</vt:lpstr>
      <vt:lpstr> Latinské řadové číslovky </vt:lpstr>
      <vt:lpstr>1. deklinace – řadové číslovky</vt:lpstr>
      <vt:lpstr>Latinské řadové číslovky</vt:lpstr>
      <vt:lpstr>III. deklinace</vt:lpstr>
      <vt:lpstr>Latinská substantiva 3. deklinace</vt:lpstr>
      <vt:lpstr>Latinská substantiva 3. deklinace</vt:lpstr>
      <vt:lpstr>Latinská substantiva 3. deklinace (dělení dle typu kmene)</vt:lpstr>
      <vt:lpstr>Skloňování latinských substantiv  3. deklinace: vzory</vt:lpstr>
      <vt:lpstr>Skloňování substantiv 3. deklinace:</vt:lpstr>
      <vt:lpstr>Skloňování substantiv 3. deklinace: </vt:lpstr>
      <vt:lpstr>Výjimky ve skloňování latinských substantiv 3. deklinace</vt:lpstr>
      <vt:lpstr>Výjimky ve skloňování latinských substantiv 3. deklinace</vt:lpstr>
      <vt:lpstr>Řecká substantiva 3. deklinace</vt:lpstr>
      <vt:lpstr>Řecká substantiva 3. deklinace</vt:lpstr>
      <vt:lpstr>Řecká substantiva 3. deklinace</vt:lpstr>
      <vt:lpstr>Poznámky ke skloňování vzoru basis</vt:lpstr>
      <vt:lpstr>3. deklinace – příklady skloňování</vt:lpstr>
      <vt:lpstr>3. deklinace – příklady skloňování</vt:lpstr>
      <vt:lpstr>3. deklinace – příklady skloňování</vt:lpstr>
      <vt:lpstr>Adjektiva  III. deklinace</vt:lpstr>
      <vt:lpstr>Adjektiva 3. deklinace</vt:lpstr>
      <vt:lpstr>Adjektiva 3. deklinace</vt:lpstr>
      <vt:lpstr>Skloňování adjektiv 3. deklinace</vt:lpstr>
      <vt:lpstr>Skloňování adjektiv 3. deklinace</vt:lpstr>
      <vt:lpstr>Koncovky nom. a gen. adj. 3. dekl.</vt:lpstr>
      <vt:lpstr>2-východná</vt:lpstr>
      <vt:lpstr>1-východná</vt:lpstr>
      <vt:lpstr>Substantivum + adjektivum</vt:lpstr>
      <vt:lpstr> Odvozování adjektiv příponami s významem příslušnosti/ vztahu k určité anatomické struktuře </vt:lpstr>
      <vt:lpstr>Stupňování adjektiv</vt:lpstr>
      <vt:lpstr>Stupňování přídavných jmen</vt:lpstr>
      <vt:lpstr>2. st. - komparativ</vt:lpstr>
      <vt:lpstr>Vytváření komparativu</vt:lpstr>
      <vt:lpstr>Skloňování komparativů</vt:lpstr>
      <vt:lpstr>3. st. - superlativ</vt:lpstr>
      <vt:lpstr>Vytváření superlativu</vt:lpstr>
      <vt:lpstr>Skloňování superlativů</vt:lpstr>
      <vt:lpstr> Typy stupňování latinských adjektiv</vt:lpstr>
      <vt:lpstr>Typy stupňování latinských adjektiv</vt:lpstr>
      <vt:lpstr>Překlad komparativů a superlativů v anatomických termínech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latinské jmenné flexe</dc:title>
  <dc:creator>Slíva Jan</dc:creator>
  <cp:lastModifiedBy>Jan Slíva</cp:lastModifiedBy>
  <cp:revision>23</cp:revision>
  <dcterms:created xsi:type="dcterms:W3CDTF">2015-09-22T06:46:24Z</dcterms:created>
  <dcterms:modified xsi:type="dcterms:W3CDTF">2016-10-20T21:49:30Z</dcterms:modified>
</cp:coreProperties>
</file>