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6" r:id="rId8"/>
    <p:sldId id="262" r:id="rId9"/>
    <p:sldId id="263" r:id="rId10"/>
    <p:sldId id="264" r:id="rId11"/>
    <p:sldId id="265"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3" d="100"/>
          <a:sy n="53" d="100"/>
        </p:scale>
        <p:origin x="108" y="5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12/7/2016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12/7/2016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smtClean="0"/>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12/7/2016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12/7/2016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12/7/2016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12/7/2016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t>12/7/2016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smtClean="0"/>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8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12/7/2016</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CA" dirty="0" smtClean="0"/>
              <a:t>Some grammar review</a:t>
            </a:r>
            <a:endParaRPr lang="en-CA" dirty="0"/>
          </a:p>
        </p:txBody>
      </p:sp>
      <p:sp>
        <p:nvSpPr>
          <p:cNvPr id="3" name="Subtitle 2"/>
          <p:cNvSpPr>
            <a:spLocks noGrp="1"/>
          </p:cNvSpPr>
          <p:nvPr>
            <p:ph type="subTitle" idx="1"/>
          </p:nvPr>
        </p:nvSpPr>
        <p:spPr/>
        <p:txBody>
          <a:bodyPr>
            <a:normAutofit fontScale="92500" lnSpcReduction="10000"/>
          </a:bodyPr>
          <a:lstStyle/>
          <a:p>
            <a:r>
              <a:rPr lang="en-CA" dirty="0" smtClean="0"/>
              <a:t>David Vargas </a:t>
            </a:r>
          </a:p>
          <a:p>
            <a:r>
              <a:rPr lang="en-CA" dirty="0" smtClean="0"/>
              <a:t>Language Centre</a:t>
            </a:r>
          </a:p>
          <a:p>
            <a:r>
              <a:rPr lang="en-CA" dirty="0" smtClean="0"/>
              <a:t>Masaryk university </a:t>
            </a:r>
            <a:endParaRPr lang="en-CA" dirty="0"/>
          </a:p>
        </p:txBody>
      </p:sp>
    </p:spTree>
    <p:extLst>
      <p:ext uri="{BB962C8B-B14F-4D97-AF65-F5344CB8AC3E}">
        <p14:creationId xmlns:p14="http://schemas.microsoft.com/office/powerpoint/2010/main" val="2641761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9974" y="0"/>
            <a:ext cx="10364451" cy="715617"/>
          </a:xfrm>
        </p:spPr>
        <p:txBody>
          <a:bodyPr/>
          <a:lstStyle/>
          <a:p>
            <a:r>
              <a:rPr lang="en-CA" dirty="0" smtClean="0"/>
              <a:t>Oops! We’re not done</a:t>
            </a:r>
            <a:endParaRPr lang="en-CA" dirty="0"/>
          </a:p>
        </p:txBody>
      </p:sp>
      <p:sp>
        <p:nvSpPr>
          <p:cNvPr id="3" name="Content Placeholder 2"/>
          <p:cNvSpPr>
            <a:spLocks noGrp="1"/>
          </p:cNvSpPr>
          <p:nvPr>
            <p:ph sz="quarter" idx="13"/>
          </p:nvPr>
        </p:nvSpPr>
        <p:spPr>
          <a:xfrm>
            <a:off x="913774" y="1331844"/>
            <a:ext cx="5106026" cy="4459356"/>
          </a:xfrm>
        </p:spPr>
        <p:txBody>
          <a:bodyPr>
            <a:normAutofit fontScale="92500" lnSpcReduction="10000"/>
          </a:bodyPr>
          <a:lstStyle/>
          <a:p>
            <a:r>
              <a:rPr lang="en-CA" i="1" u="sng" dirty="0"/>
              <a:t>reformulating</a:t>
            </a:r>
            <a:endParaRPr lang="en-CA" dirty="0"/>
          </a:p>
          <a:p>
            <a:r>
              <a:rPr lang="en-CA" i="1" dirty="0"/>
              <a:t> </a:t>
            </a:r>
            <a:r>
              <a:rPr lang="en-CA" dirty="0"/>
              <a:t>to put it another way</a:t>
            </a:r>
          </a:p>
          <a:p>
            <a:r>
              <a:rPr lang="en-CA" dirty="0"/>
              <a:t>in other words</a:t>
            </a:r>
          </a:p>
          <a:p>
            <a:r>
              <a:rPr lang="en-CA" i="1" u="sng" dirty="0"/>
              <a:t>alternative</a:t>
            </a:r>
            <a:r>
              <a:rPr lang="en-CA" i="1" dirty="0"/>
              <a:t> </a:t>
            </a:r>
            <a:endParaRPr lang="en-CA" dirty="0"/>
          </a:p>
          <a:p>
            <a:r>
              <a:rPr lang="en-CA" dirty="0"/>
              <a:t>on the one hand... , on the other hand </a:t>
            </a:r>
          </a:p>
          <a:p>
            <a:r>
              <a:rPr lang="en-CA" i="1" u="sng" dirty="0"/>
              <a:t>concession</a:t>
            </a:r>
            <a:r>
              <a:rPr lang="en-CA" i="1" dirty="0"/>
              <a:t> </a:t>
            </a:r>
            <a:endParaRPr lang="en-CA" dirty="0"/>
          </a:p>
          <a:p>
            <a:r>
              <a:rPr lang="en-CA" dirty="0"/>
              <a:t>besides, however, still, though,</a:t>
            </a:r>
          </a:p>
          <a:p>
            <a:r>
              <a:rPr lang="en-CA" dirty="0"/>
              <a:t>in spite of that, despite that</a:t>
            </a:r>
          </a:p>
          <a:p>
            <a:r>
              <a:rPr lang="en-CA" dirty="0"/>
              <a:t>admittedly</a:t>
            </a:r>
          </a:p>
          <a:p>
            <a:r>
              <a:rPr lang="en-CA" dirty="0"/>
              <a:t>if , unless</a:t>
            </a:r>
          </a:p>
          <a:p>
            <a:endParaRPr lang="en-CA" dirty="0"/>
          </a:p>
          <a:p>
            <a:endParaRPr lang="en-CA" dirty="0"/>
          </a:p>
        </p:txBody>
      </p:sp>
      <p:sp>
        <p:nvSpPr>
          <p:cNvPr id="4" name="Content Placeholder 3"/>
          <p:cNvSpPr>
            <a:spLocks noGrp="1"/>
          </p:cNvSpPr>
          <p:nvPr>
            <p:ph sz="quarter" idx="14"/>
          </p:nvPr>
        </p:nvSpPr>
        <p:spPr>
          <a:xfrm>
            <a:off x="6172200" y="1331844"/>
            <a:ext cx="5105400" cy="4459355"/>
          </a:xfrm>
        </p:spPr>
        <p:txBody>
          <a:bodyPr>
            <a:normAutofit/>
          </a:bodyPr>
          <a:lstStyle/>
          <a:p>
            <a:r>
              <a:rPr lang="en-CA" i="1" u="sng" dirty="0"/>
              <a:t>contrasting</a:t>
            </a:r>
            <a:r>
              <a:rPr lang="en-CA" i="1" dirty="0"/>
              <a:t> </a:t>
            </a:r>
            <a:endParaRPr lang="en-CA" dirty="0"/>
          </a:p>
          <a:p>
            <a:r>
              <a:rPr lang="en-CA" dirty="0"/>
              <a:t>on the contrary</a:t>
            </a:r>
          </a:p>
          <a:p>
            <a:r>
              <a:rPr lang="en-CA" dirty="0"/>
              <a:t>in contrast to that</a:t>
            </a:r>
          </a:p>
          <a:p>
            <a:r>
              <a:rPr lang="en-CA" dirty="0"/>
              <a:t>but , yet, however</a:t>
            </a:r>
          </a:p>
          <a:p>
            <a:r>
              <a:rPr lang="en-CA" dirty="0"/>
              <a:t>nevertheless ...</a:t>
            </a:r>
          </a:p>
          <a:p>
            <a:r>
              <a:rPr lang="en-CA" dirty="0"/>
              <a:t>whereas ..., while ...</a:t>
            </a:r>
          </a:p>
          <a:p>
            <a:r>
              <a:rPr lang="en-CA" dirty="0"/>
              <a:t>neither .... nor ...</a:t>
            </a:r>
          </a:p>
          <a:p>
            <a:r>
              <a:rPr lang="en-CA" dirty="0"/>
              <a:t>on the one hand ..., on the other hand ...</a:t>
            </a:r>
          </a:p>
          <a:p>
            <a:endParaRPr lang="en-CA" dirty="0"/>
          </a:p>
        </p:txBody>
      </p:sp>
    </p:spTree>
    <p:extLst>
      <p:ext uri="{BB962C8B-B14F-4D97-AF65-F5344CB8AC3E}">
        <p14:creationId xmlns:p14="http://schemas.microsoft.com/office/powerpoint/2010/main" val="24708309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22173"/>
            <a:ext cx="10364451" cy="594057"/>
          </a:xfrm>
        </p:spPr>
        <p:txBody>
          <a:bodyPr/>
          <a:lstStyle/>
          <a:p>
            <a:r>
              <a:rPr lang="en-CA" dirty="0" smtClean="0"/>
              <a:t>Please don’t go without checking these out:</a:t>
            </a:r>
            <a:endParaRPr lang="en-CA" dirty="0"/>
          </a:p>
        </p:txBody>
      </p:sp>
      <p:sp>
        <p:nvSpPr>
          <p:cNvPr id="3" name="Content Placeholder 2"/>
          <p:cNvSpPr>
            <a:spLocks noGrp="1"/>
          </p:cNvSpPr>
          <p:nvPr>
            <p:ph sz="quarter" idx="13"/>
          </p:nvPr>
        </p:nvSpPr>
        <p:spPr>
          <a:xfrm>
            <a:off x="913774" y="1810776"/>
            <a:ext cx="5106026" cy="4550266"/>
          </a:xfrm>
        </p:spPr>
        <p:txBody>
          <a:bodyPr>
            <a:normAutofit fontScale="85000" lnSpcReduction="10000"/>
          </a:bodyPr>
          <a:lstStyle/>
          <a:p>
            <a:r>
              <a:rPr lang="en-CA" dirty="0"/>
              <a:t>In my view; To my mind, In my opinion, As I see it,</a:t>
            </a:r>
          </a:p>
          <a:p>
            <a:r>
              <a:rPr lang="en-CA" dirty="0"/>
              <a:t>I think that , I believe that , I have come to the conclusion that,</a:t>
            </a:r>
          </a:p>
          <a:p>
            <a:r>
              <a:rPr lang="en-CA" dirty="0"/>
              <a:t>I would not say that ..., Therefore I cannot agree with ...,</a:t>
            </a:r>
          </a:p>
          <a:p>
            <a:r>
              <a:rPr lang="en-CA" dirty="0"/>
              <a:t>I am doubtful whether / certain that ...</a:t>
            </a:r>
          </a:p>
          <a:p>
            <a:r>
              <a:rPr lang="en-CA" dirty="0"/>
              <a:t>According to the text ...</a:t>
            </a:r>
          </a:p>
          <a:p>
            <a:r>
              <a:rPr lang="en-CA" dirty="0"/>
              <a:t>It seems to me that ...</a:t>
            </a:r>
          </a:p>
          <a:p>
            <a:r>
              <a:rPr lang="en-CA" dirty="0"/>
              <a:t>Another argument is that ...</a:t>
            </a:r>
          </a:p>
          <a:p>
            <a:r>
              <a:rPr lang="en-CA" dirty="0"/>
              <a:t>As far as I am concerned, ....</a:t>
            </a:r>
          </a:p>
          <a:p>
            <a:r>
              <a:rPr lang="en-CA" dirty="0"/>
              <a:t>One reason is that ...</a:t>
            </a:r>
          </a:p>
          <a:p>
            <a:endParaRPr lang="en-CA" dirty="0"/>
          </a:p>
        </p:txBody>
      </p:sp>
      <p:sp>
        <p:nvSpPr>
          <p:cNvPr id="4" name="Content Placeholder 3"/>
          <p:cNvSpPr>
            <a:spLocks noGrp="1"/>
          </p:cNvSpPr>
          <p:nvPr>
            <p:ph sz="quarter" idx="14"/>
          </p:nvPr>
        </p:nvSpPr>
        <p:spPr>
          <a:xfrm>
            <a:off x="6172200" y="1810775"/>
            <a:ext cx="5105400" cy="4550267"/>
          </a:xfrm>
        </p:spPr>
        <p:txBody>
          <a:bodyPr>
            <a:normAutofit fontScale="92500" lnSpcReduction="20000"/>
          </a:bodyPr>
          <a:lstStyle/>
          <a:p>
            <a:r>
              <a:rPr lang="en-CA" dirty="0"/>
              <a:t>I would say that ...</a:t>
            </a:r>
          </a:p>
          <a:p>
            <a:r>
              <a:rPr lang="en-CA" dirty="0"/>
              <a:t>As we have seen, ...</a:t>
            </a:r>
          </a:p>
          <a:p>
            <a:r>
              <a:rPr lang="en-CA" dirty="0"/>
              <a:t>As we know from ...., ...</a:t>
            </a:r>
          </a:p>
          <a:p>
            <a:r>
              <a:rPr lang="en-CA" dirty="0"/>
              <a:t>For all these reasons I would support the view that ...</a:t>
            </a:r>
          </a:p>
          <a:p>
            <a:r>
              <a:rPr lang="en-CA" dirty="0"/>
              <a:t>As a result ...</a:t>
            </a:r>
          </a:p>
          <a:p>
            <a:r>
              <a:rPr lang="en-CA" dirty="0"/>
              <a:t>In short ...</a:t>
            </a:r>
          </a:p>
          <a:p>
            <a:r>
              <a:rPr lang="en-CA" dirty="0"/>
              <a:t>With regard to ...</a:t>
            </a:r>
          </a:p>
          <a:p>
            <a:r>
              <a:rPr lang="en-CA" dirty="0"/>
              <a:t>It is for this reason that I think ...</a:t>
            </a:r>
          </a:p>
          <a:p>
            <a:r>
              <a:rPr lang="en-CA" dirty="0"/>
              <a:t>I am convinced that ...</a:t>
            </a:r>
          </a:p>
          <a:p>
            <a:r>
              <a:rPr lang="en-CA" dirty="0"/>
              <a:t>I feel that ...</a:t>
            </a:r>
          </a:p>
          <a:p>
            <a:endParaRPr lang="en-CA" dirty="0"/>
          </a:p>
        </p:txBody>
      </p:sp>
      <p:sp>
        <p:nvSpPr>
          <p:cNvPr id="5" name="TextBox 4"/>
          <p:cNvSpPr txBox="1"/>
          <p:nvPr/>
        </p:nvSpPr>
        <p:spPr>
          <a:xfrm>
            <a:off x="2261937" y="890337"/>
            <a:ext cx="7206916" cy="646331"/>
          </a:xfrm>
          <a:prstGeom prst="rect">
            <a:avLst/>
          </a:prstGeom>
          <a:noFill/>
        </p:spPr>
        <p:txBody>
          <a:bodyPr wrap="square" rtlCol="0">
            <a:spAutoFit/>
          </a:bodyPr>
          <a:lstStyle/>
          <a:p>
            <a:pPr algn="ctr"/>
            <a:r>
              <a:rPr lang="en-CA" dirty="0" smtClean="0"/>
              <a:t>AFTER ALL, YOU NEED TO GIVE YOUR OWN OPINION AS WELL, DON’T YOU?</a:t>
            </a:r>
            <a:endParaRPr lang="en-CA" dirty="0"/>
          </a:p>
        </p:txBody>
      </p:sp>
    </p:spTree>
    <p:extLst>
      <p:ext uri="{BB962C8B-B14F-4D97-AF65-F5344CB8AC3E}">
        <p14:creationId xmlns:p14="http://schemas.microsoft.com/office/powerpoint/2010/main" val="29418521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Tenses</a:t>
            </a:r>
            <a:endParaRPr lang="en-CA" dirty="0"/>
          </a:p>
        </p:txBody>
      </p:sp>
      <p:sp>
        <p:nvSpPr>
          <p:cNvPr id="5" name="Text Placeholder 4"/>
          <p:cNvSpPr>
            <a:spLocks noGrp="1"/>
          </p:cNvSpPr>
          <p:nvPr>
            <p:ph type="body" idx="1"/>
          </p:nvPr>
        </p:nvSpPr>
        <p:spPr>
          <a:xfrm>
            <a:off x="1146327" y="1612862"/>
            <a:ext cx="4873474" cy="679994"/>
          </a:xfrm>
        </p:spPr>
        <p:txBody>
          <a:bodyPr/>
          <a:lstStyle/>
          <a:p>
            <a:r>
              <a:rPr lang="en-CA" dirty="0" smtClean="0"/>
              <a:t>Present </a:t>
            </a:r>
            <a:r>
              <a:rPr lang="en-CA" dirty="0"/>
              <a:t>Simple </a:t>
            </a:r>
            <a:r>
              <a:rPr lang="en-CA" dirty="0" smtClean="0"/>
              <a:t>	</a:t>
            </a:r>
            <a:endParaRPr lang="en-CA" dirty="0"/>
          </a:p>
        </p:txBody>
      </p:sp>
      <p:sp>
        <p:nvSpPr>
          <p:cNvPr id="7" name="Content Placeholder 6"/>
          <p:cNvSpPr>
            <a:spLocks noGrp="1"/>
          </p:cNvSpPr>
          <p:nvPr>
            <p:ph sz="quarter" idx="13"/>
          </p:nvPr>
        </p:nvSpPr>
        <p:spPr>
          <a:xfrm>
            <a:off x="913774" y="2321268"/>
            <a:ext cx="5106027" cy="2740187"/>
          </a:xfrm>
        </p:spPr>
        <p:txBody>
          <a:bodyPr/>
          <a:lstStyle/>
          <a:p>
            <a:r>
              <a:rPr lang="en-CA" u="sng" dirty="0" smtClean="0"/>
              <a:t>The most common way to say things in English</a:t>
            </a:r>
          </a:p>
          <a:p>
            <a:r>
              <a:rPr lang="en-CA" dirty="0" smtClean="0"/>
              <a:t>I like ice-cream</a:t>
            </a:r>
          </a:p>
          <a:p>
            <a:r>
              <a:rPr lang="en-CA" dirty="0" smtClean="0"/>
              <a:t>Do you like ice-cream?</a:t>
            </a:r>
          </a:p>
          <a:p>
            <a:r>
              <a:rPr lang="en-CA" dirty="0" smtClean="0"/>
              <a:t>No, I do not / I don’t</a:t>
            </a:r>
            <a:endParaRPr lang="en-CA" dirty="0"/>
          </a:p>
        </p:txBody>
      </p:sp>
      <p:sp>
        <p:nvSpPr>
          <p:cNvPr id="6" name="Text Placeholder 5"/>
          <p:cNvSpPr>
            <a:spLocks noGrp="1"/>
          </p:cNvSpPr>
          <p:nvPr>
            <p:ph type="body" sz="quarter" idx="3"/>
          </p:nvPr>
        </p:nvSpPr>
        <p:spPr>
          <a:xfrm>
            <a:off x="6395797" y="1612862"/>
            <a:ext cx="4881804" cy="679994"/>
          </a:xfrm>
        </p:spPr>
        <p:txBody>
          <a:bodyPr/>
          <a:lstStyle/>
          <a:p>
            <a:r>
              <a:rPr lang="en-CA" dirty="0" smtClean="0"/>
              <a:t>Past Simple </a:t>
            </a:r>
            <a:endParaRPr lang="en-CA" dirty="0"/>
          </a:p>
        </p:txBody>
      </p:sp>
      <p:sp>
        <p:nvSpPr>
          <p:cNvPr id="8" name="Content Placeholder 7"/>
          <p:cNvSpPr>
            <a:spLocks noGrp="1"/>
          </p:cNvSpPr>
          <p:nvPr>
            <p:ph sz="quarter" idx="14"/>
          </p:nvPr>
        </p:nvSpPr>
        <p:spPr>
          <a:xfrm>
            <a:off x="6096000" y="2321268"/>
            <a:ext cx="5105401" cy="2740187"/>
          </a:xfrm>
        </p:spPr>
        <p:txBody>
          <a:bodyPr/>
          <a:lstStyle/>
          <a:p>
            <a:r>
              <a:rPr lang="en-CA" u="sng" dirty="0" smtClean="0"/>
              <a:t>Conversely,  it is the most common way you </a:t>
            </a:r>
            <a:r>
              <a:rPr lang="en-CA" b="1" u="sng" dirty="0" smtClean="0"/>
              <a:t>did</a:t>
            </a:r>
            <a:r>
              <a:rPr lang="en-CA" u="sng" dirty="0" smtClean="0"/>
              <a:t> say things in English</a:t>
            </a:r>
          </a:p>
          <a:p>
            <a:r>
              <a:rPr lang="en-CA" dirty="0" smtClean="0"/>
              <a:t>I did play a video game</a:t>
            </a:r>
          </a:p>
          <a:p>
            <a:r>
              <a:rPr lang="en-CA" dirty="0" smtClean="0"/>
              <a:t>Did you play a video game?</a:t>
            </a:r>
          </a:p>
          <a:p>
            <a:r>
              <a:rPr lang="en-CA" dirty="0" smtClean="0"/>
              <a:t>No, I did not / I didn’t </a:t>
            </a:r>
            <a:endParaRPr lang="en-CA" dirty="0"/>
          </a:p>
        </p:txBody>
      </p:sp>
    </p:spTree>
    <p:extLst>
      <p:ext uri="{BB962C8B-B14F-4D97-AF65-F5344CB8AC3E}">
        <p14:creationId xmlns:p14="http://schemas.microsoft.com/office/powerpoint/2010/main" val="38460158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6950" y="16685"/>
            <a:ext cx="10364451" cy="1596177"/>
          </a:xfrm>
        </p:spPr>
        <p:txBody>
          <a:bodyPr/>
          <a:lstStyle/>
          <a:p>
            <a:r>
              <a:rPr lang="en-CA" dirty="0" smtClean="0"/>
              <a:t>More Tenses</a:t>
            </a:r>
            <a:endParaRPr lang="en-CA" dirty="0"/>
          </a:p>
        </p:txBody>
      </p:sp>
      <p:sp>
        <p:nvSpPr>
          <p:cNvPr id="5" name="Text Placeholder 4"/>
          <p:cNvSpPr>
            <a:spLocks noGrp="1"/>
          </p:cNvSpPr>
          <p:nvPr>
            <p:ph type="body" idx="1"/>
          </p:nvPr>
        </p:nvSpPr>
        <p:spPr>
          <a:xfrm>
            <a:off x="1146327" y="1612862"/>
            <a:ext cx="4873474" cy="679994"/>
          </a:xfrm>
        </p:spPr>
        <p:txBody>
          <a:bodyPr/>
          <a:lstStyle/>
          <a:p>
            <a:r>
              <a:rPr lang="en-CA" dirty="0" smtClean="0"/>
              <a:t>Present continuous	</a:t>
            </a:r>
            <a:endParaRPr lang="en-CA" dirty="0"/>
          </a:p>
        </p:txBody>
      </p:sp>
      <p:sp>
        <p:nvSpPr>
          <p:cNvPr id="7" name="Content Placeholder 6"/>
          <p:cNvSpPr>
            <a:spLocks noGrp="1"/>
          </p:cNvSpPr>
          <p:nvPr>
            <p:ph sz="quarter" idx="13"/>
          </p:nvPr>
        </p:nvSpPr>
        <p:spPr>
          <a:xfrm>
            <a:off x="913774" y="2321268"/>
            <a:ext cx="5106027" cy="2740187"/>
          </a:xfrm>
        </p:spPr>
        <p:txBody>
          <a:bodyPr>
            <a:normAutofit fontScale="85000" lnSpcReduction="10000"/>
          </a:bodyPr>
          <a:lstStyle/>
          <a:p>
            <a:r>
              <a:rPr lang="en-CA" u="sng" dirty="0" smtClean="0"/>
              <a:t>The best way to make sure you let others know about what you’re currently doing: </a:t>
            </a:r>
          </a:p>
          <a:p>
            <a:r>
              <a:rPr lang="en-CA" dirty="0" smtClean="0"/>
              <a:t>They are studying very hard for the exam</a:t>
            </a:r>
          </a:p>
          <a:p>
            <a:r>
              <a:rPr lang="en-CA" dirty="0" smtClean="0"/>
              <a:t>Are they studying very hard for the exam</a:t>
            </a:r>
          </a:p>
          <a:p>
            <a:r>
              <a:rPr lang="en-CA" dirty="0" smtClean="0"/>
              <a:t>Yes, they are / no they are not/aren’t</a:t>
            </a:r>
          </a:p>
          <a:p>
            <a:pPr marL="0" indent="0">
              <a:buNone/>
            </a:pPr>
            <a:endParaRPr lang="en-CA" dirty="0" smtClean="0"/>
          </a:p>
          <a:p>
            <a:endParaRPr lang="en-CA" dirty="0"/>
          </a:p>
          <a:p>
            <a:endParaRPr lang="en-CA" dirty="0"/>
          </a:p>
        </p:txBody>
      </p:sp>
      <p:sp>
        <p:nvSpPr>
          <p:cNvPr id="6" name="Text Placeholder 5"/>
          <p:cNvSpPr>
            <a:spLocks noGrp="1"/>
          </p:cNvSpPr>
          <p:nvPr>
            <p:ph type="body" sz="quarter" idx="3"/>
          </p:nvPr>
        </p:nvSpPr>
        <p:spPr>
          <a:xfrm>
            <a:off x="6395797" y="1612862"/>
            <a:ext cx="4881804" cy="679994"/>
          </a:xfrm>
        </p:spPr>
        <p:txBody>
          <a:bodyPr/>
          <a:lstStyle/>
          <a:p>
            <a:r>
              <a:rPr lang="en-CA" dirty="0" smtClean="0"/>
              <a:t>Past continuous</a:t>
            </a:r>
            <a:endParaRPr lang="en-CA" dirty="0"/>
          </a:p>
        </p:txBody>
      </p:sp>
      <p:sp>
        <p:nvSpPr>
          <p:cNvPr id="8" name="Content Placeholder 7"/>
          <p:cNvSpPr>
            <a:spLocks noGrp="1"/>
          </p:cNvSpPr>
          <p:nvPr>
            <p:ph sz="quarter" idx="14"/>
          </p:nvPr>
        </p:nvSpPr>
        <p:spPr>
          <a:xfrm>
            <a:off x="6096000" y="2321268"/>
            <a:ext cx="5105401" cy="3642210"/>
          </a:xfrm>
        </p:spPr>
        <p:txBody>
          <a:bodyPr>
            <a:normAutofit/>
          </a:bodyPr>
          <a:lstStyle/>
          <a:p>
            <a:r>
              <a:rPr lang="en-CA" u="sng" dirty="0" smtClean="0"/>
              <a:t>Consequently, this was the way you were telling others about what you were doing before now</a:t>
            </a:r>
            <a:endParaRPr lang="en-CA" u="sng" dirty="0"/>
          </a:p>
          <a:p>
            <a:r>
              <a:rPr lang="en-CA" dirty="0" smtClean="0"/>
              <a:t>she was partying all night long</a:t>
            </a:r>
          </a:p>
          <a:p>
            <a:r>
              <a:rPr lang="en-CA" dirty="0" smtClean="0"/>
              <a:t>Was she parting all night long? </a:t>
            </a:r>
          </a:p>
          <a:p>
            <a:r>
              <a:rPr lang="en-CA" dirty="0" smtClean="0"/>
              <a:t>Yes, she was </a:t>
            </a:r>
            <a:r>
              <a:rPr lang="en-CA" dirty="0">
                <a:sym typeface="Wingdings" panose="05000000000000000000" pitchFamily="2" charset="2"/>
              </a:rPr>
              <a:t> </a:t>
            </a:r>
            <a:r>
              <a:rPr lang="en-CA" dirty="0" smtClean="0">
                <a:sym typeface="Wingdings" panose="05000000000000000000" pitchFamily="2" charset="2"/>
              </a:rPr>
              <a:t>No she wasn’t </a:t>
            </a:r>
          </a:p>
        </p:txBody>
      </p:sp>
    </p:spTree>
    <p:extLst>
      <p:ext uri="{BB962C8B-B14F-4D97-AF65-F5344CB8AC3E}">
        <p14:creationId xmlns:p14="http://schemas.microsoft.com/office/powerpoint/2010/main" val="9337262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4" y="0"/>
            <a:ext cx="10364451" cy="1596177"/>
          </a:xfrm>
        </p:spPr>
        <p:txBody>
          <a:bodyPr/>
          <a:lstStyle/>
          <a:p>
            <a:r>
              <a:rPr lang="en-CA" dirty="0" smtClean="0"/>
              <a:t>Wait, we’re not done yet</a:t>
            </a:r>
            <a:endParaRPr lang="en-CA" dirty="0"/>
          </a:p>
        </p:txBody>
      </p:sp>
      <p:sp>
        <p:nvSpPr>
          <p:cNvPr id="3" name="Text Placeholder 2"/>
          <p:cNvSpPr>
            <a:spLocks noGrp="1"/>
          </p:cNvSpPr>
          <p:nvPr>
            <p:ph type="body" idx="1"/>
          </p:nvPr>
        </p:nvSpPr>
        <p:spPr>
          <a:xfrm>
            <a:off x="1030050" y="1309108"/>
            <a:ext cx="4873474" cy="679994"/>
          </a:xfrm>
        </p:spPr>
        <p:txBody>
          <a:bodyPr/>
          <a:lstStyle/>
          <a:p>
            <a:r>
              <a:rPr lang="en-CA" dirty="0" smtClean="0"/>
              <a:t>Simple future </a:t>
            </a:r>
            <a:endParaRPr lang="en-CA" dirty="0"/>
          </a:p>
        </p:txBody>
      </p:sp>
      <p:sp>
        <p:nvSpPr>
          <p:cNvPr id="4" name="Content Placeholder 3"/>
          <p:cNvSpPr>
            <a:spLocks noGrp="1"/>
          </p:cNvSpPr>
          <p:nvPr>
            <p:ph sz="quarter" idx="13"/>
          </p:nvPr>
        </p:nvSpPr>
        <p:spPr>
          <a:xfrm>
            <a:off x="797497" y="2058375"/>
            <a:ext cx="5106027" cy="2740187"/>
          </a:xfrm>
        </p:spPr>
        <p:txBody>
          <a:bodyPr/>
          <a:lstStyle/>
          <a:p>
            <a:r>
              <a:rPr lang="en-CA" dirty="0" smtClean="0"/>
              <a:t>Easy way to communicate others what will you do after now </a:t>
            </a:r>
          </a:p>
          <a:p>
            <a:r>
              <a:rPr lang="en-CA" dirty="0" smtClean="0"/>
              <a:t>We will laugh about the present</a:t>
            </a:r>
          </a:p>
          <a:p>
            <a:r>
              <a:rPr lang="en-CA" dirty="0" smtClean="0"/>
              <a:t>Will we laugh about the present?</a:t>
            </a:r>
          </a:p>
          <a:p>
            <a:r>
              <a:rPr lang="en-CA" dirty="0" smtClean="0"/>
              <a:t>Yes we will; no we will not/won’t</a:t>
            </a:r>
          </a:p>
          <a:p>
            <a:endParaRPr lang="en-CA" dirty="0"/>
          </a:p>
        </p:txBody>
      </p:sp>
      <p:sp>
        <p:nvSpPr>
          <p:cNvPr id="5" name="Text Placeholder 4"/>
          <p:cNvSpPr>
            <a:spLocks noGrp="1"/>
          </p:cNvSpPr>
          <p:nvPr>
            <p:ph type="body" sz="quarter" idx="3"/>
          </p:nvPr>
        </p:nvSpPr>
        <p:spPr>
          <a:xfrm>
            <a:off x="6283998" y="1303603"/>
            <a:ext cx="4881804" cy="679994"/>
          </a:xfrm>
        </p:spPr>
        <p:txBody>
          <a:bodyPr/>
          <a:lstStyle/>
          <a:p>
            <a:r>
              <a:rPr lang="en-CA" dirty="0" smtClean="0"/>
              <a:t>Future continuous</a:t>
            </a:r>
            <a:endParaRPr lang="en-CA" dirty="0"/>
          </a:p>
        </p:txBody>
      </p:sp>
      <p:sp>
        <p:nvSpPr>
          <p:cNvPr id="6" name="Content Placeholder 5"/>
          <p:cNvSpPr>
            <a:spLocks noGrp="1"/>
          </p:cNvSpPr>
          <p:nvPr>
            <p:ph sz="quarter" idx="14"/>
          </p:nvPr>
        </p:nvSpPr>
        <p:spPr>
          <a:xfrm>
            <a:off x="6095999" y="1983597"/>
            <a:ext cx="5105401" cy="2740187"/>
          </a:xfrm>
        </p:spPr>
        <p:txBody>
          <a:bodyPr>
            <a:normAutofit fontScale="92500" lnSpcReduction="20000"/>
          </a:bodyPr>
          <a:lstStyle/>
          <a:p>
            <a:r>
              <a:rPr lang="en-CA" dirty="0" smtClean="0"/>
              <a:t>A continuous way to keep thinking about your future</a:t>
            </a:r>
          </a:p>
          <a:p>
            <a:r>
              <a:rPr lang="en-CA" dirty="0" smtClean="0"/>
              <a:t>She will be dreaming about today</a:t>
            </a:r>
          </a:p>
          <a:p>
            <a:r>
              <a:rPr lang="en-CA" dirty="0" smtClean="0"/>
              <a:t>Will she be dreaming about today</a:t>
            </a:r>
          </a:p>
          <a:p>
            <a:r>
              <a:rPr lang="en-CA" dirty="0" smtClean="0"/>
              <a:t>Yes, she will; no she will not/ won’t</a:t>
            </a:r>
            <a:endParaRPr lang="en-CA" dirty="0"/>
          </a:p>
          <a:p>
            <a:r>
              <a:rPr lang="en-CA" u="sng" dirty="0" smtClean="0"/>
              <a:t>Hey, Where is “be going to?” are you going to forget about it?</a:t>
            </a:r>
            <a:endParaRPr lang="en-CA" u="sng" dirty="0"/>
          </a:p>
        </p:txBody>
      </p:sp>
    </p:spTree>
    <p:extLst>
      <p:ext uri="{BB962C8B-B14F-4D97-AF65-F5344CB8AC3E}">
        <p14:creationId xmlns:p14="http://schemas.microsoft.com/office/powerpoint/2010/main" val="35335065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9974" y="0"/>
            <a:ext cx="10364451" cy="1596177"/>
          </a:xfrm>
        </p:spPr>
        <p:txBody>
          <a:bodyPr/>
          <a:lstStyle/>
          <a:p>
            <a:r>
              <a:rPr lang="en-CA" dirty="0" smtClean="0"/>
              <a:t>I promise you: this is not going to take that long:</a:t>
            </a:r>
            <a:endParaRPr lang="en-CA" dirty="0"/>
          </a:p>
        </p:txBody>
      </p:sp>
      <p:sp>
        <p:nvSpPr>
          <p:cNvPr id="3" name="Text Placeholder 2"/>
          <p:cNvSpPr>
            <a:spLocks noGrp="1"/>
          </p:cNvSpPr>
          <p:nvPr>
            <p:ph type="body" idx="1"/>
          </p:nvPr>
        </p:nvSpPr>
        <p:spPr>
          <a:xfrm>
            <a:off x="913774" y="1408499"/>
            <a:ext cx="4873474" cy="679994"/>
          </a:xfrm>
        </p:spPr>
        <p:txBody>
          <a:bodyPr/>
          <a:lstStyle/>
          <a:p>
            <a:r>
              <a:rPr lang="en-CA" dirty="0" smtClean="0"/>
              <a:t>Present perfect</a:t>
            </a:r>
            <a:endParaRPr lang="en-CA" dirty="0"/>
          </a:p>
        </p:txBody>
      </p:sp>
      <p:sp>
        <p:nvSpPr>
          <p:cNvPr id="4" name="Content Placeholder 3"/>
          <p:cNvSpPr>
            <a:spLocks noGrp="1"/>
          </p:cNvSpPr>
          <p:nvPr>
            <p:ph sz="quarter" idx="13"/>
          </p:nvPr>
        </p:nvSpPr>
        <p:spPr>
          <a:xfrm>
            <a:off x="797497" y="2092726"/>
            <a:ext cx="5106027" cy="2740187"/>
          </a:xfrm>
        </p:spPr>
        <p:txBody>
          <a:bodyPr>
            <a:normAutofit fontScale="92500"/>
          </a:bodyPr>
          <a:lstStyle/>
          <a:p>
            <a:r>
              <a:rPr lang="en-CA" dirty="0" smtClean="0"/>
              <a:t>The perfect way to speak, so to speak!</a:t>
            </a:r>
          </a:p>
          <a:p>
            <a:r>
              <a:rPr lang="en-CA" dirty="0" smtClean="0"/>
              <a:t>He has perfected the art of eating cakes</a:t>
            </a:r>
          </a:p>
          <a:p>
            <a:r>
              <a:rPr lang="en-CA" dirty="0" smtClean="0"/>
              <a:t>Has he perfected the art of eating cakes?</a:t>
            </a:r>
          </a:p>
          <a:p>
            <a:r>
              <a:rPr lang="en-CA" dirty="0" smtClean="0"/>
              <a:t>Yes he has / no he has not/hasn’t</a:t>
            </a:r>
          </a:p>
          <a:p>
            <a:pPr marL="0" indent="0">
              <a:buNone/>
            </a:pPr>
            <a:r>
              <a:rPr lang="en-CA" dirty="0" smtClean="0"/>
              <a:t>Wait a minute: he has not what? </a:t>
            </a:r>
          </a:p>
        </p:txBody>
      </p:sp>
      <p:sp>
        <p:nvSpPr>
          <p:cNvPr id="5" name="Text Placeholder 4"/>
          <p:cNvSpPr>
            <a:spLocks noGrp="1"/>
          </p:cNvSpPr>
          <p:nvPr>
            <p:ph type="body" sz="quarter" idx="3"/>
          </p:nvPr>
        </p:nvSpPr>
        <p:spPr>
          <a:xfrm>
            <a:off x="6283998" y="1408499"/>
            <a:ext cx="4881804" cy="679994"/>
          </a:xfrm>
        </p:spPr>
        <p:txBody>
          <a:bodyPr/>
          <a:lstStyle/>
          <a:p>
            <a:r>
              <a:rPr lang="en-CA" dirty="0"/>
              <a:t>Present perfect </a:t>
            </a:r>
            <a:r>
              <a:rPr lang="en-CA" dirty="0" smtClean="0"/>
              <a:t>continuous</a:t>
            </a:r>
            <a:endParaRPr lang="en-CA" dirty="0"/>
          </a:p>
        </p:txBody>
      </p:sp>
      <p:sp>
        <p:nvSpPr>
          <p:cNvPr id="6" name="Content Placeholder 5"/>
          <p:cNvSpPr>
            <a:spLocks noGrp="1"/>
          </p:cNvSpPr>
          <p:nvPr>
            <p:ph sz="quarter" idx="14"/>
          </p:nvPr>
        </p:nvSpPr>
        <p:spPr>
          <a:xfrm>
            <a:off x="6172199" y="2072847"/>
            <a:ext cx="5105401" cy="2740187"/>
          </a:xfrm>
        </p:spPr>
        <p:txBody>
          <a:bodyPr>
            <a:normAutofit fontScale="85000" lnSpcReduction="10000"/>
          </a:bodyPr>
          <a:lstStyle/>
          <a:p>
            <a:r>
              <a:rPr lang="en-CA" dirty="0" smtClean="0"/>
              <a:t>The best way to convince others you are still doing something!!!</a:t>
            </a:r>
          </a:p>
          <a:p>
            <a:r>
              <a:rPr lang="en-CA" dirty="0" smtClean="0"/>
              <a:t>They have been talking for the last hour</a:t>
            </a:r>
          </a:p>
          <a:p>
            <a:r>
              <a:rPr lang="en-CA" dirty="0" smtClean="0"/>
              <a:t>Have they been talking for the last hour?</a:t>
            </a:r>
          </a:p>
          <a:p>
            <a:r>
              <a:rPr lang="en-CA" dirty="0" smtClean="0"/>
              <a:t>Off course, they have been boring me for over an hour, </a:t>
            </a:r>
            <a:r>
              <a:rPr lang="en-CA" dirty="0" err="1" smtClean="0"/>
              <a:t>errr</a:t>
            </a:r>
            <a:r>
              <a:rPr lang="en-CA" dirty="0" smtClean="0"/>
              <a:t>, that’s not really true! Speak the truth you…  </a:t>
            </a:r>
            <a:endParaRPr lang="en-CA" dirty="0"/>
          </a:p>
        </p:txBody>
      </p:sp>
      <p:sp>
        <p:nvSpPr>
          <p:cNvPr id="7" name="Text Placeholder 2"/>
          <p:cNvSpPr txBox="1">
            <a:spLocks/>
          </p:cNvSpPr>
          <p:nvPr/>
        </p:nvSpPr>
        <p:spPr>
          <a:xfrm>
            <a:off x="576470" y="4929809"/>
            <a:ext cx="11131826" cy="1769161"/>
          </a:xfrm>
          <a:prstGeom prst="rect">
            <a:avLst/>
          </a:prstGeom>
          <a:solidFill>
            <a:schemeClr val="accent1">
              <a:lumMod val="20000"/>
              <a:lumOff val="80000"/>
            </a:schemeClr>
          </a:solidFill>
        </p:spPr>
        <p:txBody>
          <a:bodyPr vert="horz" lIns="91440" tIns="45720" rIns="91440" bIns="45720" rtlCol="0" anchor="b">
            <a:noAutofit/>
          </a:bodyPr>
          <a:lstStyle>
            <a:lvl1pPr marL="0" indent="0" algn="l" defTabSz="914400" rtl="0" eaLnBrk="1" latinLnBrk="0" hangingPunct="1">
              <a:lnSpc>
                <a:spcPct val="85000"/>
              </a:lnSpc>
              <a:spcBef>
                <a:spcPts val="1000"/>
              </a:spcBef>
              <a:buClr>
                <a:schemeClr val="tx1"/>
              </a:buClr>
              <a:buFont typeface="Arial" panose="020B0604020202020204" pitchFamily="34" charset="0"/>
              <a:buNone/>
              <a:defRPr sz="2600" b="0" kern="1200" cap="all" baseline="0">
                <a:solidFill>
                  <a:schemeClr val="tx1"/>
                </a:solidFill>
                <a:effectLst/>
                <a:latin typeface="+mn-lt"/>
                <a:ea typeface="+mn-ea"/>
                <a:cs typeface="+mn-cs"/>
              </a:defRPr>
            </a:lvl1pPr>
            <a:lvl2pPr marL="457200" indent="0" algn="l" defTabSz="914400" rtl="0" eaLnBrk="1" latinLnBrk="0" hangingPunct="1">
              <a:lnSpc>
                <a:spcPct val="120000"/>
              </a:lnSpc>
              <a:spcBef>
                <a:spcPts val="500"/>
              </a:spcBef>
              <a:buClr>
                <a:schemeClr val="tx1"/>
              </a:buClr>
              <a:buFont typeface="Arial" panose="020B0604020202020204" pitchFamily="34" charset="0"/>
              <a:buNone/>
              <a:defRPr sz="2000" b="1" kern="1200" cap="all" baseline="0">
                <a:solidFill>
                  <a:schemeClr val="tx1"/>
                </a:solidFill>
                <a:effectLst/>
                <a:latin typeface="+mn-lt"/>
                <a:ea typeface="+mn-ea"/>
                <a:cs typeface="+mn-cs"/>
              </a:defRPr>
            </a:lvl2pPr>
            <a:lvl3pPr marL="914400" indent="0" algn="l" defTabSz="914400" rtl="0" eaLnBrk="1" latinLnBrk="0" hangingPunct="1">
              <a:lnSpc>
                <a:spcPct val="120000"/>
              </a:lnSpc>
              <a:spcBef>
                <a:spcPts val="500"/>
              </a:spcBef>
              <a:buClr>
                <a:schemeClr val="tx1"/>
              </a:buClr>
              <a:buFont typeface="Arial" panose="020B0604020202020204" pitchFamily="34" charset="0"/>
              <a:buNone/>
              <a:defRPr sz="1800" b="1" kern="1200" cap="all" baseline="0">
                <a:solidFill>
                  <a:schemeClr val="tx1"/>
                </a:solidFill>
                <a:effectLst/>
                <a:latin typeface="+mn-lt"/>
                <a:ea typeface="+mn-ea"/>
                <a:cs typeface="+mn-cs"/>
              </a:defRPr>
            </a:lvl3pPr>
            <a:lvl4pPr marL="1371600" indent="0" algn="l" defTabSz="914400" rtl="0" eaLnBrk="1" latinLnBrk="0" hangingPunct="1">
              <a:lnSpc>
                <a:spcPct val="120000"/>
              </a:lnSpc>
              <a:spcBef>
                <a:spcPts val="500"/>
              </a:spcBef>
              <a:buClr>
                <a:schemeClr val="tx1"/>
              </a:buClr>
              <a:buFont typeface="Arial" panose="020B0604020202020204" pitchFamily="34" charset="0"/>
              <a:buNone/>
              <a:defRPr sz="1600" b="1" kern="1200" cap="all" baseline="0">
                <a:solidFill>
                  <a:schemeClr val="tx1"/>
                </a:solidFill>
                <a:effectLst/>
                <a:latin typeface="+mn-lt"/>
                <a:ea typeface="+mn-ea"/>
                <a:cs typeface="+mn-cs"/>
              </a:defRPr>
            </a:lvl4pPr>
            <a:lvl5pPr marL="1828800" indent="0" algn="l" defTabSz="914400" rtl="0" eaLnBrk="1" latinLnBrk="0" hangingPunct="1">
              <a:lnSpc>
                <a:spcPct val="120000"/>
              </a:lnSpc>
              <a:spcBef>
                <a:spcPts val="500"/>
              </a:spcBef>
              <a:buClr>
                <a:schemeClr val="tx1"/>
              </a:buClr>
              <a:buFont typeface="Arial" panose="020B0604020202020204" pitchFamily="34" charset="0"/>
              <a:buNone/>
              <a:defRPr sz="1600" b="1" kern="1200" cap="all" baseline="0">
                <a:solidFill>
                  <a:schemeClr val="tx1"/>
                </a:solidFill>
                <a:effectLst/>
                <a:latin typeface="+mn-lt"/>
                <a:ea typeface="+mn-ea"/>
                <a:cs typeface="+mn-cs"/>
              </a:defRPr>
            </a:lvl5pPr>
            <a:lvl6pPr marL="2286000" indent="0" algn="l" defTabSz="914400" rtl="0" eaLnBrk="1" latinLnBrk="0" hangingPunct="1">
              <a:lnSpc>
                <a:spcPct val="120000"/>
              </a:lnSpc>
              <a:spcBef>
                <a:spcPts val="500"/>
              </a:spcBef>
              <a:buClr>
                <a:schemeClr val="tx1"/>
              </a:buClr>
              <a:buFont typeface="Arial" panose="020B0604020202020204" pitchFamily="34" charset="0"/>
              <a:buNone/>
              <a:defRPr sz="1600" b="1" kern="1200" cap="all" baseline="0">
                <a:solidFill>
                  <a:schemeClr val="tx1"/>
                </a:solidFill>
                <a:effectLst/>
                <a:latin typeface="+mn-lt"/>
                <a:ea typeface="+mn-ea"/>
                <a:cs typeface="+mn-cs"/>
              </a:defRPr>
            </a:lvl6pPr>
            <a:lvl7pPr marL="2743200" indent="0" algn="l" defTabSz="914400" rtl="0" eaLnBrk="1" latinLnBrk="0" hangingPunct="1">
              <a:lnSpc>
                <a:spcPct val="120000"/>
              </a:lnSpc>
              <a:spcBef>
                <a:spcPts val="500"/>
              </a:spcBef>
              <a:buClr>
                <a:schemeClr val="tx1"/>
              </a:buClr>
              <a:buFont typeface="Arial" panose="020B0604020202020204" pitchFamily="34" charset="0"/>
              <a:buNone/>
              <a:defRPr sz="1600" b="1" kern="1200" cap="all" baseline="0">
                <a:solidFill>
                  <a:schemeClr val="tx1"/>
                </a:solidFill>
                <a:effectLst/>
                <a:latin typeface="+mn-lt"/>
                <a:ea typeface="+mn-ea"/>
                <a:cs typeface="+mn-cs"/>
              </a:defRPr>
            </a:lvl7pPr>
            <a:lvl8pPr marL="3200400" indent="0" algn="l" defTabSz="914400" rtl="0" eaLnBrk="1" latinLnBrk="0" hangingPunct="1">
              <a:lnSpc>
                <a:spcPct val="120000"/>
              </a:lnSpc>
              <a:spcBef>
                <a:spcPts val="500"/>
              </a:spcBef>
              <a:buClr>
                <a:schemeClr val="tx1"/>
              </a:buClr>
              <a:buFont typeface="Arial" panose="020B0604020202020204" pitchFamily="34" charset="0"/>
              <a:buNone/>
              <a:defRPr sz="1600" b="1" kern="1200" cap="all" baseline="0">
                <a:solidFill>
                  <a:schemeClr val="tx1"/>
                </a:solidFill>
                <a:effectLst/>
                <a:latin typeface="+mn-lt"/>
                <a:ea typeface="+mn-ea"/>
                <a:cs typeface="+mn-cs"/>
              </a:defRPr>
            </a:lvl8pPr>
            <a:lvl9pPr marL="3657600" indent="0" algn="l" defTabSz="914400" rtl="0" eaLnBrk="1" latinLnBrk="0" hangingPunct="1">
              <a:lnSpc>
                <a:spcPct val="120000"/>
              </a:lnSpc>
              <a:spcBef>
                <a:spcPts val="500"/>
              </a:spcBef>
              <a:buClr>
                <a:schemeClr val="tx1"/>
              </a:buClr>
              <a:buFont typeface="Arial" panose="020B0604020202020204" pitchFamily="34" charset="0"/>
              <a:buNone/>
              <a:defRPr sz="1600" b="1" kern="1200" cap="all" baseline="0">
                <a:solidFill>
                  <a:schemeClr val="tx1"/>
                </a:solidFill>
                <a:effectLst/>
                <a:latin typeface="+mn-lt"/>
                <a:ea typeface="+mn-ea"/>
                <a:cs typeface="+mn-cs"/>
              </a:defRPr>
            </a:lvl9pPr>
          </a:lstStyle>
          <a:p>
            <a:r>
              <a:rPr lang="en-CA" dirty="0" smtClean="0"/>
              <a:t>But Wait: had you left the past perfect, past perfect continuous out the discussion? What about you will be looking to address the future perfect and future perfect continuous by the time you’re done reading this? Oh god, I will be having a head ache by the end of the class... Talk to the hand!</a:t>
            </a:r>
            <a:endParaRPr lang="en-CA" dirty="0"/>
          </a:p>
        </p:txBody>
      </p:sp>
    </p:spTree>
    <p:extLst>
      <p:ext uri="{BB962C8B-B14F-4D97-AF65-F5344CB8AC3E}">
        <p14:creationId xmlns:p14="http://schemas.microsoft.com/office/powerpoint/2010/main" val="12184769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7574" y="280587"/>
            <a:ext cx="10364451" cy="1596177"/>
          </a:xfrm>
        </p:spPr>
        <p:txBody>
          <a:bodyPr/>
          <a:lstStyle/>
          <a:p>
            <a:r>
              <a:rPr lang="en-CA" dirty="0" smtClean="0"/>
              <a:t>prepositions</a:t>
            </a:r>
            <a:endParaRPr lang="en-CA" dirty="0"/>
          </a:p>
        </p:txBody>
      </p:sp>
      <p:sp>
        <p:nvSpPr>
          <p:cNvPr id="3" name="Content Placeholder 2"/>
          <p:cNvSpPr>
            <a:spLocks noGrp="1"/>
          </p:cNvSpPr>
          <p:nvPr>
            <p:ph sz="quarter" idx="13"/>
          </p:nvPr>
        </p:nvSpPr>
        <p:spPr>
          <a:xfrm>
            <a:off x="913773" y="1711109"/>
            <a:ext cx="5106026" cy="3424107"/>
          </a:xfrm>
        </p:spPr>
        <p:txBody>
          <a:bodyPr/>
          <a:lstStyle/>
          <a:p>
            <a:r>
              <a:rPr lang="en-CA" dirty="0" smtClean="0"/>
              <a:t>They are positioned before a noun</a:t>
            </a:r>
          </a:p>
          <a:p>
            <a:r>
              <a:rPr lang="en-CA" dirty="0" smtClean="0"/>
              <a:t>Time: at, in, on, until + by, for  </a:t>
            </a:r>
          </a:p>
          <a:p>
            <a:r>
              <a:rPr lang="en-CA" dirty="0" smtClean="0"/>
              <a:t>Location: at, in, on </a:t>
            </a:r>
          </a:p>
          <a:p>
            <a:r>
              <a:rPr lang="en-CA" dirty="0" smtClean="0"/>
              <a:t>Direction: down, down from, in, into, out, out of, up, up to</a:t>
            </a:r>
          </a:p>
          <a:p>
            <a:r>
              <a:rPr lang="en-CA" dirty="0" smtClean="0"/>
              <a:t>+ across, along, around, over, through, under </a:t>
            </a:r>
            <a:endParaRPr lang="en-CA" dirty="0"/>
          </a:p>
        </p:txBody>
      </p:sp>
      <p:sp>
        <p:nvSpPr>
          <p:cNvPr id="4" name="Content Placeholder 3"/>
          <p:cNvSpPr>
            <a:spLocks noGrp="1"/>
          </p:cNvSpPr>
          <p:nvPr>
            <p:ph sz="quarter" idx="14"/>
          </p:nvPr>
        </p:nvSpPr>
        <p:spPr>
          <a:xfrm>
            <a:off x="6135038" y="1711109"/>
            <a:ext cx="5105400" cy="3424107"/>
          </a:xfrm>
        </p:spPr>
        <p:txBody>
          <a:bodyPr/>
          <a:lstStyle/>
          <a:p>
            <a:r>
              <a:rPr lang="en-CA" dirty="0" smtClean="0"/>
              <a:t>Position preposition: at, next to, on, under</a:t>
            </a:r>
          </a:p>
          <a:p>
            <a:r>
              <a:rPr lang="en-CA" dirty="0" smtClean="0"/>
              <a:t>+ behind, in, in front of, on</a:t>
            </a:r>
          </a:p>
          <a:p>
            <a:endParaRPr lang="en-CA" dirty="0"/>
          </a:p>
        </p:txBody>
      </p:sp>
      <p:sp>
        <p:nvSpPr>
          <p:cNvPr id="5" name="Text Placeholder 2"/>
          <p:cNvSpPr txBox="1">
            <a:spLocks/>
          </p:cNvSpPr>
          <p:nvPr/>
        </p:nvSpPr>
        <p:spPr>
          <a:xfrm>
            <a:off x="2081576" y="4795219"/>
            <a:ext cx="7991686" cy="679994"/>
          </a:xfrm>
          <a:prstGeom prst="rect">
            <a:avLst/>
          </a:prstGeom>
        </p:spPr>
        <p:txBody>
          <a:bodyPr/>
          <a:lst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a:lstStyle>
          <a:p>
            <a:pPr marL="0" indent="0">
              <a:buNone/>
            </a:pPr>
            <a:r>
              <a:rPr lang="en-CA" b="1" dirty="0" smtClean="0"/>
              <a:t>If there are more prepositions than these, it is going to get me “on my nerves”</a:t>
            </a:r>
            <a:endParaRPr lang="en-CA" b="1" dirty="0"/>
          </a:p>
        </p:txBody>
      </p:sp>
      <p:sp>
        <p:nvSpPr>
          <p:cNvPr id="6" name="Text Placeholder 2"/>
          <p:cNvSpPr txBox="1">
            <a:spLocks/>
          </p:cNvSpPr>
          <p:nvPr/>
        </p:nvSpPr>
        <p:spPr>
          <a:xfrm>
            <a:off x="238539" y="5764700"/>
            <a:ext cx="11767931" cy="636100"/>
          </a:xfrm>
          <a:prstGeom prst="rect">
            <a:avLst/>
          </a:prstGeom>
          <a:solidFill>
            <a:schemeClr val="accent1">
              <a:lumMod val="20000"/>
              <a:lumOff val="80000"/>
            </a:schemeClr>
          </a:solidFill>
        </p:spPr>
        <p:txBody>
          <a:bodyPr vert="horz" lIns="91440" tIns="45720" rIns="91440" bIns="45720" rtlCol="0" anchor="b">
            <a:noAutofit/>
          </a:bodyPr>
          <a:lstStyle>
            <a:lvl1pPr marL="0" indent="0" algn="l" defTabSz="914400" rtl="0" eaLnBrk="1" latinLnBrk="0" hangingPunct="1">
              <a:lnSpc>
                <a:spcPct val="85000"/>
              </a:lnSpc>
              <a:spcBef>
                <a:spcPts val="1000"/>
              </a:spcBef>
              <a:buClr>
                <a:schemeClr val="tx1"/>
              </a:buClr>
              <a:buFont typeface="Arial" panose="020B0604020202020204" pitchFamily="34" charset="0"/>
              <a:buNone/>
              <a:defRPr sz="2600" b="0" kern="1200" cap="all" baseline="0">
                <a:solidFill>
                  <a:schemeClr val="tx1"/>
                </a:solidFill>
                <a:effectLst/>
                <a:latin typeface="+mn-lt"/>
                <a:ea typeface="+mn-ea"/>
                <a:cs typeface="+mn-cs"/>
              </a:defRPr>
            </a:lvl1pPr>
            <a:lvl2pPr marL="457200" indent="0" algn="l" defTabSz="914400" rtl="0" eaLnBrk="1" latinLnBrk="0" hangingPunct="1">
              <a:lnSpc>
                <a:spcPct val="120000"/>
              </a:lnSpc>
              <a:spcBef>
                <a:spcPts val="500"/>
              </a:spcBef>
              <a:buClr>
                <a:schemeClr val="tx1"/>
              </a:buClr>
              <a:buFont typeface="Arial" panose="020B0604020202020204" pitchFamily="34" charset="0"/>
              <a:buNone/>
              <a:defRPr sz="2000" b="1" kern="1200" cap="all" baseline="0">
                <a:solidFill>
                  <a:schemeClr val="tx1"/>
                </a:solidFill>
                <a:effectLst/>
                <a:latin typeface="+mn-lt"/>
                <a:ea typeface="+mn-ea"/>
                <a:cs typeface="+mn-cs"/>
              </a:defRPr>
            </a:lvl2pPr>
            <a:lvl3pPr marL="914400" indent="0" algn="l" defTabSz="914400" rtl="0" eaLnBrk="1" latinLnBrk="0" hangingPunct="1">
              <a:lnSpc>
                <a:spcPct val="120000"/>
              </a:lnSpc>
              <a:spcBef>
                <a:spcPts val="500"/>
              </a:spcBef>
              <a:buClr>
                <a:schemeClr val="tx1"/>
              </a:buClr>
              <a:buFont typeface="Arial" panose="020B0604020202020204" pitchFamily="34" charset="0"/>
              <a:buNone/>
              <a:defRPr sz="1800" b="1" kern="1200" cap="all" baseline="0">
                <a:solidFill>
                  <a:schemeClr val="tx1"/>
                </a:solidFill>
                <a:effectLst/>
                <a:latin typeface="+mn-lt"/>
                <a:ea typeface="+mn-ea"/>
                <a:cs typeface="+mn-cs"/>
              </a:defRPr>
            </a:lvl3pPr>
            <a:lvl4pPr marL="1371600" indent="0" algn="l" defTabSz="914400" rtl="0" eaLnBrk="1" latinLnBrk="0" hangingPunct="1">
              <a:lnSpc>
                <a:spcPct val="120000"/>
              </a:lnSpc>
              <a:spcBef>
                <a:spcPts val="500"/>
              </a:spcBef>
              <a:buClr>
                <a:schemeClr val="tx1"/>
              </a:buClr>
              <a:buFont typeface="Arial" panose="020B0604020202020204" pitchFamily="34" charset="0"/>
              <a:buNone/>
              <a:defRPr sz="1600" b="1" kern="1200" cap="all" baseline="0">
                <a:solidFill>
                  <a:schemeClr val="tx1"/>
                </a:solidFill>
                <a:effectLst/>
                <a:latin typeface="+mn-lt"/>
                <a:ea typeface="+mn-ea"/>
                <a:cs typeface="+mn-cs"/>
              </a:defRPr>
            </a:lvl4pPr>
            <a:lvl5pPr marL="1828800" indent="0" algn="l" defTabSz="914400" rtl="0" eaLnBrk="1" latinLnBrk="0" hangingPunct="1">
              <a:lnSpc>
                <a:spcPct val="120000"/>
              </a:lnSpc>
              <a:spcBef>
                <a:spcPts val="500"/>
              </a:spcBef>
              <a:buClr>
                <a:schemeClr val="tx1"/>
              </a:buClr>
              <a:buFont typeface="Arial" panose="020B0604020202020204" pitchFamily="34" charset="0"/>
              <a:buNone/>
              <a:defRPr sz="1600" b="1" kern="1200" cap="all" baseline="0">
                <a:solidFill>
                  <a:schemeClr val="tx1"/>
                </a:solidFill>
                <a:effectLst/>
                <a:latin typeface="+mn-lt"/>
                <a:ea typeface="+mn-ea"/>
                <a:cs typeface="+mn-cs"/>
              </a:defRPr>
            </a:lvl5pPr>
            <a:lvl6pPr marL="2286000" indent="0" algn="l" defTabSz="914400" rtl="0" eaLnBrk="1" latinLnBrk="0" hangingPunct="1">
              <a:lnSpc>
                <a:spcPct val="120000"/>
              </a:lnSpc>
              <a:spcBef>
                <a:spcPts val="500"/>
              </a:spcBef>
              <a:buClr>
                <a:schemeClr val="tx1"/>
              </a:buClr>
              <a:buFont typeface="Arial" panose="020B0604020202020204" pitchFamily="34" charset="0"/>
              <a:buNone/>
              <a:defRPr sz="1600" b="1" kern="1200" cap="all" baseline="0">
                <a:solidFill>
                  <a:schemeClr val="tx1"/>
                </a:solidFill>
                <a:effectLst/>
                <a:latin typeface="+mn-lt"/>
                <a:ea typeface="+mn-ea"/>
                <a:cs typeface="+mn-cs"/>
              </a:defRPr>
            </a:lvl6pPr>
            <a:lvl7pPr marL="2743200" indent="0" algn="l" defTabSz="914400" rtl="0" eaLnBrk="1" latinLnBrk="0" hangingPunct="1">
              <a:lnSpc>
                <a:spcPct val="120000"/>
              </a:lnSpc>
              <a:spcBef>
                <a:spcPts val="500"/>
              </a:spcBef>
              <a:buClr>
                <a:schemeClr val="tx1"/>
              </a:buClr>
              <a:buFont typeface="Arial" panose="020B0604020202020204" pitchFamily="34" charset="0"/>
              <a:buNone/>
              <a:defRPr sz="1600" b="1" kern="1200" cap="all" baseline="0">
                <a:solidFill>
                  <a:schemeClr val="tx1"/>
                </a:solidFill>
                <a:effectLst/>
                <a:latin typeface="+mn-lt"/>
                <a:ea typeface="+mn-ea"/>
                <a:cs typeface="+mn-cs"/>
              </a:defRPr>
            </a:lvl7pPr>
            <a:lvl8pPr marL="3200400" indent="0" algn="l" defTabSz="914400" rtl="0" eaLnBrk="1" latinLnBrk="0" hangingPunct="1">
              <a:lnSpc>
                <a:spcPct val="120000"/>
              </a:lnSpc>
              <a:spcBef>
                <a:spcPts val="500"/>
              </a:spcBef>
              <a:buClr>
                <a:schemeClr val="tx1"/>
              </a:buClr>
              <a:buFont typeface="Arial" panose="020B0604020202020204" pitchFamily="34" charset="0"/>
              <a:buNone/>
              <a:defRPr sz="1600" b="1" kern="1200" cap="all" baseline="0">
                <a:solidFill>
                  <a:schemeClr val="tx1"/>
                </a:solidFill>
                <a:effectLst/>
                <a:latin typeface="+mn-lt"/>
                <a:ea typeface="+mn-ea"/>
                <a:cs typeface="+mn-cs"/>
              </a:defRPr>
            </a:lvl8pPr>
            <a:lvl9pPr marL="3657600" indent="0" algn="l" defTabSz="914400" rtl="0" eaLnBrk="1" latinLnBrk="0" hangingPunct="1">
              <a:lnSpc>
                <a:spcPct val="120000"/>
              </a:lnSpc>
              <a:spcBef>
                <a:spcPts val="500"/>
              </a:spcBef>
              <a:buClr>
                <a:schemeClr val="tx1"/>
              </a:buClr>
              <a:buFont typeface="Arial" panose="020B0604020202020204" pitchFamily="34" charset="0"/>
              <a:buNone/>
              <a:defRPr sz="1600" b="1" kern="1200" cap="all" baseline="0">
                <a:solidFill>
                  <a:schemeClr val="tx1"/>
                </a:solidFill>
                <a:effectLst/>
                <a:latin typeface="+mn-lt"/>
                <a:ea typeface="+mn-ea"/>
                <a:cs typeface="+mn-cs"/>
              </a:defRPr>
            </a:lvl9pPr>
          </a:lstStyle>
          <a:p>
            <a:r>
              <a:rPr lang="en-CA" dirty="0" smtClean="0"/>
              <a:t>Yeah right. Who </a:t>
            </a:r>
            <a:r>
              <a:rPr lang="en-CA" b="1" dirty="0" smtClean="0"/>
              <a:t>came up </a:t>
            </a:r>
            <a:r>
              <a:rPr lang="en-CA" dirty="0" smtClean="0"/>
              <a:t>with those ridiculous phrasal verbs, seriously! </a:t>
            </a:r>
            <a:endParaRPr lang="en-CA" dirty="0"/>
          </a:p>
        </p:txBody>
      </p:sp>
    </p:spTree>
    <p:extLst>
      <p:ext uri="{BB962C8B-B14F-4D97-AF65-F5344CB8AC3E}">
        <p14:creationId xmlns:p14="http://schemas.microsoft.com/office/powerpoint/2010/main" val="31525438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9974" y="0"/>
            <a:ext cx="10364451" cy="1596177"/>
          </a:xfrm>
        </p:spPr>
        <p:txBody>
          <a:bodyPr/>
          <a:lstStyle/>
          <a:p>
            <a:r>
              <a:rPr lang="en-CA" dirty="0" smtClean="0"/>
              <a:t>WE NEED TO TALK ABOUT CONDITIONALS TOO. </a:t>
            </a:r>
            <a:br>
              <a:rPr lang="en-CA" dirty="0" smtClean="0"/>
            </a:br>
            <a:r>
              <a:rPr lang="en-CA" sz="2800" dirty="0" smtClean="0"/>
              <a:t>SO IF I WRITE THEM HERE, YOU WILL HAVE TO USE THEM </a:t>
            </a:r>
            <a:endParaRPr lang="en-CA" dirty="0"/>
          </a:p>
        </p:txBody>
      </p:sp>
      <p:sp>
        <p:nvSpPr>
          <p:cNvPr id="3" name="Content Placeholder 2"/>
          <p:cNvSpPr>
            <a:spLocks noGrp="1"/>
          </p:cNvSpPr>
          <p:nvPr>
            <p:ph sz="quarter" idx="13"/>
          </p:nvPr>
        </p:nvSpPr>
        <p:spPr>
          <a:xfrm>
            <a:off x="913774" y="1596178"/>
            <a:ext cx="5106026" cy="4195022"/>
          </a:xfrm>
        </p:spPr>
        <p:txBody>
          <a:bodyPr>
            <a:normAutofit/>
          </a:bodyPr>
          <a:lstStyle/>
          <a:p>
            <a:r>
              <a:rPr lang="en-CA" b="1" dirty="0"/>
              <a:t>The Zero Conditional:</a:t>
            </a:r>
            <a:r>
              <a:rPr lang="en-CA" dirty="0"/>
              <a:t/>
            </a:r>
            <a:br>
              <a:rPr lang="en-CA" dirty="0"/>
            </a:br>
            <a:r>
              <a:rPr lang="en-CA" dirty="0"/>
              <a:t>(if + present simple, ... present simple)</a:t>
            </a:r>
            <a:br>
              <a:rPr lang="en-CA" dirty="0"/>
            </a:br>
            <a:r>
              <a:rPr lang="en-CA" dirty="0"/>
              <a:t>If you heat water to 100 degrees, it </a:t>
            </a:r>
            <a:r>
              <a:rPr lang="en-CA" dirty="0" smtClean="0"/>
              <a:t>boils</a:t>
            </a:r>
            <a:endParaRPr lang="en-CA" dirty="0"/>
          </a:p>
          <a:p>
            <a:r>
              <a:rPr lang="en-CA" b="1" dirty="0"/>
              <a:t>The First Conditional:</a:t>
            </a:r>
            <a:r>
              <a:rPr lang="en-CA" dirty="0"/>
              <a:t/>
            </a:r>
            <a:br>
              <a:rPr lang="en-CA" dirty="0"/>
            </a:br>
            <a:r>
              <a:rPr lang="en-CA" dirty="0"/>
              <a:t>(if + present simple, ... will + infinitive)</a:t>
            </a:r>
            <a:br>
              <a:rPr lang="en-CA" dirty="0"/>
            </a:br>
            <a:r>
              <a:rPr lang="en-CA" dirty="0"/>
              <a:t>If it rains tomorrow, we'll go to the cinema.</a:t>
            </a:r>
            <a:br>
              <a:rPr lang="en-CA" dirty="0"/>
            </a:br>
            <a:endParaRPr lang="en-CA" b="1" dirty="0"/>
          </a:p>
        </p:txBody>
      </p:sp>
      <p:sp>
        <p:nvSpPr>
          <p:cNvPr id="4" name="Content Placeholder 3"/>
          <p:cNvSpPr>
            <a:spLocks noGrp="1"/>
          </p:cNvSpPr>
          <p:nvPr>
            <p:ph sz="quarter" idx="14"/>
          </p:nvPr>
        </p:nvSpPr>
        <p:spPr>
          <a:xfrm>
            <a:off x="6172200" y="1596178"/>
            <a:ext cx="5105400" cy="4195022"/>
          </a:xfrm>
        </p:spPr>
        <p:txBody>
          <a:bodyPr>
            <a:normAutofit/>
          </a:bodyPr>
          <a:lstStyle/>
          <a:p>
            <a:r>
              <a:rPr lang="en-CA" b="1" dirty="0"/>
              <a:t>The Second Conditional:</a:t>
            </a:r>
            <a:r>
              <a:rPr lang="en-CA" dirty="0"/>
              <a:t/>
            </a:r>
            <a:br>
              <a:rPr lang="en-CA" dirty="0"/>
            </a:br>
            <a:r>
              <a:rPr lang="en-CA" dirty="0"/>
              <a:t>(if + past simple, ... would + infinitive)</a:t>
            </a:r>
            <a:br>
              <a:rPr lang="en-CA" dirty="0"/>
            </a:br>
            <a:r>
              <a:rPr lang="en-CA" dirty="0"/>
              <a:t>If I had a lot of money, I would travel around the world.</a:t>
            </a:r>
            <a:br>
              <a:rPr lang="en-CA" dirty="0"/>
            </a:br>
            <a:r>
              <a:rPr lang="en-CA" b="1" dirty="0"/>
              <a:t>The Third Conditional</a:t>
            </a:r>
            <a:r>
              <a:rPr lang="en-CA" dirty="0"/>
              <a:t/>
            </a:r>
            <a:br>
              <a:rPr lang="en-CA" dirty="0"/>
            </a:br>
            <a:r>
              <a:rPr lang="en-CA" dirty="0"/>
              <a:t>(if + past perfect, ... would + have + past participle)</a:t>
            </a:r>
            <a:br>
              <a:rPr lang="en-CA" dirty="0"/>
            </a:br>
            <a:r>
              <a:rPr lang="en-CA" dirty="0"/>
              <a:t>If I had gone to bed early, I would have caught the train</a:t>
            </a:r>
            <a:r>
              <a:rPr lang="en-CA" dirty="0" smtClean="0"/>
              <a:t>.</a:t>
            </a:r>
            <a:endParaRPr lang="en-CA" dirty="0"/>
          </a:p>
        </p:txBody>
      </p:sp>
    </p:spTree>
    <p:extLst>
      <p:ext uri="{BB962C8B-B14F-4D97-AF65-F5344CB8AC3E}">
        <p14:creationId xmlns:p14="http://schemas.microsoft.com/office/powerpoint/2010/main" val="30796064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4" y="1"/>
            <a:ext cx="10364451" cy="1252330"/>
          </a:xfrm>
        </p:spPr>
        <p:txBody>
          <a:bodyPr/>
          <a:lstStyle/>
          <a:p>
            <a:r>
              <a:rPr lang="en-CA" dirty="0" smtClean="0"/>
              <a:t>Last but not least: Connectors</a:t>
            </a:r>
            <a:br>
              <a:rPr lang="en-CA" dirty="0" smtClean="0"/>
            </a:br>
            <a:r>
              <a:rPr lang="en-CA" sz="2800" dirty="0" smtClean="0"/>
              <a:t>the linking words for essays, reports and papers </a:t>
            </a:r>
            <a:endParaRPr lang="en-CA" dirty="0"/>
          </a:p>
        </p:txBody>
      </p:sp>
      <p:sp>
        <p:nvSpPr>
          <p:cNvPr id="3" name="Content Placeholder 2"/>
          <p:cNvSpPr>
            <a:spLocks noGrp="1"/>
          </p:cNvSpPr>
          <p:nvPr>
            <p:ph sz="quarter" idx="13"/>
          </p:nvPr>
        </p:nvSpPr>
        <p:spPr/>
        <p:txBody>
          <a:bodyPr>
            <a:normAutofit fontScale="85000" lnSpcReduction="10000"/>
          </a:bodyPr>
          <a:lstStyle/>
          <a:p>
            <a:r>
              <a:rPr lang="en-CA" i="1" u="sng" dirty="0"/>
              <a:t>listing </a:t>
            </a:r>
            <a:endParaRPr lang="en-CA" dirty="0"/>
          </a:p>
          <a:p>
            <a:r>
              <a:rPr lang="en-CA" dirty="0"/>
              <a:t>firstly, secondly ...</a:t>
            </a:r>
          </a:p>
          <a:p>
            <a:r>
              <a:rPr lang="en-CA" dirty="0"/>
              <a:t>to begin / start with ..., to conclude with</a:t>
            </a:r>
          </a:p>
          <a:p>
            <a:r>
              <a:rPr lang="en-CA" dirty="0"/>
              <a:t>in the first place, in the second place</a:t>
            </a:r>
          </a:p>
          <a:p>
            <a:r>
              <a:rPr lang="en-CA" dirty="0"/>
              <a:t>next , then , finally, last(</a:t>
            </a:r>
            <a:r>
              <a:rPr lang="en-CA" dirty="0" err="1"/>
              <a:t>ly</a:t>
            </a:r>
            <a:r>
              <a:rPr lang="en-CA" dirty="0"/>
              <a:t>)</a:t>
            </a:r>
          </a:p>
          <a:p>
            <a:r>
              <a:rPr lang="en-CA" dirty="0"/>
              <a:t>to conclude ...</a:t>
            </a:r>
          </a:p>
          <a:p>
            <a:r>
              <a:rPr lang="en-CA" dirty="0"/>
              <a:t>last but not least ...</a:t>
            </a:r>
          </a:p>
          <a:p>
            <a:r>
              <a:rPr lang="en-CA" dirty="0"/>
              <a:t>to summarise , to sum up</a:t>
            </a:r>
          </a:p>
          <a:p>
            <a:endParaRPr lang="en-CA" dirty="0"/>
          </a:p>
        </p:txBody>
      </p:sp>
      <p:sp>
        <p:nvSpPr>
          <p:cNvPr id="4" name="Content Placeholder 3"/>
          <p:cNvSpPr>
            <a:spLocks noGrp="1"/>
          </p:cNvSpPr>
          <p:nvPr>
            <p:ph sz="quarter" idx="14"/>
          </p:nvPr>
        </p:nvSpPr>
        <p:spPr/>
        <p:txBody>
          <a:bodyPr>
            <a:normAutofit fontScale="92500" lnSpcReduction="20000"/>
          </a:bodyPr>
          <a:lstStyle/>
          <a:p>
            <a:r>
              <a:rPr lang="en-CA" i="1" u="sng" dirty="0"/>
              <a:t>adding</a:t>
            </a:r>
            <a:endParaRPr lang="en-CA" dirty="0"/>
          </a:p>
          <a:p>
            <a:r>
              <a:rPr lang="en-CA" dirty="0"/>
              <a:t>also, too, then</a:t>
            </a:r>
          </a:p>
          <a:p>
            <a:r>
              <a:rPr lang="en-CA" dirty="0"/>
              <a:t>furthermore ...</a:t>
            </a:r>
          </a:p>
          <a:p>
            <a:r>
              <a:rPr lang="en-CA" dirty="0"/>
              <a:t>moreover ...</a:t>
            </a:r>
          </a:p>
          <a:p>
            <a:r>
              <a:rPr lang="en-CA" dirty="0"/>
              <a:t>in addition to that ...</a:t>
            </a:r>
          </a:p>
          <a:p>
            <a:r>
              <a:rPr lang="en-CA" dirty="0"/>
              <a:t>above all ......</a:t>
            </a:r>
          </a:p>
          <a:p>
            <a:r>
              <a:rPr lang="en-CA" dirty="0"/>
              <a:t>what is more ...</a:t>
            </a:r>
          </a:p>
          <a:p>
            <a:r>
              <a:rPr lang="en-CA" dirty="0"/>
              <a:t>additionally</a:t>
            </a:r>
          </a:p>
          <a:p>
            <a:endParaRPr lang="en-CA" dirty="0"/>
          </a:p>
        </p:txBody>
      </p:sp>
    </p:spTree>
    <p:extLst>
      <p:ext uri="{BB962C8B-B14F-4D97-AF65-F5344CB8AC3E}">
        <p14:creationId xmlns:p14="http://schemas.microsoft.com/office/powerpoint/2010/main" val="151127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7574" y="1"/>
            <a:ext cx="10364451" cy="934278"/>
          </a:xfrm>
        </p:spPr>
        <p:txBody>
          <a:bodyPr/>
          <a:lstStyle/>
          <a:p>
            <a:r>
              <a:rPr lang="en-CA" dirty="0" smtClean="0"/>
              <a:t>Be patient because the list is long </a:t>
            </a:r>
            <a:endParaRPr lang="en-CA" dirty="0"/>
          </a:p>
        </p:txBody>
      </p:sp>
      <p:sp>
        <p:nvSpPr>
          <p:cNvPr id="3" name="Content Placeholder 2"/>
          <p:cNvSpPr>
            <a:spLocks noGrp="1"/>
          </p:cNvSpPr>
          <p:nvPr>
            <p:ph sz="quarter" idx="13"/>
          </p:nvPr>
        </p:nvSpPr>
        <p:spPr>
          <a:xfrm>
            <a:off x="913774" y="934280"/>
            <a:ext cx="5106026" cy="4856920"/>
          </a:xfrm>
        </p:spPr>
        <p:txBody>
          <a:bodyPr>
            <a:normAutofit fontScale="85000" lnSpcReduction="20000"/>
          </a:bodyPr>
          <a:lstStyle/>
          <a:p>
            <a:r>
              <a:rPr lang="en-CA" i="1" u="sng" dirty="0"/>
              <a:t>comparing</a:t>
            </a:r>
            <a:r>
              <a:rPr lang="en-CA" i="1" dirty="0"/>
              <a:t> </a:t>
            </a:r>
            <a:endParaRPr lang="en-CA" dirty="0"/>
          </a:p>
          <a:p>
            <a:r>
              <a:rPr lang="en-CA" dirty="0"/>
              <a:t>equally, likewise, similarly, in the same / a different way</a:t>
            </a:r>
          </a:p>
          <a:p>
            <a:r>
              <a:rPr lang="en-CA" dirty="0"/>
              <a:t>compared to / with, in comparison with</a:t>
            </a:r>
          </a:p>
          <a:p>
            <a:r>
              <a:rPr lang="en-CA" dirty="0"/>
              <a:t>as ... as , both ... and ...</a:t>
            </a:r>
          </a:p>
          <a:p>
            <a:r>
              <a:rPr lang="en-CA" dirty="0"/>
              <a:t>you can´t compare it with ...</a:t>
            </a:r>
          </a:p>
          <a:p>
            <a:r>
              <a:rPr lang="en-CA" i="1" u="sng" dirty="0"/>
              <a:t>concluding</a:t>
            </a:r>
            <a:r>
              <a:rPr lang="en-CA" dirty="0"/>
              <a:t> </a:t>
            </a:r>
          </a:p>
          <a:p>
            <a:r>
              <a:rPr lang="en-CA" dirty="0"/>
              <a:t>all in all...  /  in conclusion ...</a:t>
            </a:r>
          </a:p>
          <a:p>
            <a:r>
              <a:rPr lang="en-CA" dirty="0"/>
              <a:t>to sum up ...</a:t>
            </a:r>
          </a:p>
          <a:p>
            <a:r>
              <a:rPr lang="en-CA" dirty="0"/>
              <a:t>I draw the conclusion / arrive at the conclusion that ...</a:t>
            </a:r>
          </a:p>
          <a:p>
            <a:r>
              <a:rPr lang="en-CA" dirty="0"/>
              <a:t>I conclude ...</a:t>
            </a:r>
          </a:p>
          <a:p>
            <a:r>
              <a:rPr lang="en-CA" dirty="0"/>
              <a:t>consequently ..</a:t>
            </a:r>
          </a:p>
          <a:p>
            <a:endParaRPr lang="en-CA" dirty="0"/>
          </a:p>
        </p:txBody>
      </p:sp>
      <p:sp>
        <p:nvSpPr>
          <p:cNvPr id="4" name="Content Placeholder 3"/>
          <p:cNvSpPr>
            <a:spLocks noGrp="1"/>
          </p:cNvSpPr>
          <p:nvPr>
            <p:ph sz="quarter" idx="14"/>
          </p:nvPr>
        </p:nvSpPr>
        <p:spPr>
          <a:xfrm>
            <a:off x="6172200" y="934279"/>
            <a:ext cx="5105400" cy="5227981"/>
          </a:xfrm>
        </p:spPr>
        <p:txBody>
          <a:bodyPr>
            <a:normAutofit fontScale="77500" lnSpcReduction="20000"/>
          </a:bodyPr>
          <a:lstStyle/>
          <a:p>
            <a:r>
              <a:rPr lang="en-CA" i="1" u="sng" dirty="0"/>
              <a:t>exemplifying</a:t>
            </a:r>
            <a:r>
              <a:rPr lang="en-CA" dirty="0"/>
              <a:t> </a:t>
            </a:r>
          </a:p>
          <a:p>
            <a:r>
              <a:rPr lang="en-CA" dirty="0"/>
              <a:t>for example (e.g.), for instance</a:t>
            </a:r>
          </a:p>
          <a:p>
            <a:r>
              <a:rPr lang="en-CA" dirty="0"/>
              <a:t>that is (i.e.)</a:t>
            </a:r>
          </a:p>
          <a:p>
            <a:r>
              <a:rPr lang="en-CA" dirty="0"/>
              <a:t>that is to say</a:t>
            </a:r>
          </a:p>
          <a:p>
            <a:r>
              <a:rPr lang="en-CA" dirty="0"/>
              <a:t>... such as ...</a:t>
            </a:r>
          </a:p>
          <a:p>
            <a:r>
              <a:rPr lang="en-CA" dirty="0"/>
              <a:t>namely ...</a:t>
            </a:r>
          </a:p>
          <a:p>
            <a:r>
              <a:rPr lang="en-CA" i="1" u="sng" dirty="0"/>
              <a:t>result</a:t>
            </a:r>
            <a:r>
              <a:rPr lang="en-CA" i="1" dirty="0"/>
              <a:t> </a:t>
            </a:r>
            <a:endParaRPr lang="en-CA" dirty="0"/>
          </a:p>
          <a:p>
            <a:r>
              <a:rPr lang="en-CA" dirty="0"/>
              <a:t>consequently</a:t>
            </a:r>
          </a:p>
          <a:p>
            <a:r>
              <a:rPr lang="en-CA" dirty="0"/>
              <a:t>hence</a:t>
            </a:r>
          </a:p>
          <a:p>
            <a:r>
              <a:rPr lang="en-CA" dirty="0"/>
              <a:t>therefore</a:t>
            </a:r>
          </a:p>
          <a:p>
            <a:r>
              <a:rPr lang="en-CA" dirty="0"/>
              <a:t>thus</a:t>
            </a:r>
          </a:p>
          <a:p>
            <a:r>
              <a:rPr lang="en-CA" dirty="0"/>
              <a:t>as a result</a:t>
            </a:r>
          </a:p>
          <a:p>
            <a:r>
              <a:rPr lang="en-CA" dirty="0"/>
              <a:t>because of that ...-</a:t>
            </a:r>
          </a:p>
          <a:p>
            <a:r>
              <a:rPr lang="en-CA" dirty="0"/>
              <a:t>that´s why ...</a:t>
            </a:r>
          </a:p>
          <a:p>
            <a:endParaRPr lang="en-CA" dirty="0"/>
          </a:p>
        </p:txBody>
      </p:sp>
    </p:spTree>
    <p:extLst>
      <p:ext uri="{BB962C8B-B14F-4D97-AF65-F5344CB8AC3E}">
        <p14:creationId xmlns:p14="http://schemas.microsoft.com/office/powerpoint/2010/main" val="3181381273"/>
      </p:ext>
    </p:extLst>
  </p:cSld>
  <p:clrMapOvr>
    <a:masterClrMapping/>
  </p:clrMapOvr>
</p:sld>
</file>

<file path=ppt/theme/theme1.xml><?xml version="1.0" encoding="utf-8"?>
<a:theme xmlns:a="http://schemas.openxmlformats.org/drawingml/2006/main" name="Droplet">
  <a:themeElements>
    <a:clrScheme name="Droplet">
      <a:dk1>
        <a:sysClr val="windowText" lastClr="000000"/>
      </a:dk1>
      <a:lt1>
        <a:sysClr val="window" lastClr="FFFFFF"/>
      </a:lt1>
      <a:dk2>
        <a:srgbClr val="27537E"/>
      </a:dk2>
      <a:lt2>
        <a:srgbClr val="AABED7"/>
      </a:lt2>
      <a:accent1>
        <a:srgbClr val="E34B7A"/>
      </a:accent1>
      <a:accent2>
        <a:srgbClr val="AC339A"/>
      </a:accent2>
      <a:accent3>
        <a:srgbClr val="6953B7"/>
      </a:accent3>
      <a:accent4>
        <a:srgbClr val="1D7EAB"/>
      </a:accent4>
      <a:accent5>
        <a:srgbClr val="43AFD6"/>
      </a:accent5>
      <a:accent6>
        <a:srgbClr val="DE85E1"/>
      </a:accent6>
      <a:hlink>
        <a:srgbClr val="ED87A6"/>
      </a:hlink>
      <a:folHlink>
        <a:srgbClr val="C99EAC"/>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78000"/>
                <a:shade val="100000"/>
                <a:hueMod val="136000"/>
                <a:satMod val="160000"/>
                <a:lumMod val="105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C71B277C-C29A-4BA0-A7BA-43502DF21AB3}"/>
    </a:ext>
  </a:extLst>
</a:theme>
</file>

<file path=docProps/app.xml><?xml version="1.0" encoding="utf-8"?>
<Properties xmlns="http://schemas.openxmlformats.org/officeDocument/2006/extended-properties" xmlns:vt="http://schemas.openxmlformats.org/officeDocument/2006/docPropsVTypes">
  <Template>TM04033925[[fn=Droplet]]</Template>
  <TotalTime>459</TotalTime>
  <Words>920</Words>
  <Application>Microsoft Office PowerPoint</Application>
  <PresentationFormat>Širokoúhlá obrazovka</PresentationFormat>
  <Paragraphs>149</Paragraphs>
  <Slides>11</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11</vt:i4>
      </vt:variant>
    </vt:vector>
  </HeadingPairs>
  <TitlesOfParts>
    <vt:vector size="15" baseType="lpstr">
      <vt:lpstr>Arial</vt:lpstr>
      <vt:lpstr>Tw Cen MT</vt:lpstr>
      <vt:lpstr>Wingdings</vt:lpstr>
      <vt:lpstr>Droplet</vt:lpstr>
      <vt:lpstr>Some grammar review</vt:lpstr>
      <vt:lpstr>Tenses</vt:lpstr>
      <vt:lpstr>More Tenses</vt:lpstr>
      <vt:lpstr>Wait, we’re not done yet</vt:lpstr>
      <vt:lpstr>I promise you: this is not going to take that long:</vt:lpstr>
      <vt:lpstr>prepositions</vt:lpstr>
      <vt:lpstr>WE NEED TO TALK ABOUT CONDITIONALS TOO.  SO IF I WRITE THEM HERE, YOU WILL HAVE TO USE THEM </vt:lpstr>
      <vt:lpstr>Last but not least: Connectors the linking words for essays, reports and papers </vt:lpstr>
      <vt:lpstr>Be patient because the list is long </vt:lpstr>
      <vt:lpstr>Oops! We’re not done</vt:lpstr>
      <vt:lpstr>Please don’t go without checking these out: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Some grammar review</dc:title>
  <dc:creator>David Vargas</dc:creator>
  <cp:lastModifiedBy>Janebova</cp:lastModifiedBy>
  <cp:revision>4</cp:revision>
  <dcterms:created xsi:type="dcterms:W3CDTF">2016-09-15T21:00:29Z</dcterms:created>
  <dcterms:modified xsi:type="dcterms:W3CDTF">2016-12-07T11:41:25Z</dcterms:modified>
</cp:coreProperties>
</file>