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5" r:id="rId5"/>
    <p:sldId id="269" r:id="rId6"/>
    <p:sldId id="26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D46B-3520-4FAF-BD91-DB1BE9883741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EECA-CF47-4087-8AD0-7276C381C9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036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D46B-3520-4FAF-BD91-DB1BE9883741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EECA-CF47-4087-8AD0-7276C381C9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6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D46B-3520-4FAF-BD91-DB1BE9883741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EECA-CF47-4087-8AD0-7276C381C9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25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D46B-3520-4FAF-BD91-DB1BE9883741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EECA-CF47-4087-8AD0-7276C381C9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042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D46B-3520-4FAF-BD91-DB1BE9883741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EECA-CF47-4087-8AD0-7276C381C9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34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D46B-3520-4FAF-BD91-DB1BE9883741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EECA-CF47-4087-8AD0-7276C381C9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43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D46B-3520-4FAF-BD91-DB1BE9883741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EECA-CF47-4087-8AD0-7276C381C9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385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D46B-3520-4FAF-BD91-DB1BE9883741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EECA-CF47-4087-8AD0-7276C381C9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675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D46B-3520-4FAF-BD91-DB1BE9883741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EECA-CF47-4087-8AD0-7276C381C9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734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D46B-3520-4FAF-BD91-DB1BE9883741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EECA-CF47-4087-8AD0-7276C381C9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681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D46B-3520-4FAF-BD91-DB1BE9883741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EECA-CF47-4087-8AD0-7276C381C9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3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C1D46B-3520-4FAF-BD91-DB1BE9883741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A86EECA-CF47-4087-8AD0-7276C381C9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55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dailybeast.com/articles/2015/09/24/mafia-author-roberto-saviano-s-plagiarism-problem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d048 ACADEMIC WRITING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FACULTY OF SPORTS STUDIES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FALL 2016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3542" y="360456"/>
            <a:ext cx="79612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400" b="1" dirty="0" smtClean="0"/>
              <a:t>4. Get </a:t>
            </a:r>
            <a:r>
              <a:rPr lang="en-CA" sz="2400" b="1" dirty="0"/>
              <a:t>feedback from start to finish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From first sketch of it: discuss it with a handful of people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Get feedback on your draft abstract from these people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Do multiple revisions before submission of it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295552" y="4316822"/>
            <a:ext cx="7336467" cy="16586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4295552" y="2084489"/>
            <a:ext cx="75491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400" b="1" dirty="0" smtClean="0"/>
              <a:t>5. Set </a:t>
            </a:r>
            <a:r>
              <a:rPr lang="en-CA" sz="2400" b="1" dirty="0"/>
              <a:t>specific writing goals and sub-goals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/>
              <a:t>Writing goals: (Decisions about content, sequence, and proportion)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400" dirty="0"/>
              <a:t>Content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400" dirty="0"/>
              <a:t>Verb and word length for the </a:t>
            </a:r>
            <a:r>
              <a:rPr lang="en-CA" sz="2400" dirty="0" smtClean="0"/>
              <a:t>section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r>
              <a:rPr lang="en-CA" sz="2400" dirty="0"/>
              <a:t>Example: “Next writing goal: summarise and critique ten articles for literature review section in 800 words on Monday between 9 am and 10:30 am” instead of “I plan this article to be ready by the end of the year”</a:t>
            </a:r>
            <a:endParaRPr lang="en-CA" sz="4800" dirty="0"/>
          </a:p>
        </p:txBody>
      </p:sp>
      <p:pic>
        <p:nvPicPr>
          <p:cNvPr id="3074" name="Picture 2" descr="Image result for picture of go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5" y="2084489"/>
            <a:ext cx="3091527" cy="419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833" y="6176728"/>
            <a:ext cx="11639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https://www.google.cz/url?sa=i&amp;rct=j&amp;q=&amp;esrc=s&amp;source=images&amp;cd=&amp;cad=rja&amp;uact=8&amp;ved=0ahUKEwjBpNHL28TPAhXKExoKHVZBAr0QjRwIBw&amp;url=http%3A%2F%2Fsvsaibaba.blogspot.com%2F2016%2F02%2Fgolden-rules-of-goal-setting.html&amp;psig=AFQjCNEtWDaFBfU3oPiyOhfx6I5mKXLNUw&amp;ust=1475792998096838</a:t>
            </a:r>
          </a:p>
        </p:txBody>
      </p:sp>
    </p:spTree>
    <p:extLst>
      <p:ext uri="{BB962C8B-B14F-4D97-AF65-F5344CB8AC3E}">
        <p14:creationId xmlns:p14="http://schemas.microsoft.com/office/powerpoint/2010/main" val="3326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9747" y="640807"/>
            <a:ext cx="92371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400" b="1" dirty="0" smtClean="0"/>
              <a:t>6. Write </a:t>
            </a:r>
            <a:r>
              <a:rPr lang="en-CA" sz="2400" b="1" dirty="0"/>
              <a:t>with others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From solitary to communal activity. This helps develop confidence, fluency and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Key: time allowance on exclusive writing periods: 90 min. (that means putting away emails, internet and all other devices or distractions)</a:t>
            </a:r>
          </a:p>
          <a:p>
            <a:pPr lvl="0"/>
            <a:r>
              <a:rPr lang="en-CA" sz="2400" b="1" dirty="0" smtClean="0"/>
              <a:t>7. Do </a:t>
            </a:r>
            <a:r>
              <a:rPr lang="en-CA" sz="2400" b="1" dirty="0"/>
              <a:t>a warm up before you write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Write for five min: What writing for publications have you done? What do you want to do in the long, medium, short term?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Once you have started writing your article do a variation: What writing for this project have you done? What do you want to do in the long, medium, short term?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End each session of writing with a writing instruction for yourself to use in your next session e.g. </a:t>
            </a:r>
            <a:r>
              <a:rPr lang="en-US" sz="2400" dirty="0"/>
              <a:t>“on Wednesday from 11 am to 12 noon, I will draft conclusion section in 500 words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Goals need to be specific so use numbers for it (this is how you will learn to set realistic targets)</a:t>
            </a:r>
          </a:p>
        </p:txBody>
      </p:sp>
      <p:sp>
        <p:nvSpPr>
          <p:cNvPr id="2" name="Rectangle 1"/>
          <p:cNvSpPr/>
          <p:nvPr/>
        </p:nvSpPr>
        <p:spPr>
          <a:xfrm>
            <a:off x="9696893" y="640807"/>
            <a:ext cx="2317898" cy="5823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2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3321" y="598277"/>
            <a:ext cx="90589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400" b="1" dirty="0" smtClean="0"/>
              <a:t>8. Analyze </a:t>
            </a:r>
            <a:r>
              <a:rPr lang="en-CA" sz="2400" b="1" dirty="0"/>
              <a:t>reviewers’ feedback on your submission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What exactly are they asking you to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Are they asking you to cut or add something?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How much?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Where?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Write out a list of revision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When you resubmit your article include this in your report to the journal, specifying how you have responded to reviewers’ feedback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In case article is rejected is still useful to look at the feedback. Ask yourself why and revise it for somewhere 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Keep in mind that most feedback is aimed at improving your paper/ article writing but it may seem overheated, personalised, even vindictive or unprofessional. Discuss reviews with others. You may find that other people also get rejections and negative reviews.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Revise and resubmit as soon as you can</a:t>
            </a:r>
          </a:p>
        </p:txBody>
      </p:sp>
      <p:sp>
        <p:nvSpPr>
          <p:cNvPr id="4" name="Rectangle 3"/>
          <p:cNvSpPr/>
          <p:nvPr/>
        </p:nvSpPr>
        <p:spPr>
          <a:xfrm>
            <a:off x="318977" y="406800"/>
            <a:ext cx="2317898" cy="5823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7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8482" y="534482"/>
            <a:ext cx="76635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800" b="1" dirty="0" smtClean="0"/>
              <a:t>9. Be </a:t>
            </a:r>
            <a:r>
              <a:rPr lang="en-CA" sz="2800" b="1" dirty="0"/>
              <a:t>persistent, tick-skinned and resilient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You may develop these qualities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It is easier to do it when you discuss it with other journal writing peers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0826" y="2898452"/>
            <a:ext cx="76635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3200" b="1" dirty="0" smtClean="0"/>
              <a:t>10. </a:t>
            </a:r>
            <a:r>
              <a:rPr lang="en-CA" sz="3200" b="1" u="sng" dirty="0" smtClean="0"/>
              <a:t>Take </a:t>
            </a:r>
            <a:r>
              <a:rPr lang="en-CA" sz="3200" b="1" u="sng" dirty="0"/>
              <a:t>care of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/>
              <a:t>Highly competitive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/>
              <a:t>Can be extremely stressful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/>
              <a:t>Health risk too i.e. writing for long periods of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/>
              <a:t>Celebrate thoroughly when article is accepted</a:t>
            </a:r>
          </a:p>
        </p:txBody>
      </p:sp>
    </p:spTree>
    <p:extLst>
      <p:ext uri="{BB962C8B-B14F-4D97-AF65-F5344CB8AC3E}">
        <p14:creationId xmlns:p14="http://schemas.microsoft.com/office/powerpoint/2010/main" val="7224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8297" y="619432"/>
            <a:ext cx="746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Last but not least: PLAGIARISM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717774" y="1339189"/>
            <a:ext cx="9256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“an act or instance of using or closely imitating the language </a:t>
            </a:r>
            <a:r>
              <a:rPr lang="en-CA" dirty="0" smtClean="0"/>
              <a:t>and thoughts</a:t>
            </a:r>
            <a:r>
              <a:rPr lang="en-CA" dirty="0"/>
              <a:t> of another author without authorization and </a:t>
            </a:r>
            <a:r>
              <a:rPr lang="en-CA" dirty="0" smtClean="0"/>
              <a:t>the representation</a:t>
            </a:r>
            <a:r>
              <a:rPr lang="en-CA" dirty="0"/>
              <a:t> of that author's work as one's own, as by not crediting the original author</a:t>
            </a:r>
            <a:r>
              <a:rPr lang="en-CA" dirty="0" smtClean="0"/>
              <a:t>”</a:t>
            </a:r>
          </a:p>
          <a:p>
            <a:endParaRPr lang="en-CA" dirty="0"/>
          </a:p>
          <a:p>
            <a:r>
              <a:rPr lang="en-CA" b="1" dirty="0" smtClean="0"/>
              <a:t>http</a:t>
            </a:r>
            <a:r>
              <a:rPr lang="en-CA" b="1" dirty="0"/>
              <a:t>://</a:t>
            </a:r>
            <a:r>
              <a:rPr lang="en-CA" b="1" dirty="0" smtClean="0"/>
              <a:t>www.dictionary.com/browse/plagiarism</a:t>
            </a:r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7774" y="3019926"/>
            <a:ext cx="111171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dirty="0"/>
              <a:t>Failure to use standard academic conventions when paraphrasing or directly quoting information or using graphics from sources is unacceptable in academic work; </a:t>
            </a:r>
            <a:r>
              <a:rPr lang="en-CA" b="1" dirty="0"/>
              <a:t>any or all</a:t>
            </a:r>
            <a:r>
              <a:rPr lang="en-CA" dirty="0"/>
              <a:t> of the following:</a:t>
            </a:r>
            <a:endParaRPr lang="en-CA" sz="1600" dirty="0"/>
          </a:p>
          <a:p>
            <a:pPr lvl="1"/>
            <a:r>
              <a:rPr lang="en-CA" dirty="0"/>
              <a:t>No in-text citation</a:t>
            </a:r>
            <a:endParaRPr lang="en-CA" sz="1600" dirty="0"/>
          </a:p>
          <a:p>
            <a:pPr lvl="1"/>
            <a:r>
              <a:rPr lang="en-CA" dirty="0"/>
              <a:t>No quotation marks</a:t>
            </a:r>
            <a:endParaRPr lang="en-CA" sz="1600" dirty="0"/>
          </a:p>
          <a:p>
            <a:pPr lvl="1"/>
            <a:r>
              <a:rPr lang="en-CA" dirty="0"/>
              <a:t>No reference list</a:t>
            </a:r>
            <a:endParaRPr lang="en-CA" sz="1600" dirty="0"/>
          </a:p>
          <a:p>
            <a:pPr lvl="0"/>
            <a:r>
              <a:rPr lang="en-CA" dirty="0"/>
              <a:t>Copying information from sources and presenting as your own ideas is plagiarism; </a:t>
            </a:r>
            <a:r>
              <a:rPr lang="en-CA" b="1" dirty="0"/>
              <a:t>any or all</a:t>
            </a:r>
            <a:r>
              <a:rPr lang="en-CA" dirty="0"/>
              <a:t> of the following:</a:t>
            </a:r>
            <a:endParaRPr lang="en-CA" sz="1600" dirty="0"/>
          </a:p>
          <a:p>
            <a:pPr lvl="1"/>
            <a:r>
              <a:rPr lang="en-CA" dirty="0"/>
              <a:t>No attempt to paraphrase/ only a few words changed/ order of information unchanged</a:t>
            </a:r>
            <a:endParaRPr lang="en-CA" sz="1600" dirty="0"/>
          </a:p>
          <a:p>
            <a:pPr lvl="1"/>
            <a:r>
              <a:rPr lang="en-CA" dirty="0"/>
              <a:t>No quotation marks</a:t>
            </a:r>
            <a:endParaRPr lang="en-CA" sz="1600" dirty="0"/>
          </a:p>
          <a:p>
            <a:pPr lvl="1"/>
            <a:r>
              <a:rPr lang="en-CA" dirty="0"/>
              <a:t>No in-text citation</a:t>
            </a:r>
            <a:endParaRPr lang="en-CA" sz="1600" dirty="0"/>
          </a:p>
          <a:p>
            <a:pPr lvl="1"/>
            <a:r>
              <a:rPr lang="en-CA" dirty="0"/>
              <a:t>No reference list</a:t>
            </a:r>
            <a:endParaRPr lang="en-CA" sz="1600" dirty="0"/>
          </a:p>
          <a:p>
            <a:r>
              <a:rPr lang="en-CA" dirty="0"/>
              <a:t> </a:t>
            </a:r>
          </a:p>
          <a:p>
            <a:r>
              <a:rPr lang="en-CA" b="1" dirty="0"/>
              <a:t>https://carleton.ca/slals/credit-esl/plagiarism-cheating/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24743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96" y="134853"/>
            <a:ext cx="6084220" cy="63982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284" y="6565741"/>
            <a:ext cx="8386011" cy="29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http://www.thedailybeast.com/articles/2015/09/24/mafia-author-roberto-saviano-s-plagiarism-problem.html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453" y="2851484"/>
            <a:ext cx="4403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And here are some of the consequences: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83759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Conclusion: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b="1" dirty="0" smtClean="0"/>
              <a:t>Writing </a:t>
            </a:r>
            <a:r>
              <a:rPr lang="en-US" sz="6000" b="1" dirty="0"/>
              <a:t>is hard work:</a:t>
            </a:r>
            <a:endParaRPr lang="en-CA" sz="6000" dirty="0"/>
          </a:p>
          <a:p>
            <a:pPr lvl="1"/>
            <a:r>
              <a:rPr lang="en-US" sz="5400" b="1" dirty="0"/>
              <a:t>Self discipline</a:t>
            </a:r>
            <a:endParaRPr lang="en-CA" sz="5400" dirty="0"/>
          </a:p>
          <a:p>
            <a:pPr lvl="1"/>
            <a:r>
              <a:rPr lang="en-US" sz="5400" b="1" dirty="0"/>
              <a:t>Self denial</a:t>
            </a:r>
            <a:endParaRPr lang="en-CA" sz="5400" dirty="0"/>
          </a:p>
          <a:p>
            <a:pPr lvl="1"/>
            <a:r>
              <a:rPr lang="en-US" sz="5400" b="1" dirty="0"/>
              <a:t>Rejection is high</a:t>
            </a:r>
            <a:endParaRPr lang="en-CA" sz="5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214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52987" y="2458822"/>
            <a:ext cx="4487709" cy="39294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Instructors: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25" y="530790"/>
            <a:ext cx="1499636" cy="182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4050" r="8816" b="27849"/>
          <a:stretch/>
        </p:blipFill>
        <p:spPr>
          <a:xfrm>
            <a:off x="5573438" y="530790"/>
            <a:ext cx="1606157" cy="182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66579" y="754505"/>
            <a:ext cx="1427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David Vargas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864550" y="798617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Joe Lennon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7465450" y="2458823"/>
            <a:ext cx="45097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F</a:t>
            </a:r>
            <a:r>
              <a:rPr lang="en-CA" sz="1600" dirty="0" smtClean="0"/>
              <a:t>rom </a:t>
            </a:r>
            <a:r>
              <a:rPr lang="en-CA" sz="1600" dirty="0"/>
              <a:t>Atlanta, Georgia, USA, but I've lived and taught on three continents. </a:t>
            </a:r>
            <a:endParaRPr lang="en-C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Brno (2006-2009): </a:t>
            </a:r>
            <a:r>
              <a:rPr lang="en-CA" sz="1600" dirty="0"/>
              <a:t>teaching General and Business English, </a:t>
            </a:r>
            <a:endParaRPr lang="en-C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China (two years):Academic </a:t>
            </a:r>
            <a:r>
              <a:rPr lang="en-CA" sz="1600" dirty="0"/>
              <a:t>Writing </a:t>
            </a:r>
            <a:endParaRPr lang="en-C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PhD </a:t>
            </a:r>
            <a:r>
              <a:rPr lang="en-CA" sz="1600" dirty="0"/>
              <a:t>in Creative Writing from the University of Denver in 2015. </a:t>
            </a:r>
            <a:endParaRPr lang="en-C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Academic </a:t>
            </a:r>
            <a:r>
              <a:rPr lang="en-CA" sz="1600" dirty="0"/>
              <a:t>Writing at the University of </a:t>
            </a:r>
            <a:r>
              <a:rPr lang="en-CA" sz="1600" dirty="0" smtClean="0"/>
              <a:t>Colorado (2015)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Back in Brno: Assistant </a:t>
            </a:r>
            <a:r>
              <a:rPr lang="en-CA" sz="1600" dirty="0"/>
              <a:t>Professor in the Language Centre at </a:t>
            </a:r>
            <a:r>
              <a:rPr lang="en-CA" sz="1600" dirty="0" err="1" smtClean="0"/>
              <a:t>Masarykova</a:t>
            </a:r>
            <a:r>
              <a:rPr lang="en-CA" sz="1600" dirty="0" smtClean="0"/>
              <a:t> (2016). </a:t>
            </a:r>
          </a:p>
          <a:p>
            <a:r>
              <a:rPr lang="en-CA" sz="1600" dirty="0" smtClean="0"/>
              <a:t>When </a:t>
            </a:r>
            <a:r>
              <a:rPr lang="en-CA" sz="1600" dirty="0"/>
              <a:t>I teach writing, I focus on process over product--if you learn how to think openly and critically as you write and revise, you can apply those skills to any form, and your writing will contribute to a larger conversation.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2236" y="2458823"/>
            <a:ext cx="39707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Born in Colombia, South </a:t>
            </a:r>
            <a:r>
              <a:rPr lang="en-CA" sz="1600" dirty="0" smtClean="0"/>
              <a:t>America but emigrated </a:t>
            </a:r>
            <a:r>
              <a:rPr lang="en-CA" sz="1600" dirty="0"/>
              <a:t>to Canada in 2000 </a:t>
            </a:r>
          </a:p>
          <a:p>
            <a:r>
              <a:rPr lang="en-CA" sz="1600" dirty="0" smtClean="0"/>
              <a:t>I </a:t>
            </a:r>
            <a:r>
              <a:rPr lang="en-CA" sz="1600" dirty="0"/>
              <a:t>have lived </a:t>
            </a:r>
            <a:r>
              <a:rPr lang="en-CA" sz="1600" dirty="0" smtClean="0"/>
              <a:t>in Spain </a:t>
            </a: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B.A. in Geography and Political Science with Concentration in International </a:t>
            </a:r>
            <a:r>
              <a:rPr lang="en-CA" sz="1600" dirty="0" smtClean="0"/>
              <a:t>Relations from Carleton University in 2015. </a:t>
            </a: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Worked as Research Assistant at Carleton </a:t>
            </a:r>
            <a:r>
              <a:rPr lang="en-CA" sz="1600" dirty="0" smtClean="0"/>
              <a:t>University (2014-2015)</a:t>
            </a:r>
            <a:endParaRPr lang="en-CA" sz="1600" dirty="0"/>
          </a:p>
          <a:p>
            <a:r>
              <a:rPr lang="en-CA" sz="1600" dirty="0"/>
              <a:t>Topics of Interest:  human geography, hydrology, climate change, cities and planning, human displacement, human development. </a:t>
            </a:r>
          </a:p>
          <a:p>
            <a:r>
              <a:rPr lang="en-CA" sz="1600" dirty="0"/>
              <a:t>Other fascinating topics: photography, art, cooking, </a:t>
            </a:r>
            <a:r>
              <a:rPr lang="en-CA" sz="1600" dirty="0" err="1"/>
              <a:t>reno</a:t>
            </a:r>
            <a:r>
              <a:rPr lang="en-CA" sz="1600" dirty="0"/>
              <a:t> projects, travel, science</a:t>
            </a:r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8509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392081" cy="4601183"/>
          </a:xfrm>
        </p:spPr>
        <p:txBody>
          <a:bodyPr/>
          <a:lstStyle/>
          <a:p>
            <a:pPr algn="ctr"/>
            <a:r>
              <a:rPr lang="en-US" dirty="0" smtClean="0"/>
              <a:t> Schedule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 Vargas</a:t>
            </a:r>
            <a:endParaRPr lang="en-CA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6257943"/>
              </p:ext>
            </p:extLst>
          </p:nvPr>
        </p:nvGraphicFramePr>
        <p:xfrm>
          <a:off x="3867912" y="1930400"/>
          <a:ext cx="3663856" cy="379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284"/>
                <a:gridCol w="698349"/>
                <a:gridCol w="1394223"/>
              </a:tblGrid>
              <a:tr h="7589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Month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Time</a:t>
                      </a:r>
                      <a:endParaRPr lang="en-CA" b="1" dirty="0"/>
                    </a:p>
                  </a:txBody>
                  <a:tcPr anchor="ctr"/>
                </a:tc>
              </a:tr>
              <a:tr h="75892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October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16.15-18:30</a:t>
                      </a:r>
                      <a:endParaRPr lang="en-CA" dirty="0"/>
                    </a:p>
                  </a:txBody>
                  <a:tcPr anchor="ctr"/>
                </a:tc>
              </a:tr>
              <a:tr h="758924">
                <a:tc>
                  <a:txBody>
                    <a:bodyPr/>
                    <a:lstStyle/>
                    <a:p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16.15-18:30</a:t>
                      </a:r>
                      <a:endParaRPr lang="en-CA" dirty="0"/>
                    </a:p>
                  </a:txBody>
                  <a:tcPr anchor="ctr"/>
                </a:tc>
              </a:tr>
              <a:tr h="75892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November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16.15-18:30</a:t>
                      </a:r>
                      <a:endParaRPr lang="en-CA" dirty="0"/>
                    </a:p>
                  </a:txBody>
                  <a:tcPr anchor="ctr"/>
                </a:tc>
              </a:tr>
              <a:tr h="75892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December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14.30-16.45</a:t>
                      </a:r>
                      <a:endParaRPr lang="en-C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Joe Lennon</a:t>
            </a:r>
            <a:endParaRPr lang="en-CA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05421356"/>
              </p:ext>
            </p:extLst>
          </p:nvPr>
        </p:nvGraphicFramePr>
        <p:xfrm>
          <a:off x="7818463" y="1930400"/>
          <a:ext cx="3742302" cy="3794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434"/>
                <a:gridCol w="845019"/>
                <a:gridCol w="1649849"/>
              </a:tblGrid>
              <a:tr h="12648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CA" dirty="0"/>
                    </a:p>
                  </a:txBody>
                  <a:tcPr anchor="ctr"/>
                </a:tc>
              </a:tr>
              <a:tr h="12648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October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15:00-17:15</a:t>
                      </a:r>
                      <a:endParaRPr lang="en-CA" dirty="0"/>
                    </a:p>
                  </a:txBody>
                  <a:tcPr anchor="ctr"/>
                </a:tc>
              </a:tr>
              <a:tr h="12648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November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16:00-18:15</a:t>
                      </a:r>
                      <a:endParaRPr lang="en-C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the Course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“The </a:t>
            </a:r>
            <a:r>
              <a:rPr lang="en-GB" sz="3200" dirty="0"/>
              <a:t>goal of this course is to familiarize doctoral candidates with </a:t>
            </a:r>
            <a:r>
              <a:rPr lang="en-GB" sz="3200" u="sng" dirty="0"/>
              <a:t>different approaches to scientific </a:t>
            </a:r>
            <a:r>
              <a:rPr lang="en-GB" sz="3200" u="sng" dirty="0" smtClean="0"/>
              <a:t>writing”</a:t>
            </a:r>
            <a:endParaRPr lang="en-GB" sz="3200" dirty="0"/>
          </a:p>
          <a:p>
            <a:r>
              <a:rPr lang="en-GB" sz="3200" dirty="0"/>
              <a:t> </a:t>
            </a:r>
            <a:r>
              <a:rPr lang="en-GB" sz="3200" dirty="0" smtClean="0"/>
              <a:t>To take your </a:t>
            </a:r>
            <a:r>
              <a:rPr lang="en-GB" sz="3200" dirty="0"/>
              <a:t>academic writing skills in English to a higher </a:t>
            </a:r>
            <a:r>
              <a:rPr lang="en-GB" sz="3200" dirty="0" smtClean="0"/>
              <a:t>level</a:t>
            </a:r>
            <a:endParaRPr lang="en-GB" sz="3200" dirty="0"/>
          </a:p>
          <a:p>
            <a:r>
              <a:rPr lang="en-GB" sz="3200" dirty="0" smtClean="0"/>
              <a:t>To offer you </a:t>
            </a:r>
            <a:r>
              <a:rPr lang="en-GB" sz="3200" dirty="0"/>
              <a:t>a range of tools to adapt </a:t>
            </a:r>
            <a:r>
              <a:rPr lang="en-GB" sz="3200" dirty="0" smtClean="0"/>
              <a:t>your </a:t>
            </a:r>
            <a:r>
              <a:rPr lang="en-GB" sz="3200" dirty="0"/>
              <a:t>focus of language </a:t>
            </a:r>
            <a:endParaRPr lang="en-GB" sz="3200" dirty="0" smtClean="0"/>
          </a:p>
          <a:p>
            <a:r>
              <a:rPr lang="en-GB" sz="3200" dirty="0"/>
              <a:t>T</a:t>
            </a:r>
            <a:r>
              <a:rPr lang="en-GB" sz="3200" dirty="0" smtClean="0"/>
              <a:t>o </a:t>
            </a:r>
            <a:r>
              <a:rPr lang="en-GB" sz="3200" dirty="0"/>
              <a:t>address </a:t>
            </a:r>
            <a:r>
              <a:rPr lang="en-GB" sz="3200" dirty="0" smtClean="0"/>
              <a:t>your </a:t>
            </a:r>
            <a:r>
              <a:rPr lang="en-GB" sz="3200" dirty="0"/>
              <a:t>target readers at specific, multi-disciplinary and general levels</a:t>
            </a:r>
            <a:r>
              <a:rPr lang="en-GB" sz="3200" dirty="0" smtClean="0"/>
              <a:t>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3715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72" y="980672"/>
            <a:ext cx="2834640" cy="2377440"/>
          </a:xfrm>
        </p:spPr>
        <p:txBody>
          <a:bodyPr/>
          <a:lstStyle/>
          <a:p>
            <a:r>
              <a:rPr lang="en-US" dirty="0" smtClean="0"/>
              <a:t>Teaching Methods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321" y="873464"/>
            <a:ext cx="7315200" cy="2916511"/>
          </a:xfrm>
        </p:spPr>
        <p:txBody>
          <a:bodyPr>
            <a:normAutofit/>
          </a:bodyPr>
          <a:lstStyle/>
          <a:p>
            <a:r>
              <a:rPr lang="en-GB" sz="2800" dirty="0"/>
              <a:t>The course will be organised around group and individual writing tasks, problem-solving and discussion activities in intensive block seminars. It will also include peer review and consultation on writing with text analysts and publication professionals.</a:t>
            </a:r>
            <a:endParaRPr lang="en-CA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372" y="3358112"/>
            <a:ext cx="2834640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Assessment Methods</a:t>
            </a:r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07661" y="3868124"/>
            <a:ext cx="7315200" cy="291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A model text of an article / a section of an article that is suitable to be submitted to an ISI/Scopus journal.</a:t>
            </a:r>
          </a:p>
        </p:txBody>
      </p:sp>
    </p:spTree>
    <p:extLst>
      <p:ext uri="{BB962C8B-B14F-4D97-AF65-F5344CB8AC3E}">
        <p14:creationId xmlns:p14="http://schemas.microsoft.com/office/powerpoint/2010/main" val="24272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323" y="467833"/>
            <a:ext cx="848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BY THE END OF THE COURSE YOU WILL BE ABLE TO: </a:t>
            </a:r>
            <a:endParaRPr lang="en-CA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37722" y="1576179"/>
            <a:ext cx="109565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/>
              <a:t>1. </a:t>
            </a:r>
            <a:r>
              <a:rPr lang="en-CA" sz="2800" b="1" dirty="0"/>
              <a:t>U</a:t>
            </a:r>
            <a:r>
              <a:rPr lang="en-CA" sz="2800" b="1" dirty="0" smtClean="0"/>
              <a:t>nderstand</a:t>
            </a:r>
            <a:r>
              <a:rPr lang="en-CA" sz="2800" dirty="0" smtClean="0"/>
              <a:t> </a:t>
            </a:r>
            <a:r>
              <a:rPr lang="en-CA" sz="2800" dirty="0"/>
              <a:t>and </a:t>
            </a:r>
            <a:r>
              <a:rPr lang="en-CA" sz="2800" b="1" dirty="0"/>
              <a:t>use</a:t>
            </a:r>
            <a:r>
              <a:rPr lang="en-CA" sz="2800" dirty="0"/>
              <a:t> both </a:t>
            </a:r>
            <a:r>
              <a:rPr lang="en-CA" sz="2800" u="sng" dirty="0"/>
              <a:t>generic and subject specific </a:t>
            </a:r>
            <a:r>
              <a:rPr lang="en-CA" sz="2800" b="1" dirty="0"/>
              <a:t>academic vocabulary</a:t>
            </a:r>
          </a:p>
          <a:p>
            <a:r>
              <a:rPr lang="en-CA" sz="2800" dirty="0"/>
              <a:t>2. </a:t>
            </a:r>
            <a:r>
              <a:rPr lang="en-CA" sz="2800" b="1" dirty="0"/>
              <a:t>R</a:t>
            </a:r>
            <a:r>
              <a:rPr lang="en-CA" sz="2800" b="1" dirty="0" smtClean="0"/>
              <a:t>ead</a:t>
            </a:r>
            <a:r>
              <a:rPr lang="en-CA" sz="2800" dirty="0" smtClean="0"/>
              <a:t> </a:t>
            </a:r>
            <a:r>
              <a:rPr lang="en-CA" sz="2800" dirty="0"/>
              <a:t>and </a:t>
            </a:r>
            <a:r>
              <a:rPr lang="en-CA" sz="2800" b="1" dirty="0"/>
              <a:t>evaluate</a:t>
            </a:r>
            <a:r>
              <a:rPr lang="en-CA" sz="2800" dirty="0"/>
              <a:t> </a:t>
            </a:r>
            <a:r>
              <a:rPr lang="en-CA" sz="2800" u="sng" dirty="0"/>
              <a:t>texts</a:t>
            </a:r>
            <a:r>
              <a:rPr lang="en-CA" sz="2800" dirty="0"/>
              <a:t> </a:t>
            </a:r>
            <a:r>
              <a:rPr lang="en-CA" sz="2800" b="1" dirty="0"/>
              <a:t>in appropriate ways</a:t>
            </a:r>
            <a:r>
              <a:rPr lang="en-CA" sz="2800" dirty="0"/>
              <a:t> to make use of them in writing</a:t>
            </a:r>
          </a:p>
          <a:p>
            <a:r>
              <a:rPr lang="en-CA" sz="2800" dirty="0"/>
              <a:t>3. </a:t>
            </a:r>
            <a:r>
              <a:rPr lang="en-CA" sz="2800" b="1" dirty="0"/>
              <a:t>U</a:t>
            </a:r>
            <a:r>
              <a:rPr lang="en-CA" sz="2800" b="1" dirty="0" smtClean="0"/>
              <a:t>nderstand</a:t>
            </a:r>
            <a:r>
              <a:rPr lang="en-CA" sz="2800" dirty="0" smtClean="0"/>
              <a:t> </a:t>
            </a:r>
            <a:r>
              <a:rPr lang="en-CA" sz="2800" dirty="0"/>
              <a:t>different </a:t>
            </a:r>
            <a:r>
              <a:rPr lang="en-CA" sz="2800" b="1" dirty="0"/>
              <a:t>text styles / structures </a:t>
            </a:r>
            <a:r>
              <a:rPr lang="en-CA" sz="2800" dirty="0"/>
              <a:t>(thesis and journal article)</a:t>
            </a:r>
          </a:p>
          <a:p>
            <a:r>
              <a:rPr lang="en-CA" sz="2800" dirty="0"/>
              <a:t>4. </a:t>
            </a:r>
            <a:r>
              <a:rPr lang="en-CA" sz="2800" b="1" dirty="0"/>
              <a:t>K</a:t>
            </a:r>
            <a:r>
              <a:rPr lang="en-CA" sz="2800" b="1" dirty="0" smtClean="0"/>
              <a:t>now </a:t>
            </a:r>
            <a:r>
              <a:rPr lang="en-CA" sz="2800" b="1" dirty="0"/>
              <a:t>how to </a:t>
            </a:r>
            <a:r>
              <a:rPr lang="en-CA" sz="2800" b="1" dirty="0" smtClean="0"/>
              <a:t>write </a:t>
            </a:r>
            <a:r>
              <a:rPr lang="en-CA" sz="2800" dirty="0"/>
              <a:t>successfully titles, abstracts, paragraphs, and introduction, method, results, discussion, conclusion and recommendations sections of a journal article</a:t>
            </a:r>
          </a:p>
          <a:p>
            <a:r>
              <a:rPr lang="en-CA" sz="2800" dirty="0"/>
              <a:t>5. </a:t>
            </a:r>
            <a:r>
              <a:rPr lang="en-CA" sz="2800" b="1" dirty="0"/>
              <a:t>E</a:t>
            </a:r>
            <a:r>
              <a:rPr lang="en-CA" sz="2800" b="1" dirty="0" smtClean="0"/>
              <a:t>valuate</a:t>
            </a:r>
            <a:r>
              <a:rPr lang="en-CA" sz="2800" dirty="0" smtClean="0"/>
              <a:t> </a:t>
            </a:r>
            <a:r>
              <a:rPr lang="en-CA" sz="2800" dirty="0"/>
              <a:t>strengths/weaknesses of written </a:t>
            </a:r>
            <a:r>
              <a:rPr lang="en-CA" sz="2800" dirty="0" smtClean="0"/>
              <a:t>work</a:t>
            </a:r>
            <a:endParaRPr lang="en-CA" sz="2800" dirty="0"/>
          </a:p>
        </p:txBody>
      </p:sp>
      <p:sp>
        <p:nvSpPr>
          <p:cNvPr id="4" name="Rectangle 3"/>
          <p:cNvSpPr/>
          <p:nvPr/>
        </p:nvSpPr>
        <p:spPr>
          <a:xfrm>
            <a:off x="148856" y="6251943"/>
            <a:ext cx="11823405" cy="38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03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Tips for Academic Journals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42660" y="697775"/>
            <a:ext cx="805947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800" b="1" dirty="0" smtClean="0"/>
              <a:t>1. Have </a:t>
            </a:r>
            <a:r>
              <a:rPr lang="en-CA" sz="2800" b="1" dirty="0"/>
              <a:t>a strategy: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800" dirty="0"/>
              <a:t>Why do you want to do it?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800" dirty="0"/>
              <a:t>What is your purpose? e.g. </a:t>
            </a:r>
            <a:r>
              <a:rPr lang="en-CA" sz="2800" u="sng" dirty="0"/>
              <a:t>research assessment, to make a difference, to have an impact factor or to have an impact, develop a professional profile.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800" dirty="0"/>
              <a:t>When do you want to do it? Deadline?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800" dirty="0"/>
              <a:t>Who? Research team, independent research, etc.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800" dirty="0"/>
              <a:t>How? Supporting data: primary or secondary sources, citations, data from experiments, key words, definitions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800" dirty="0"/>
              <a:t>Which journal?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52892" y="6145620"/>
            <a:ext cx="11355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Rowena Murray. (2013) “Writing for Academic Journals” 3</a:t>
            </a:r>
            <a:r>
              <a:rPr lang="en-CA" baseline="30000" dirty="0"/>
              <a:t>rd</a:t>
            </a:r>
            <a:r>
              <a:rPr lang="en-CA" dirty="0"/>
              <a:t> Ed. Open University Press-McGraw-Hill.</a:t>
            </a:r>
          </a:p>
          <a:p>
            <a:r>
              <a:rPr lang="en-CA" dirty="0"/>
              <a:t>Professor in education and director of research at the University of the West of Scotland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0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9747" y="640807"/>
            <a:ext cx="59410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400" b="1" dirty="0" smtClean="0"/>
              <a:t>2. Analyze </a:t>
            </a:r>
            <a:r>
              <a:rPr lang="en-CA" sz="2400" b="1" dirty="0"/>
              <a:t>writing in journals in your field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Take couple of journals in your field (may be your present or future target)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Look closely – first and last sentences –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Rationale for the search (usually first sentence)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Any new knowledge?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How to put together a new form of contribution from the work you did</a:t>
            </a:r>
            <a:r>
              <a:rPr lang="en-CA" sz="2400" dirty="0" smtClean="0"/>
              <a:t>?</a:t>
            </a:r>
            <a:endParaRPr lang="en-CA" sz="2400" dirty="0"/>
          </a:p>
        </p:txBody>
      </p:sp>
      <p:pic>
        <p:nvPicPr>
          <p:cNvPr id="1026" name="Picture 2" descr="academic-journ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30" y="4057127"/>
            <a:ext cx="6919623" cy="23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2330" y="6363789"/>
            <a:ext cx="725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https://vincekotchian.com/gre-for-high-scorers-reading-comprehension/</a:t>
            </a:r>
          </a:p>
        </p:txBody>
      </p:sp>
      <p:sp>
        <p:nvSpPr>
          <p:cNvPr id="6" name="Rectangle 5"/>
          <p:cNvSpPr/>
          <p:nvPr/>
        </p:nvSpPr>
        <p:spPr>
          <a:xfrm>
            <a:off x="6491110" y="979718"/>
            <a:ext cx="52782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Think </a:t>
            </a:r>
            <a:r>
              <a:rPr lang="en-CA" sz="2400" dirty="0"/>
              <a:t>on two sentences to start and finish your abstract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Structure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Components of the argument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Highlight all the topic sentences (main and supporting ideas)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Identify a style that you like and use it as a model for yours</a:t>
            </a:r>
          </a:p>
        </p:txBody>
      </p:sp>
    </p:spTree>
    <p:extLst>
      <p:ext uri="{BB962C8B-B14F-4D97-AF65-F5344CB8AC3E}">
        <p14:creationId xmlns:p14="http://schemas.microsoft.com/office/powerpoint/2010/main" val="887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2528" y="768397"/>
            <a:ext cx="76635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400" b="1" dirty="0" smtClean="0"/>
              <a:t>3. Do </a:t>
            </a:r>
            <a:r>
              <a:rPr lang="en-CA" sz="2400" b="1" dirty="0"/>
              <a:t>an outline and just write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Make a very detailed outline (main sections mirroring those of an article you liked)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Heading types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Length of the sections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Set word limits for your sections, sub-sections or sub-sub-sections (set time frame for it and for feedback)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Do you write to develop your ideas or are you writing to document your work?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Is your outline a sort of agenda for writing sections of your article?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/>
              <a:t>Define tasks by thinking about verbs: summarise, overview, critique, define, introduce, conclude, etc. – these define your purpose. </a:t>
            </a:r>
          </a:p>
        </p:txBody>
      </p:sp>
      <p:pic>
        <p:nvPicPr>
          <p:cNvPr id="2050" name="Picture 2" descr="Image result for pictures of written out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3" y="1467293"/>
            <a:ext cx="4048125" cy="34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893" y="6363789"/>
            <a:ext cx="956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https://www.goconqr.com/en/examtime/blog/how-to-answer-exam-questions/</a:t>
            </a:r>
          </a:p>
        </p:txBody>
      </p:sp>
    </p:spTree>
    <p:extLst>
      <p:ext uri="{BB962C8B-B14F-4D97-AF65-F5344CB8AC3E}">
        <p14:creationId xmlns:p14="http://schemas.microsoft.com/office/powerpoint/2010/main" val="38286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1449</TotalTime>
  <Words>1299</Words>
  <Application>Microsoft Office PowerPoint</Application>
  <PresentationFormat>Widescreen</PresentationFormat>
  <Paragraphs>150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Wingdings 2</vt:lpstr>
      <vt:lpstr>Frame</vt:lpstr>
      <vt:lpstr>d048 ACADEMIC WRITING </vt:lpstr>
      <vt:lpstr>Instructors: </vt:lpstr>
      <vt:lpstr> Schedule </vt:lpstr>
      <vt:lpstr>Goal of the Course</vt:lpstr>
      <vt:lpstr>Teaching Methods</vt:lpstr>
      <vt:lpstr>PowerPoint Presentation</vt:lpstr>
      <vt:lpstr>Writing Tips for Academic Journals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d048 ACADEMIC WRITING </dc:title>
  <dc:creator>David Vargas</dc:creator>
  <cp:lastModifiedBy>David Vargas</cp:lastModifiedBy>
  <cp:revision>17</cp:revision>
  <dcterms:created xsi:type="dcterms:W3CDTF">2016-10-04T10:06:28Z</dcterms:created>
  <dcterms:modified xsi:type="dcterms:W3CDTF">2016-10-06T12:44:00Z</dcterms:modified>
</cp:coreProperties>
</file>