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4" r:id="rId3"/>
    <p:sldId id="261" r:id="rId4"/>
    <p:sldId id="262" r:id="rId5"/>
    <p:sldId id="265" r:id="rId6"/>
    <p:sldId id="264" r:id="rId7"/>
    <p:sldId id="269" r:id="rId8"/>
    <p:sldId id="257" r:id="rId9"/>
    <p:sldId id="258" r:id="rId10"/>
    <p:sldId id="259" r:id="rId11"/>
    <p:sldId id="260" r:id="rId12"/>
    <p:sldId id="270" r:id="rId13"/>
    <p:sldId id="266" r:id="rId14"/>
    <p:sldId id="267" r:id="rId15"/>
    <p:sldId id="268"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4" autoAdjust="0"/>
    <p:restoredTop sz="94660"/>
  </p:normalViewPr>
  <p:slideViewPr>
    <p:cSldViewPr snapToGrid="0">
      <p:cViewPr varScale="1">
        <p:scale>
          <a:sx n="64" d="100"/>
          <a:sy n="64"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6875097-AD58-48F2-9AE7-E1BD251520B5}" type="datetimeFigureOut">
              <a:rPr lang="en-CA" smtClean="0"/>
              <a:t>2016-10-13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A4C3E4-1392-4ACA-B925-24FAE6262BF0}"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266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875097-AD58-48F2-9AE7-E1BD251520B5}" type="datetimeFigureOut">
              <a:rPr lang="en-CA" smtClean="0"/>
              <a:t>2016-10-13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A4C3E4-1392-4ACA-B925-24FAE6262BF0}" type="slidenum">
              <a:rPr lang="en-CA" smtClean="0"/>
              <a:t>‹#›</a:t>
            </a:fld>
            <a:endParaRPr lang="en-CA"/>
          </a:p>
        </p:txBody>
      </p:sp>
    </p:spTree>
    <p:extLst>
      <p:ext uri="{BB962C8B-B14F-4D97-AF65-F5344CB8AC3E}">
        <p14:creationId xmlns:p14="http://schemas.microsoft.com/office/powerpoint/2010/main" val="3022409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875097-AD58-48F2-9AE7-E1BD251520B5}" type="datetimeFigureOut">
              <a:rPr lang="en-CA" smtClean="0"/>
              <a:t>2016-10-13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A4C3E4-1392-4ACA-B925-24FAE6262BF0}" type="slidenum">
              <a:rPr lang="en-CA" smtClean="0"/>
              <a:t>‹#›</a:t>
            </a:fld>
            <a:endParaRPr lang="en-CA"/>
          </a:p>
        </p:txBody>
      </p:sp>
    </p:spTree>
    <p:extLst>
      <p:ext uri="{BB962C8B-B14F-4D97-AF65-F5344CB8AC3E}">
        <p14:creationId xmlns:p14="http://schemas.microsoft.com/office/powerpoint/2010/main" val="1092367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875097-AD58-48F2-9AE7-E1BD251520B5}" type="datetimeFigureOut">
              <a:rPr lang="en-CA" smtClean="0"/>
              <a:t>2016-10-13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A4C3E4-1392-4ACA-B925-24FAE6262BF0}" type="slidenum">
              <a:rPr lang="en-CA" smtClean="0"/>
              <a:t>‹#›</a:t>
            </a:fld>
            <a:endParaRPr lang="en-CA"/>
          </a:p>
        </p:txBody>
      </p:sp>
    </p:spTree>
    <p:extLst>
      <p:ext uri="{BB962C8B-B14F-4D97-AF65-F5344CB8AC3E}">
        <p14:creationId xmlns:p14="http://schemas.microsoft.com/office/powerpoint/2010/main" val="3768628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75097-AD58-48F2-9AE7-E1BD251520B5}" type="datetimeFigureOut">
              <a:rPr lang="en-CA" smtClean="0"/>
              <a:t>2016-10-13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A4C3E4-1392-4ACA-B925-24FAE6262BF0}"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934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6875097-AD58-48F2-9AE7-E1BD251520B5}" type="datetimeFigureOut">
              <a:rPr lang="en-CA" smtClean="0"/>
              <a:t>2016-10-13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A4C3E4-1392-4ACA-B925-24FAE6262BF0}" type="slidenum">
              <a:rPr lang="en-CA" smtClean="0"/>
              <a:t>‹#›</a:t>
            </a:fld>
            <a:endParaRPr lang="en-CA"/>
          </a:p>
        </p:txBody>
      </p:sp>
    </p:spTree>
    <p:extLst>
      <p:ext uri="{BB962C8B-B14F-4D97-AF65-F5344CB8AC3E}">
        <p14:creationId xmlns:p14="http://schemas.microsoft.com/office/powerpoint/2010/main" val="355820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6875097-AD58-48F2-9AE7-E1BD251520B5}" type="datetimeFigureOut">
              <a:rPr lang="en-CA" smtClean="0"/>
              <a:t>2016-10-13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FA4C3E4-1392-4ACA-B925-24FAE6262BF0}" type="slidenum">
              <a:rPr lang="en-CA" smtClean="0"/>
              <a:t>‹#›</a:t>
            </a:fld>
            <a:endParaRPr lang="en-CA"/>
          </a:p>
        </p:txBody>
      </p:sp>
    </p:spTree>
    <p:extLst>
      <p:ext uri="{BB962C8B-B14F-4D97-AF65-F5344CB8AC3E}">
        <p14:creationId xmlns:p14="http://schemas.microsoft.com/office/powerpoint/2010/main" val="1081688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6875097-AD58-48F2-9AE7-E1BD251520B5}" type="datetimeFigureOut">
              <a:rPr lang="en-CA" smtClean="0"/>
              <a:t>2016-10-13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A4C3E4-1392-4ACA-B925-24FAE6262BF0}" type="slidenum">
              <a:rPr lang="en-CA" smtClean="0"/>
              <a:t>‹#›</a:t>
            </a:fld>
            <a:endParaRPr lang="en-CA"/>
          </a:p>
        </p:txBody>
      </p:sp>
    </p:spTree>
    <p:extLst>
      <p:ext uri="{BB962C8B-B14F-4D97-AF65-F5344CB8AC3E}">
        <p14:creationId xmlns:p14="http://schemas.microsoft.com/office/powerpoint/2010/main" val="4237803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6875097-AD58-48F2-9AE7-E1BD251520B5}" type="datetimeFigureOut">
              <a:rPr lang="en-CA" smtClean="0"/>
              <a:t>2016-10-13</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7FA4C3E4-1392-4ACA-B925-24FAE6262BF0}" type="slidenum">
              <a:rPr lang="en-CA" smtClean="0"/>
              <a:t>‹#›</a:t>
            </a:fld>
            <a:endParaRPr lang="en-CA"/>
          </a:p>
        </p:txBody>
      </p:sp>
    </p:spTree>
    <p:extLst>
      <p:ext uri="{BB962C8B-B14F-4D97-AF65-F5344CB8AC3E}">
        <p14:creationId xmlns:p14="http://schemas.microsoft.com/office/powerpoint/2010/main" val="154471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6875097-AD58-48F2-9AE7-E1BD251520B5}" type="datetimeFigureOut">
              <a:rPr lang="en-CA" smtClean="0"/>
              <a:t>2016-10-13</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A4C3E4-1392-4ACA-B925-24FAE6262BF0}" type="slidenum">
              <a:rPr lang="en-CA" smtClean="0"/>
              <a:t>‹#›</a:t>
            </a:fld>
            <a:endParaRPr lang="en-CA"/>
          </a:p>
        </p:txBody>
      </p:sp>
    </p:spTree>
    <p:extLst>
      <p:ext uri="{BB962C8B-B14F-4D97-AF65-F5344CB8AC3E}">
        <p14:creationId xmlns:p14="http://schemas.microsoft.com/office/powerpoint/2010/main" val="2398076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875097-AD58-48F2-9AE7-E1BD251520B5}" type="datetimeFigureOut">
              <a:rPr lang="en-CA" smtClean="0"/>
              <a:t>2016-10-13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A4C3E4-1392-4ACA-B925-24FAE6262BF0}" type="slidenum">
              <a:rPr lang="en-CA" smtClean="0"/>
              <a:t>‹#›</a:t>
            </a:fld>
            <a:endParaRPr lang="en-CA"/>
          </a:p>
        </p:txBody>
      </p:sp>
    </p:spTree>
    <p:extLst>
      <p:ext uri="{BB962C8B-B14F-4D97-AF65-F5344CB8AC3E}">
        <p14:creationId xmlns:p14="http://schemas.microsoft.com/office/powerpoint/2010/main" val="20009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6875097-AD58-48F2-9AE7-E1BD251520B5}" type="datetimeFigureOut">
              <a:rPr lang="en-CA" smtClean="0"/>
              <a:t>2016-10-13</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FA4C3E4-1392-4ACA-B925-24FAE6262BF0}"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80201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D50 Academic Writing </a:t>
            </a:r>
            <a:br>
              <a:rPr lang="en-US" dirty="0" smtClean="0"/>
            </a:br>
            <a:r>
              <a:rPr lang="en-US" dirty="0" smtClean="0"/>
              <a:t>fall 2016</a:t>
            </a:r>
            <a:endParaRPr lang="en-CA" dirty="0"/>
          </a:p>
        </p:txBody>
      </p:sp>
      <p:sp>
        <p:nvSpPr>
          <p:cNvPr id="3" name="Subtitle 2"/>
          <p:cNvSpPr>
            <a:spLocks noGrp="1"/>
          </p:cNvSpPr>
          <p:nvPr>
            <p:ph type="subTitle" idx="1"/>
          </p:nvPr>
        </p:nvSpPr>
        <p:spPr/>
        <p:txBody>
          <a:bodyPr>
            <a:normAutofit fontScale="85000" lnSpcReduction="20000"/>
          </a:bodyPr>
          <a:lstStyle/>
          <a:p>
            <a:r>
              <a:rPr lang="en-US" dirty="0" smtClean="0"/>
              <a:t>Yan David Vargas BA (Hons)</a:t>
            </a:r>
          </a:p>
          <a:p>
            <a:r>
              <a:rPr lang="en-US" dirty="0" smtClean="0"/>
              <a:t>Language Centre </a:t>
            </a:r>
          </a:p>
          <a:p>
            <a:r>
              <a:rPr lang="en-US" dirty="0" smtClean="0"/>
              <a:t>Masaryk University</a:t>
            </a:r>
            <a:endParaRPr lang="en-CA" dirty="0"/>
          </a:p>
        </p:txBody>
      </p:sp>
    </p:spTree>
    <p:extLst>
      <p:ext uri="{BB962C8B-B14F-4D97-AF65-F5344CB8AC3E}">
        <p14:creationId xmlns:p14="http://schemas.microsoft.com/office/powerpoint/2010/main" val="3596411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pPr algn="ctr"/>
            <a:r>
              <a:rPr lang="en-US" b="1" dirty="0"/>
              <a:t>A Well Written Abstract</a:t>
            </a:r>
            <a:r>
              <a:rPr lang="en-CA" b="1" dirty="0"/>
              <a:t/>
            </a:r>
            <a:br>
              <a:rPr lang="en-CA" b="1" dirty="0"/>
            </a:br>
            <a:endParaRPr lang="en-CA" dirty="0"/>
          </a:p>
        </p:txBody>
      </p:sp>
      <p:sp>
        <p:nvSpPr>
          <p:cNvPr id="3" name="Content Placeholder 2"/>
          <p:cNvSpPr>
            <a:spLocks noGrp="1"/>
          </p:cNvSpPr>
          <p:nvPr>
            <p:ph idx="1"/>
          </p:nvPr>
        </p:nvSpPr>
        <p:spPr>
          <a:xfrm>
            <a:off x="344905" y="907985"/>
            <a:ext cx="11502190" cy="5221706"/>
          </a:xfrm>
          <a:solidFill>
            <a:schemeClr val="bg1"/>
          </a:solidFill>
        </p:spPr>
        <p:txBody>
          <a:bodyPr>
            <a:noAutofit/>
          </a:bodyPr>
          <a:lstStyle/>
          <a:p>
            <a:r>
              <a:rPr lang="en-US" sz="2400" b="1" dirty="0"/>
              <a:t>Article Title: </a:t>
            </a:r>
            <a:r>
              <a:rPr lang="en-US" sz="2400" dirty="0"/>
              <a:t>Women Engineers in Kuwait: Perception of Gender Bias</a:t>
            </a:r>
            <a:endParaRPr lang="en-CA" sz="2400" dirty="0"/>
          </a:p>
          <a:p>
            <a:r>
              <a:rPr lang="en-US" sz="2400" b="1" dirty="0"/>
              <a:t>Authors:</a:t>
            </a:r>
            <a:r>
              <a:rPr lang="en-US" sz="2400" dirty="0"/>
              <a:t> P.A. </a:t>
            </a:r>
            <a:r>
              <a:rPr lang="en-US" sz="2400" dirty="0" err="1"/>
              <a:t>Koushi</a:t>
            </a:r>
            <a:r>
              <a:rPr lang="en-US" sz="2400" dirty="0"/>
              <a:t>, </a:t>
            </a:r>
            <a:r>
              <a:rPr lang="en-US" sz="2400" dirty="0" err="1"/>
              <a:t>H.A</a:t>
            </a:r>
            <a:r>
              <a:rPr lang="en-US" sz="2400" dirty="0"/>
              <a:t>. Al-</a:t>
            </a:r>
            <a:r>
              <a:rPr lang="en-US" sz="2400" dirty="0" err="1"/>
              <a:t>Sanad</a:t>
            </a:r>
            <a:r>
              <a:rPr lang="en-US" sz="2400" dirty="0"/>
              <a:t>, and A.M. Larkin of Kuwait University</a:t>
            </a:r>
            <a:endParaRPr lang="en-CA" sz="2400" dirty="0"/>
          </a:p>
          <a:p>
            <a:r>
              <a:rPr lang="en-US" sz="2400" b="1" dirty="0" smtClean="0"/>
              <a:t>Abstract</a:t>
            </a:r>
            <a:endParaRPr lang="en-CA" sz="2400" dirty="0"/>
          </a:p>
          <a:p>
            <a:pPr marL="0" indent="0">
              <a:buNone/>
            </a:pPr>
            <a:r>
              <a:rPr lang="en-US" sz="2400" dirty="0"/>
              <a:t>The greatest obstacle to the development of policies for the curtailment of gender bias is lack of information on the scope and effects of the problem.  This study represents an attempt to quantify attitudes toward gender bias among profession women engineers working in the State of Kuwait.  The major findings that emerged were as follows: a) Since 1970, Kuwait has witnessed an enormous growth rate in the participation of women in higher education. b) With respect to the job-related factors of salary scale, professional treatment, responsibility, benefits, and vacation, a clear majority (68%) of the professional Kuwaiti women engineers surveyed expressed a feeling of equality with or even superiority to their male counterparts. c) The one job-related factor in which significant gender bias was found to be in operation was that of promotion to upper management positions.  In this criterion, the women engineers surveyed felt “less than equal” to their male colleagues. </a:t>
            </a:r>
            <a:endParaRPr lang="en-CA" sz="2400" dirty="0"/>
          </a:p>
        </p:txBody>
      </p:sp>
    </p:spTree>
    <p:extLst>
      <p:ext uri="{BB962C8B-B14F-4D97-AF65-F5344CB8AC3E}">
        <p14:creationId xmlns:p14="http://schemas.microsoft.com/office/powerpoint/2010/main" val="1073602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a:t>
            </a:r>
            <a:endParaRPr lang="en-CA" dirty="0"/>
          </a:p>
        </p:txBody>
      </p:sp>
      <p:sp>
        <p:nvSpPr>
          <p:cNvPr id="3" name="Content Placeholder 2"/>
          <p:cNvSpPr>
            <a:spLocks noGrp="1"/>
          </p:cNvSpPr>
          <p:nvPr>
            <p:ph idx="1"/>
          </p:nvPr>
        </p:nvSpPr>
        <p:spPr/>
        <p:txBody>
          <a:bodyPr/>
          <a:lstStyle/>
          <a:p>
            <a:pPr lvl="0"/>
            <a:r>
              <a:rPr lang="en-US" dirty="0"/>
              <a:t>This abstract begins with a </a:t>
            </a:r>
            <a:r>
              <a:rPr lang="en-US" dirty="0" smtClean="0"/>
              <a:t>succinct statement </a:t>
            </a:r>
            <a:r>
              <a:rPr lang="en-US" dirty="0"/>
              <a:t>of the problem and the objective of the </a:t>
            </a:r>
            <a:r>
              <a:rPr lang="en-US" dirty="0" smtClean="0"/>
              <a:t>paper</a:t>
            </a:r>
            <a:endParaRPr lang="en-CA" dirty="0"/>
          </a:p>
          <a:p>
            <a:pPr lvl="0"/>
            <a:r>
              <a:rPr lang="en-US" dirty="0" smtClean="0"/>
              <a:t>Overall </a:t>
            </a:r>
            <a:r>
              <a:rPr lang="en-US" dirty="0"/>
              <a:t>results are clearly presented.</a:t>
            </a:r>
            <a:endParaRPr lang="en-CA" dirty="0"/>
          </a:p>
          <a:p>
            <a:r>
              <a:rPr lang="en-US" dirty="0" smtClean="0"/>
              <a:t>Key points observed: </a:t>
            </a:r>
          </a:p>
          <a:p>
            <a:pPr lvl="1">
              <a:buFont typeface="Wingdings" panose="05000000000000000000" pitchFamily="2" charset="2"/>
              <a:buChar char="q"/>
            </a:pPr>
            <a:r>
              <a:rPr lang="en-US" sz="2800" dirty="0" smtClean="0"/>
              <a:t>Clarity</a:t>
            </a:r>
          </a:p>
          <a:p>
            <a:pPr lvl="1">
              <a:buFont typeface="Wingdings" panose="05000000000000000000" pitchFamily="2" charset="2"/>
              <a:buChar char="q"/>
            </a:pPr>
            <a:r>
              <a:rPr lang="en-US" sz="2800" dirty="0" smtClean="0"/>
              <a:t>Conciseness </a:t>
            </a:r>
          </a:p>
          <a:p>
            <a:pPr lvl="1">
              <a:buFont typeface="Wingdings" panose="05000000000000000000" pitchFamily="2" charset="2"/>
              <a:buChar char="q"/>
            </a:pPr>
            <a:r>
              <a:rPr lang="en-US" sz="2800" dirty="0" smtClean="0"/>
              <a:t>Well expressed</a:t>
            </a:r>
            <a:endParaRPr lang="en-CA" sz="2800" dirty="0"/>
          </a:p>
        </p:txBody>
      </p:sp>
    </p:spTree>
    <p:extLst>
      <p:ext uri="{BB962C8B-B14F-4D97-AF65-F5344CB8AC3E}">
        <p14:creationId xmlns:p14="http://schemas.microsoft.com/office/powerpoint/2010/main" val="771590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4809"/>
            <a:ext cx="10515600" cy="1325563"/>
          </a:xfrm>
        </p:spPr>
        <p:txBody>
          <a:bodyPr/>
          <a:lstStyle/>
          <a:p>
            <a:pPr algn="ctr"/>
            <a:r>
              <a:rPr lang="en-US" b="1" dirty="0" smtClean="0"/>
              <a:t>KEY WORDS</a:t>
            </a:r>
            <a:endParaRPr lang="en-CA"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CA" dirty="0" smtClean="0"/>
              <a:t>Readers  can judge whether or not an article contains material relevant to their interests</a:t>
            </a:r>
          </a:p>
          <a:p>
            <a:pPr marL="514350" indent="-514350">
              <a:buFont typeface="+mj-lt"/>
              <a:buAutoNum type="arabicPeriod"/>
            </a:pPr>
            <a:r>
              <a:rPr lang="en-CA" dirty="0" smtClean="0"/>
              <a:t>Useful in web-based searches to locate other materials on the same or similar topics</a:t>
            </a:r>
          </a:p>
          <a:p>
            <a:pPr marL="514350" indent="-514350">
              <a:buFont typeface="+mj-lt"/>
              <a:buAutoNum type="arabicPeriod"/>
            </a:pPr>
            <a:r>
              <a:rPr lang="en-CA" dirty="0"/>
              <a:t>H</a:t>
            </a:r>
            <a:r>
              <a:rPr lang="en-CA" dirty="0" smtClean="0"/>
              <a:t>elp indexers/editors group together related materials </a:t>
            </a:r>
          </a:p>
          <a:p>
            <a:pPr marL="514350" indent="-514350">
              <a:buFont typeface="+mj-lt"/>
              <a:buAutoNum type="arabicPeriod"/>
            </a:pPr>
            <a:r>
              <a:rPr lang="en-CA" dirty="0"/>
              <a:t>A</a:t>
            </a:r>
            <a:r>
              <a:rPr lang="en-CA" dirty="0" smtClean="0"/>
              <a:t>llow editors/researchers to document changes in a subject discipline (over time)</a:t>
            </a:r>
          </a:p>
          <a:p>
            <a:pPr marL="514350" indent="-514350">
              <a:buFont typeface="+mj-lt"/>
              <a:buAutoNum type="arabicPeriod"/>
            </a:pPr>
            <a:r>
              <a:rPr lang="en-CA" dirty="0"/>
              <a:t>L</a:t>
            </a:r>
            <a:r>
              <a:rPr lang="en-CA" dirty="0" smtClean="0"/>
              <a:t>ink the speciﬁc issues of concern to issues at a higher level of abstraction.</a:t>
            </a:r>
            <a:endParaRPr lang="en-CA" dirty="0"/>
          </a:p>
        </p:txBody>
      </p:sp>
    </p:spTree>
    <p:extLst>
      <p:ext uri="{BB962C8B-B14F-4D97-AF65-F5344CB8AC3E}">
        <p14:creationId xmlns:p14="http://schemas.microsoft.com/office/powerpoint/2010/main" val="2729608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CA" dirty="0"/>
          </a:p>
        </p:txBody>
      </p:sp>
      <p:sp>
        <p:nvSpPr>
          <p:cNvPr id="3" name="Content Placeholder 2"/>
          <p:cNvSpPr>
            <a:spLocks noGrp="1"/>
          </p:cNvSpPr>
          <p:nvPr>
            <p:ph idx="1"/>
          </p:nvPr>
        </p:nvSpPr>
        <p:spPr/>
        <p:txBody>
          <a:bodyPr/>
          <a:lstStyle/>
          <a:p>
            <a:r>
              <a:rPr lang="en-CA" dirty="0" smtClean="0"/>
              <a:t>As your primary reading audience of editor and referees will probably start reading at the Introduction, an effective Introduction is particularly important. </a:t>
            </a:r>
          </a:p>
          <a:p>
            <a:r>
              <a:rPr lang="en-CA" dirty="0" smtClean="0"/>
              <a:t>Referees are likely to look here for evidence to answer the following questions. </a:t>
            </a:r>
          </a:p>
          <a:p>
            <a:r>
              <a:rPr lang="en-CA" dirty="0" smtClean="0"/>
              <a:t>1 Is the contribution new? </a:t>
            </a:r>
          </a:p>
          <a:p>
            <a:r>
              <a:rPr lang="en-CA" dirty="0" smtClean="0"/>
              <a:t>2 Is the contribution significant? </a:t>
            </a:r>
          </a:p>
          <a:p>
            <a:r>
              <a:rPr lang="en-CA" dirty="0" smtClean="0"/>
              <a:t>3 Is it suitable for publication in the journal?</a:t>
            </a:r>
            <a:endParaRPr lang="en-CA" dirty="0"/>
          </a:p>
        </p:txBody>
      </p:sp>
    </p:spTree>
    <p:extLst>
      <p:ext uri="{BB962C8B-B14F-4D97-AF65-F5344CB8AC3E}">
        <p14:creationId xmlns:p14="http://schemas.microsoft.com/office/powerpoint/2010/main" val="3023397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a:t>Introductory </a:t>
            </a:r>
            <a:r>
              <a:rPr lang="en-US" b="1" dirty="0" smtClean="0"/>
              <a:t>P</a:t>
            </a:r>
            <a:r>
              <a:rPr lang="cs-CZ" b="1" dirty="0" smtClean="0"/>
              <a:t>aragraph</a:t>
            </a:r>
            <a:endParaRPr lang="en-US" dirty="0"/>
          </a:p>
        </p:txBody>
      </p:sp>
      <p:sp>
        <p:nvSpPr>
          <p:cNvPr id="3" name="Content Placeholder 2"/>
          <p:cNvSpPr>
            <a:spLocks noGrp="1"/>
          </p:cNvSpPr>
          <p:nvPr>
            <p:ph sz="half" idx="1"/>
          </p:nvPr>
        </p:nvSpPr>
        <p:spPr>
          <a:xfrm>
            <a:off x="838200" y="1690688"/>
            <a:ext cx="6803345" cy="4695798"/>
          </a:xfrm>
        </p:spPr>
        <p:txBody>
          <a:bodyPr>
            <a:normAutofit/>
          </a:bodyPr>
          <a:lstStyle/>
          <a:p>
            <a:r>
              <a:rPr lang="cs-CZ" b="1" dirty="0"/>
              <a:t>Genral statements</a:t>
            </a:r>
            <a:endParaRPr lang="en-US" b="1" dirty="0"/>
          </a:p>
          <a:p>
            <a:pPr lvl="1">
              <a:buFont typeface="Arial" panose="020B0604020202020204" pitchFamily="34" charset="0"/>
              <a:buChar char="•"/>
            </a:pPr>
            <a:r>
              <a:rPr lang="cs-CZ" dirty="0"/>
              <a:t>Introduce general topic of the essay</a:t>
            </a:r>
            <a:endParaRPr lang="en-US" dirty="0"/>
          </a:p>
          <a:p>
            <a:pPr lvl="1">
              <a:buFont typeface="Arial" panose="020B0604020202020204" pitchFamily="34" charset="0"/>
              <a:buChar char="•"/>
            </a:pPr>
            <a:r>
              <a:rPr lang="cs-CZ" dirty="0"/>
              <a:t>Capture the reader‘s interest</a:t>
            </a:r>
            <a:endParaRPr lang="en-US" dirty="0"/>
          </a:p>
          <a:p>
            <a:r>
              <a:rPr lang="cs-CZ" b="1" dirty="0"/>
              <a:t>Thesis statement</a:t>
            </a:r>
            <a:endParaRPr lang="en-US" b="1" dirty="0"/>
          </a:p>
          <a:p>
            <a:pPr lvl="1">
              <a:buFont typeface="Arial" panose="020B0604020202020204" pitchFamily="34" charset="0"/>
              <a:buChar char="•"/>
            </a:pPr>
            <a:r>
              <a:rPr lang="cs-CZ" dirty="0"/>
              <a:t>States specific topic</a:t>
            </a:r>
            <a:endParaRPr lang="en-US" dirty="0"/>
          </a:p>
          <a:p>
            <a:pPr lvl="1">
              <a:buFont typeface="Arial" panose="020B0604020202020204" pitchFamily="34" charset="0"/>
              <a:buChar char="•"/>
            </a:pPr>
            <a:r>
              <a:rPr lang="cs-CZ" dirty="0"/>
              <a:t>May list subtopics/sudivisions of main topic/subtopics</a:t>
            </a:r>
            <a:endParaRPr lang="en-US" dirty="0"/>
          </a:p>
          <a:p>
            <a:pPr lvl="1">
              <a:buFont typeface="Arial" panose="020B0604020202020204" pitchFamily="34" charset="0"/>
              <a:buChar char="•"/>
            </a:pPr>
            <a:r>
              <a:rPr lang="cs-CZ" dirty="0"/>
              <a:t>May indicate the pattern of organization of the essay</a:t>
            </a:r>
            <a:endParaRPr lang="en-US" dirty="0"/>
          </a:p>
          <a:p>
            <a:pPr lvl="1">
              <a:buFont typeface="Arial" panose="020B0604020202020204" pitchFamily="34" charset="0"/>
              <a:buChar char="•"/>
            </a:pPr>
            <a:r>
              <a:rPr lang="cs-CZ" dirty="0"/>
              <a:t>Usually last sentence in the intro paragraph</a:t>
            </a:r>
            <a:endParaRPr lang="en-US" dirty="0"/>
          </a:p>
          <a:p>
            <a:r>
              <a:rPr lang="cs-CZ" b="1" dirty="0" smtClean="0"/>
              <a:t>Funnel introduction</a:t>
            </a:r>
            <a:endParaRPr lang="en-US" b="1" dirty="0" smtClean="0"/>
          </a:p>
          <a:p>
            <a:pPr lvl="1">
              <a:buFont typeface="Arial" panose="020B0604020202020204" pitchFamily="34" charset="0"/>
              <a:buChar char="•"/>
            </a:pPr>
            <a:r>
              <a:rPr lang="cs-CZ" dirty="0" smtClean="0"/>
              <a:t>From </a:t>
            </a:r>
            <a:r>
              <a:rPr lang="cs-CZ" dirty="0"/>
              <a:t>general to </a:t>
            </a:r>
            <a:r>
              <a:rPr lang="cs-CZ" dirty="0" smtClean="0"/>
              <a:t>specific</a:t>
            </a:r>
            <a:endParaRPr lang="en-US" dirty="0" smtClean="0"/>
          </a:p>
          <a:p>
            <a:pPr lvl="1">
              <a:buFont typeface="Arial" panose="020B0604020202020204" pitchFamily="34" charset="0"/>
              <a:buChar char="•"/>
            </a:pPr>
            <a:r>
              <a:rPr lang="cs-CZ" dirty="0" smtClean="0"/>
              <a:t>1 </a:t>
            </a:r>
            <a:r>
              <a:rPr lang="cs-CZ" dirty="0"/>
              <a:t>or 2 very general setences about the topic </a:t>
            </a:r>
            <a:endParaRPr lang="en-US" dirty="0"/>
          </a:p>
          <a:p>
            <a:pPr lvl="1">
              <a:buFont typeface="Arial" panose="020B0604020202020204" pitchFamily="34" charset="0"/>
              <a:buChar char="•"/>
            </a:pPr>
            <a:r>
              <a:rPr lang="cs-CZ" dirty="0"/>
              <a:t>As sentences progress, they become more focused on the topic </a:t>
            </a:r>
            <a:endParaRPr lang="en-US" dirty="0"/>
          </a:p>
          <a:p>
            <a:pPr lvl="1">
              <a:buFont typeface="Arial" panose="020B0604020202020204" pitchFamily="34" charset="0"/>
              <a:buChar char="•"/>
            </a:pPr>
            <a:r>
              <a:rPr lang="cs-CZ" dirty="0"/>
              <a:t>Last sentence states very specifically what the essay will be about</a:t>
            </a:r>
            <a:endParaRPr lang="en-US" dirty="0"/>
          </a:p>
          <a:p>
            <a:endParaRPr lang="en-US" dirty="0"/>
          </a:p>
        </p:txBody>
      </p:sp>
      <p:pic>
        <p:nvPicPr>
          <p:cNvPr id="1026" name="Picture 2" descr="http://www.marketingempire.co.uk/oldwebsite4/wp-content/uploads/2014/05/5-18-Blog-Image.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641545" y="1964461"/>
            <a:ext cx="3242221" cy="34163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246548" y="6386486"/>
            <a:ext cx="10308166" cy="276999"/>
          </a:xfrm>
          <a:prstGeom prst="rect">
            <a:avLst/>
          </a:prstGeom>
          <a:noFill/>
        </p:spPr>
        <p:txBody>
          <a:bodyPr wrap="square" rtlCol="0">
            <a:spAutoFit/>
          </a:bodyPr>
          <a:lstStyle/>
          <a:p>
            <a:r>
              <a:rPr lang="en-CA" sz="1200" dirty="0"/>
              <a:t>http://www.marketingempire.co.uk/oldwebsite4/the-seven-stages-of-the-marketing-funnel/</a:t>
            </a:r>
          </a:p>
        </p:txBody>
      </p:sp>
    </p:spTree>
    <p:extLst>
      <p:ext uri="{BB962C8B-B14F-4D97-AF65-F5344CB8AC3E}">
        <p14:creationId xmlns:p14="http://schemas.microsoft.com/office/powerpoint/2010/main" val="2006723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a:t>Thesis statement pitfalls</a:t>
            </a:r>
            <a:endParaRPr lang="en-US" dirty="0"/>
          </a:p>
        </p:txBody>
      </p:sp>
      <p:sp>
        <p:nvSpPr>
          <p:cNvPr id="3" name="Content Placeholder 2"/>
          <p:cNvSpPr>
            <a:spLocks noGrp="1"/>
          </p:cNvSpPr>
          <p:nvPr>
            <p:ph idx="1"/>
          </p:nvPr>
        </p:nvSpPr>
        <p:spPr>
          <a:xfrm>
            <a:off x="838200" y="2020503"/>
            <a:ext cx="9634966" cy="4145280"/>
          </a:xfrm>
        </p:spPr>
        <p:txBody>
          <a:bodyPr>
            <a:normAutofit/>
          </a:bodyPr>
          <a:lstStyle/>
          <a:p>
            <a:pPr lvl="0"/>
            <a:r>
              <a:rPr lang="cs-CZ" b="1" dirty="0"/>
              <a:t>Too </a:t>
            </a:r>
            <a:r>
              <a:rPr lang="cs-CZ" b="1" dirty="0" smtClean="0"/>
              <a:t>general</a:t>
            </a:r>
            <a:endParaRPr lang="en-US" b="1" dirty="0" smtClean="0"/>
          </a:p>
          <a:p>
            <a:pPr lvl="1">
              <a:buFont typeface="Wingdings" panose="05000000000000000000" pitchFamily="2" charset="2"/>
              <a:buChar char="q"/>
            </a:pPr>
            <a:r>
              <a:rPr lang="en-US" dirty="0" smtClean="0"/>
              <a:t>A college education is a good investment </a:t>
            </a:r>
          </a:p>
          <a:p>
            <a:pPr lvl="1">
              <a:buFont typeface="Wingdings" panose="05000000000000000000" pitchFamily="2" charset="2"/>
              <a:buChar char="ü"/>
            </a:pPr>
            <a:r>
              <a:rPr lang="en-US" dirty="0" smtClean="0"/>
              <a:t>A college education is a good investment for four reasons (Improved)</a:t>
            </a:r>
            <a:endParaRPr lang="en-US" dirty="0"/>
          </a:p>
          <a:p>
            <a:r>
              <a:rPr lang="cs-CZ" b="1" dirty="0" smtClean="0"/>
              <a:t>Simple </a:t>
            </a:r>
            <a:r>
              <a:rPr lang="cs-CZ" b="1" dirty="0"/>
              <a:t>anouncements </a:t>
            </a:r>
            <a:endParaRPr lang="en-US" b="1" dirty="0" smtClean="0"/>
          </a:p>
          <a:p>
            <a:pPr lvl="1">
              <a:buFont typeface="Wingdings" panose="05000000000000000000" pitchFamily="2" charset="2"/>
              <a:buChar char="q"/>
            </a:pPr>
            <a:r>
              <a:rPr lang="en-US" dirty="0" smtClean="0"/>
              <a:t>I am going to write about sport injuries</a:t>
            </a:r>
          </a:p>
          <a:p>
            <a:pPr lvl="1">
              <a:buFont typeface="Wingdings" panose="05000000000000000000" pitchFamily="2" charset="2"/>
              <a:buChar char="ü"/>
            </a:pPr>
            <a:r>
              <a:rPr lang="en-US" dirty="0" smtClean="0"/>
              <a:t>Avoid sport injuries by taking a few simple precautions (Improved</a:t>
            </a:r>
            <a:r>
              <a:rPr lang="cs-CZ" dirty="0" smtClean="0"/>
              <a:t>)</a:t>
            </a:r>
            <a:endParaRPr lang="en-US" dirty="0"/>
          </a:p>
          <a:p>
            <a:pPr lvl="0"/>
            <a:r>
              <a:rPr lang="cs-CZ" b="1" dirty="0" smtClean="0"/>
              <a:t>States </a:t>
            </a:r>
            <a:r>
              <a:rPr lang="cs-CZ" b="1" dirty="0"/>
              <a:t>an obvious </a:t>
            </a:r>
            <a:r>
              <a:rPr lang="cs-CZ" b="1" dirty="0" smtClean="0"/>
              <a:t>fact</a:t>
            </a:r>
            <a:endParaRPr lang="en-US" b="1" dirty="0" smtClean="0"/>
          </a:p>
          <a:p>
            <a:pPr lvl="1">
              <a:buFont typeface="Wingdings" panose="05000000000000000000" pitchFamily="2" charset="2"/>
              <a:buChar char="q"/>
            </a:pPr>
            <a:r>
              <a:rPr lang="en-US" dirty="0" smtClean="0"/>
              <a:t>The internet is a communication superhighway</a:t>
            </a:r>
            <a:endParaRPr lang="en-US" dirty="0"/>
          </a:p>
          <a:p>
            <a:pPr lvl="1">
              <a:buFont typeface="Wingdings" panose="05000000000000000000" pitchFamily="2" charset="2"/>
              <a:buChar char="ü"/>
            </a:pPr>
            <a:r>
              <a:rPr lang="en-US" dirty="0" smtClean="0"/>
              <a:t>The explosion of the internet has had both positive and negative consequences</a:t>
            </a:r>
            <a:r>
              <a:rPr lang="cs-CZ" dirty="0" smtClean="0"/>
              <a:t> (</a:t>
            </a:r>
            <a:r>
              <a:rPr lang="en-US" dirty="0" smtClean="0"/>
              <a:t>Improved</a:t>
            </a:r>
            <a:r>
              <a:rPr lang="cs-CZ" dirty="0" smtClean="0"/>
              <a:t>)</a:t>
            </a:r>
            <a:endParaRPr lang="en-US" dirty="0"/>
          </a:p>
          <a:p>
            <a:endParaRPr lang="en-US" dirty="0"/>
          </a:p>
        </p:txBody>
      </p:sp>
    </p:spTree>
    <p:extLst>
      <p:ext uri="{BB962C8B-B14F-4D97-AF65-F5344CB8AC3E}">
        <p14:creationId xmlns:p14="http://schemas.microsoft.com/office/powerpoint/2010/main" val="1308016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METHODS</a:t>
            </a:r>
            <a:endParaRPr lang="en-CA" b="1" dirty="0"/>
          </a:p>
        </p:txBody>
      </p:sp>
      <p:sp>
        <p:nvSpPr>
          <p:cNvPr id="3" name="Content Placeholder 2"/>
          <p:cNvSpPr>
            <a:spLocks noGrp="1"/>
          </p:cNvSpPr>
          <p:nvPr>
            <p:ph idx="1"/>
          </p:nvPr>
        </p:nvSpPr>
        <p:spPr/>
        <p:txBody>
          <a:bodyPr/>
          <a:lstStyle/>
          <a:p>
            <a:r>
              <a:rPr lang="en-US" dirty="0" smtClean="0"/>
              <a:t>Vary in journal articles but not as much as introductions</a:t>
            </a:r>
          </a:p>
          <a:p>
            <a:r>
              <a:rPr lang="en-US" dirty="0" smtClean="0"/>
              <a:t>Brief and succinct (well known and standardized)</a:t>
            </a:r>
          </a:p>
          <a:p>
            <a:r>
              <a:rPr lang="en-US" dirty="0" smtClean="0"/>
              <a:t>But they could be quite lengthy</a:t>
            </a:r>
            <a:endParaRPr lang="en-US" dirty="0"/>
          </a:p>
          <a:p>
            <a:r>
              <a:rPr lang="en-US" dirty="0" smtClean="0"/>
              <a:t>Further elaboration is required when new methods are used</a:t>
            </a:r>
          </a:p>
          <a:p>
            <a:r>
              <a:rPr lang="en-US" dirty="0" smtClean="0"/>
              <a:t>Deals with working through subsections </a:t>
            </a:r>
          </a:p>
          <a:p>
            <a:pPr lvl="1"/>
            <a:r>
              <a:rPr lang="en-US" dirty="0" smtClean="0"/>
              <a:t>Participants</a:t>
            </a:r>
          </a:p>
          <a:p>
            <a:pPr lvl="1"/>
            <a:r>
              <a:rPr lang="en-US" dirty="0" smtClean="0"/>
              <a:t>Measures </a:t>
            </a:r>
          </a:p>
          <a:p>
            <a:pPr lvl="1"/>
            <a:r>
              <a:rPr lang="en-US" dirty="0" smtClean="0"/>
              <a:t>Procedures</a:t>
            </a:r>
          </a:p>
          <a:p>
            <a:endParaRPr lang="en-CA" dirty="0"/>
          </a:p>
        </p:txBody>
      </p:sp>
    </p:spTree>
    <p:extLst>
      <p:ext uri="{BB962C8B-B14F-4D97-AF65-F5344CB8AC3E}">
        <p14:creationId xmlns:p14="http://schemas.microsoft.com/office/powerpoint/2010/main" val="4082368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RESULTS</a:t>
            </a:r>
            <a:endParaRPr lang="en-CA" b="1" dirty="0"/>
          </a:p>
        </p:txBody>
      </p:sp>
      <p:sp>
        <p:nvSpPr>
          <p:cNvPr id="3" name="Content Placeholder 2"/>
          <p:cNvSpPr>
            <a:spLocks noGrp="1"/>
          </p:cNvSpPr>
          <p:nvPr>
            <p:ph idx="1"/>
          </p:nvPr>
        </p:nvSpPr>
        <p:spPr/>
        <p:txBody>
          <a:bodyPr/>
          <a:lstStyle/>
          <a:p>
            <a:r>
              <a:rPr lang="en-US" dirty="0" smtClean="0"/>
              <a:t>Presents main data that support/reject the hypothesis (tables and graphs)</a:t>
            </a:r>
          </a:p>
          <a:p>
            <a:r>
              <a:rPr lang="en-US" dirty="0" smtClean="0"/>
              <a:t>Art of good results section is to take reader through a story. </a:t>
            </a:r>
            <a:r>
              <a:rPr lang="en-US" dirty="0" err="1" smtClean="0"/>
              <a:t>Salovey</a:t>
            </a:r>
            <a:r>
              <a:rPr lang="en-US" dirty="0" smtClean="0"/>
              <a:t> (2000)</a:t>
            </a:r>
          </a:p>
          <a:p>
            <a:r>
              <a:rPr lang="en-US" dirty="0" smtClean="0"/>
              <a:t>Articulating what happened and illustrating it in a clear way</a:t>
            </a:r>
          </a:p>
          <a:p>
            <a:r>
              <a:rPr lang="en-US" dirty="0" smtClean="0"/>
              <a:t>Works best if sequence of topics is same as that of the introduction and method sections</a:t>
            </a:r>
            <a:endParaRPr lang="en-CA" dirty="0"/>
          </a:p>
        </p:txBody>
      </p:sp>
    </p:spTree>
    <p:extLst>
      <p:ext uri="{BB962C8B-B14F-4D97-AF65-F5344CB8AC3E}">
        <p14:creationId xmlns:p14="http://schemas.microsoft.com/office/powerpoint/2010/main" val="3675830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DISCUSSION</a:t>
            </a:r>
            <a:endParaRPr lang="en-CA" b="1" dirty="0"/>
          </a:p>
        </p:txBody>
      </p:sp>
      <p:sp>
        <p:nvSpPr>
          <p:cNvPr id="3" name="Content Placeholder 2"/>
          <p:cNvSpPr>
            <a:spLocks noGrp="1"/>
          </p:cNvSpPr>
          <p:nvPr>
            <p:ph idx="1"/>
          </p:nvPr>
        </p:nvSpPr>
        <p:spPr/>
        <p:txBody>
          <a:bodyPr>
            <a:normAutofit/>
          </a:bodyPr>
          <a:lstStyle/>
          <a:p>
            <a:r>
              <a:rPr lang="en-US" dirty="0" smtClean="0"/>
              <a:t>They have a typical structure</a:t>
            </a:r>
          </a:p>
          <a:p>
            <a:r>
              <a:rPr lang="en-US" dirty="0" smtClean="0"/>
              <a:t>Swales and Feak (2004): typical ‘moves’ in the discussion sections of academic research papers: </a:t>
            </a:r>
          </a:p>
          <a:p>
            <a:r>
              <a:rPr lang="en-US" dirty="0" smtClean="0"/>
              <a:t>Move 1: Restate the findings and accomplishments</a:t>
            </a:r>
          </a:p>
          <a:p>
            <a:r>
              <a:rPr lang="en-US" dirty="0" smtClean="0"/>
              <a:t>Move 2: Evaluate how the result fit in with the previous findings: do they contradict, qualify, agree or go beyond them?</a:t>
            </a:r>
          </a:p>
          <a:p>
            <a:r>
              <a:rPr lang="en-US" dirty="0" smtClean="0"/>
              <a:t>Move 3:List potential limitations to the study</a:t>
            </a:r>
          </a:p>
          <a:p>
            <a:r>
              <a:rPr lang="en-US" dirty="0" smtClean="0"/>
              <a:t>Move 4: Offer an interpretation/explanation of these results and ward off counter-claims</a:t>
            </a:r>
          </a:p>
          <a:p>
            <a:r>
              <a:rPr lang="en-US" dirty="0" smtClean="0"/>
              <a:t>Move 5: State implications and recommend  further research</a:t>
            </a:r>
          </a:p>
          <a:p>
            <a:endParaRPr lang="en-CA" dirty="0"/>
          </a:p>
        </p:txBody>
      </p:sp>
    </p:spTree>
    <p:extLst>
      <p:ext uri="{BB962C8B-B14F-4D97-AF65-F5344CB8AC3E}">
        <p14:creationId xmlns:p14="http://schemas.microsoft.com/office/powerpoint/2010/main" val="3250722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Summary</a:t>
            </a:r>
            <a:endParaRPr lang="en-CA" b="1" dirty="0"/>
          </a:p>
        </p:txBody>
      </p:sp>
      <p:sp>
        <p:nvSpPr>
          <p:cNvPr id="3" name="Content Placeholder 2"/>
          <p:cNvSpPr>
            <a:spLocks noGrp="1"/>
          </p:cNvSpPr>
          <p:nvPr>
            <p:ph idx="1"/>
          </p:nvPr>
        </p:nvSpPr>
        <p:spPr>
          <a:xfrm>
            <a:off x="838200" y="1825625"/>
            <a:ext cx="5009147" cy="4351338"/>
          </a:xfrm>
        </p:spPr>
        <p:txBody>
          <a:bodyPr/>
          <a:lstStyle/>
          <a:p>
            <a:r>
              <a:rPr lang="en-US" dirty="0" smtClean="0"/>
              <a:t>Titles</a:t>
            </a:r>
          </a:p>
          <a:p>
            <a:r>
              <a:rPr lang="en-US" dirty="0" smtClean="0"/>
              <a:t>Abstracts </a:t>
            </a:r>
          </a:p>
          <a:p>
            <a:r>
              <a:rPr lang="en-US" dirty="0" smtClean="0"/>
              <a:t>Key words</a:t>
            </a:r>
          </a:p>
          <a:p>
            <a:r>
              <a:rPr lang="en-US" dirty="0"/>
              <a:t>I</a:t>
            </a:r>
            <a:r>
              <a:rPr lang="en-US" dirty="0" smtClean="0"/>
              <a:t>ntroduction</a:t>
            </a:r>
          </a:p>
          <a:p>
            <a:r>
              <a:rPr lang="en-US" dirty="0" smtClean="0"/>
              <a:t>Methods</a:t>
            </a:r>
          </a:p>
          <a:p>
            <a:r>
              <a:rPr lang="en-US" dirty="0" smtClean="0"/>
              <a:t>Results</a:t>
            </a:r>
          </a:p>
          <a:p>
            <a:r>
              <a:rPr lang="en-US" dirty="0" smtClean="0"/>
              <a:t>Discussion</a:t>
            </a:r>
          </a:p>
          <a:p>
            <a:endParaRPr lang="en-CA" dirty="0"/>
          </a:p>
        </p:txBody>
      </p:sp>
    </p:spTree>
    <p:extLst>
      <p:ext uri="{BB962C8B-B14F-4D97-AF65-F5344CB8AC3E}">
        <p14:creationId xmlns:p14="http://schemas.microsoft.com/office/powerpoint/2010/main" val="2481653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ACADEMIC WRITING AND PUBLISHING</a:t>
            </a:r>
            <a:endParaRPr lang="en-CA" b="1" dirty="0"/>
          </a:p>
        </p:txBody>
      </p:sp>
      <p:sp>
        <p:nvSpPr>
          <p:cNvPr id="3" name="Content Placeholder 2"/>
          <p:cNvSpPr>
            <a:spLocks noGrp="1"/>
          </p:cNvSpPr>
          <p:nvPr>
            <p:ph idx="1"/>
          </p:nvPr>
        </p:nvSpPr>
        <p:spPr/>
        <p:txBody>
          <a:bodyPr>
            <a:normAutofit/>
          </a:bodyPr>
          <a:lstStyle/>
          <a:p>
            <a:r>
              <a:rPr lang="en-US" b="1" dirty="0"/>
              <a:t>Scientific text: </a:t>
            </a:r>
            <a:r>
              <a:rPr lang="en-US" dirty="0"/>
              <a:t>precise, impersonal, objective + rhetoric and persuasion</a:t>
            </a:r>
            <a:endParaRPr lang="en-CA" dirty="0"/>
          </a:p>
          <a:p>
            <a:r>
              <a:rPr lang="en-US" b="1" dirty="0"/>
              <a:t>Characteristics:</a:t>
            </a:r>
            <a:r>
              <a:rPr lang="en-US" dirty="0"/>
              <a:t> 3</a:t>
            </a:r>
            <a:r>
              <a:rPr lang="en-US" baseline="30000" dirty="0"/>
              <a:t>rd</a:t>
            </a:r>
            <a:r>
              <a:rPr lang="en-US" dirty="0"/>
              <a:t> person, passive tense, complex terminology, footnoting and referencing systems</a:t>
            </a:r>
            <a:endParaRPr lang="en-CA" dirty="0"/>
          </a:p>
          <a:p>
            <a:r>
              <a:rPr lang="en-US" b="1" dirty="0"/>
              <a:t>Structure follows the </a:t>
            </a:r>
            <a:r>
              <a:rPr lang="en-US" b="1" u="sng" dirty="0" err="1" smtClean="0"/>
              <a:t>IMRD</a:t>
            </a:r>
            <a:r>
              <a:rPr lang="en-US" b="1" dirty="0" smtClean="0"/>
              <a:t> </a:t>
            </a:r>
            <a:r>
              <a:rPr lang="en-US" b="1" dirty="0"/>
              <a:t>format</a:t>
            </a:r>
            <a:r>
              <a:rPr lang="en-US" dirty="0"/>
              <a:t>: Introduction, method, results, discussion</a:t>
            </a:r>
            <a:endParaRPr lang="en-CA" dirty="0"/>
          </a:p>
          <a:p>
            <a:r>
              <a:rPr lang="en-US" b="1" dirty="0"/>
              <a:t>Writing process:</a:t>
            </a:r>
            <a:r>
              <a:rPr lang="en-US" dirty="0"/>
              <a:t> hierarchically organized, goal-directed, problem-solving process</a:t>
            </a:r>
            <a:endParaRPr lang="en-CA" dirty="0"/>
          </a:p>
          <a:p>
            <a:r>
              <a:rPr lang="en-US" b="1" dirty="0"/>
              <a:t>4 main recursive processes:</a:t>
            </a:r>
            <a:r>
              <a:rPr lang="en-US" dirty="0"/>
              <a:t> planning, writing, editing, and reviewing (although, it does not necessarily follow this order).</a:t>
            </a:r>
            <a:endParaRPr lang="en-CA" dirty="0"/>
          </a:p>
          <a:p>
            <a:r>
              <a:rPr lang="en-US" u="sng" dirty="0"/>
              <a:t>More time is spent on planning and thinking at the start and on edition and reviewing at the end</a:t>
            </a:r>
            <a:endParaRPr lang="en-CA" u="sng" dirty="0"/>
          </a:p>
          <a:p>
            <a:endParaRPr lang="en-CA" dirty="0"/>
          </a:p>
        </p:txBody>
      </p:sp>
    </p:spTree>
    <p:extLst>
      <p:ext uri="{BB962C8B-B14F-4D97-AF65-F5344CB8AC3E}">
        <p14:creationId xmlns:p14="http://schemas.microsoft.com/office/powerpoint/2010/main" val="423617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5843"/>
          </a:xfrm>
        </p:spPr>
        <p:txBody>
          <a:bodyPr/>
          <a:lstStyle/>
          <a:p>
            <a:r>
              <a:rPr lang="en-US" b="1" dirty="0" smtClean="0"/>
              <a:t>Continuation</a:t>
            </a:r>
            <a:endParaRPr lang="en-CA" b="1" dirty="0"/>
          </a:p>
        </p:txBody>
      </p:sp>
      <p:sp>
        <p:nvSpPr>
          <p:cNvPr id="3" name="Content Placeholder 2"/>
          <p:cNvSpPr>
            <a:spLocks noGrp="1"/>
          </p:cNvSpPr>
          <p:nvPr>
            <p:ph idx="1"/>
          </p:nvPr>
        </p:nvSpPr>
        <p:spPr>
          <a:xfrm>
            <a:off x="922421" y="1985211"/>
            <a:ext cx="10515600" cy="5045995"/>
          </a:xfrm>
        </p:spPr>
        <p:txBody>
          <a:bodyPr>
            <a:normAutofit/>
          </a:bodyPr>
          <a:lstStyle/>
          <a:p>
            <a:r>
              <a:rPr lang="en-US" dirty="0"/>
              <a:t>(Elbow, 1998): write first without giving much importance to spelling and syntax, which will be polished through editing and text refining to clarify statements.</a:t>
            </a:r>
            <a:endParaRPr lang="en-CA" dirty="0"/>
          </a:p>
          <a:p>
            <a:r>
              <a:rPr lang="en-US" dirty="0"/>
              <a:t>For James Hartley: Product determines the process which can be many and varied (Research Professor at School of Psychology, University of </a:t>
            </a:r>
            <a:r>
              <a:rPr lang="en-US" dirty="0" err="1"/>
              <a:t>Keele</a:t>
            </a:r>
            <a:r>
              <a:rPr lang="en-US" dirty="0"/>
              <a:t>, UK. </a:t>
            </a:r>
            <a:endParaRPr lang="en-CA" dirty="0"/>
          </a:p>
          <a:p>
            <a:r>
              <a:rPr lang="en-US" b="1" dirty="0"/>
              <a:t>N</a:t>
            </a:r>
            <a:r>
              <a:rPr lang="en-US" b="1" dirty="0" smtClean="0"/>
              <a:t>on-native </a:t>
            </a:r>
            <a:r>
              <a:rPr lang="en-US" b="1" dirty="0"/>
              <a:t>speakers:</a:t>
            </a:r>
            <a:r>
              <a:rPr lang="en-US" dirty="0"/>
              <a:t> it is </a:t>
            </a:r>
            <a:r>
              <a:rPr lang="en-US" u="sng" dirty="0"/>
              <a:t>more difficult</a:t>
            </a:r>
            <a:r>
              <a:rPr lang="en-US" dirty="0"/>
              <a:t> to </a:t>
            </a:r>
            <a:r>
              <a:rPr lang="en-US" b="1" dirty="0"/>
              <a:t>read</a:t>
            </a:r>
            <a:r>
              <a:rPr lang="en-US" dirty="0"/>
              <a:t> and </a:t>
            </a:r>
            <a:r>
              <a:rPr lang="en-US" b="1" dirty="0"/>
              <a:t>write</a:t>
            </a:r>
            <a:r>
              <a:rPr lang="en-US" dirty="0"/>
              <a:t> in the </a:t>
            </a:r>
            <a:r>
              <a:rPr lang="en-US" u="sng" dirty="0"/>
              <a:t>appropriate style </a:t>
            </a:r>
            <a:endParaRPr lang="en-CA" u="sng" dirty="0"/>
          </a:p>
          <a:p>
            <a:r>
              <a:rPr lang="en-US" dirty="0"/>
              <a:t>Caveat: A</a:t>
            </a:r>
            <a:r>
              <a:rPr lang="en-US" dirty="0" smtClean="0"/>
              <a:t>utomatic translation methods do not work for </a:t>
            </a:r>
            <a:r>
              <a:rPr lang="en-US" dirty="0"/>
              <a:t>translation into formal scientific </a:t>
            </a:r>
            <a:r>
              <a:rPr lang="en-US" dirty="0" smtClean="0"/>
              <a:t>English</a:t>
            </a:r>
            <a:endParaRPr lang="en-CA" dirty="0"/>
          </a:p>
          <a:p>
            <a:r>
              <a:rPr lang="en-US" dirty="0"/>
              <a:t>Native speakers are more aware of subtleties and </a:t>
            </a:r>
            <a:r>
              <a:rPr lang="en-US" dirty="0" smtClean="0"/>
              <a:t>nuances</a:t>
            </a:r>
            <a:endParaRPr lang="en-CA" dirty="0"/>
          </a:p>
          <a:p>
            <a:endParaRPr lang="en-CA" dirty="0"/>
          </a:p>
        </p:txBody>
      </p:sp>
    </p:spTree>
    <p:extLst>
      <p:ext uri="{BB962C8B-B14F-4D97-AF65-F5344CB8AC3E}">
        <p14:creationId xmlns:p14="http://schemas.microsoft.com/office/powerpoint/2010/main" val="203399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TITLES</a:t>
            </a:r>
            <a:endParaRPr lang="en-CA" b="1" dirty="0"/>
          </a:p>
        </p:txBody>
      </p:sp>
      <p:sp>
        <p:nvSpPr>
          <p:cNvPr id="3" name="Content Placeholder 2"/>
          <p:cNvSpPr>
            <a:spLocks noGrp="1"/>
          </p:cNvSpPr>
          <p:nvPr>
            <p:ph idx="1"/>
          </p:nvPr>
        </p:nvSpPr>
        <p:spPr/>
        <p:txBody>
          <a:bodyPr>
            <a:normAutofit/>
          </a:bodyPr>
          <a:lstStyle/>
          <a:p>
            <a:r>
              <a:rPr lang="en-US" dirty="0"/>
              <a:t>It stimulates reader’s interest</a:t>
            </a:r>
            <a:endParaRPr lang="en-CA" dirty="0"/>
          </a:p>
          <a:p>
            <a:r>
              <a:rPr lang="en-US" dirty="0"/>
              <a:t>It should be: attractive, inform the reader, be accurate</a:t>
            </a:r>
            <a:endParaRPr lang="en-CA" dirty="0"/>
          </a:p>
          <a:p>
            <a:r>
              <a:rPr lang="en-US" dirty="0"/>
              <a:t>Attractive: It needs to stand out from other titles</a:t>
            </a:r>
            <a:endParaRPr lang="en-CA" dirty="0"/>
          </a:p>
          <a:p>
            <a:r>
              <a:rPr lang="en-US" dirty="0"/>
              <a:t>Inform reader: has to tell what is the paper about</a:t>
            </a:r>
            <a:endParaRPr lang="en-CA" dirty="0"/>
          </a:p>
          <a:p>
            <a:r>
              <a:rPr lang="en-US" dirty="0"/>
              <a:t>Accuracy: Use of key words (important because many computer-based search engines scan out articles based on them)</a:t>
            </a:r>
            <a:endParaRPr lang="en-CA" dirty="0"/>
          </a:p>
          <a:p>
            <a:endParaRPr lang="en-CA" dirty="0"/>
          </a:p>
        </p:txBody>
      </p:sp>
    </p:spTree>
    <p:extLst>
      <p:ext uri="{BB962C8B-B14F-4D97-AF65-F5344CB8AC3E}">
        <p14:creationId xmlns:p14="http://schemas.microsoft.com/office/powerpoint/2010/main" val="376583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4286"/>
          </a:xfrm>
        </p:spPr>
        <p:txBody>
          <a:bodyPr>
            <a:normAutofit/>
          </a:bodyPr>
          <a:lstStyle/>
          <a:p>
            <a:r>
              <a:rPr lang="en-US" b="1" dirty="0" smtClean="0"/>
              <a:t>Title Types: </a:t>
            </a:r>
            <a:r>
              <a:rPr lang="en-US" dirty="0" smtClean="0"/>
              <a:t>(many different types)</a:t>
            </a:r>
            <a:endParaRPr lang="en-CA" dirty="0"/>
          </a:p>
        </p:txBody>
      </p:sp>
      <p:sp>
        <p:nvSpPr>
          <p:cNvPr id="4" name="Content Placeholder 3"/>
          <p:cNvSpPr>
            <a:spLocks noGrp="1"/>
          </p:cNvSpPr>
          <p:nvPr>
            <p:ph idx="1"/>
          </p:nvPr>
        </p:nvSpPr>
        <p:spPr>
          <a:xfrm>
            <a:off x="838200" y="1763879"/>
            <a:ext cx="10515600" cy="5094121"/>
          </a:xfrm>
        </p:spPr>
        <p:txBody>
          <a:bodyPr>
            <a:normAutofit/>
          </a:bodyPr>
          <a:lstStyle/>
          <a:p>
            <a:r>
              <a:rPr lang="en-US" dirty="0" smtClean="0"/>
              <a:t>Examples: </a:t>
            </a:r>
          </a:p>
          <a:p>
            <a:r>
              <a:rPr lang="en-US" b="1" dirty="0"/>
              <a:t>General subject</a:t>
            </a:r>
            <a:r>
              <a:rPr lang="en-US" dirty="0"/>
              <a:t>: The age of adolescence, Designing instructional and informational text, On writing scientific articles in English</a:t>
            </a:r>
            <a:endParaRPr lang="en-CA" dirty="0"/>
          </a:p>
          <a:p>
            <a:r>
              <a:rPr lang="en-US" b="1" dirty="0" smtClean="0"/>
              <a:t>Particularize </a:t>
            </a:r>
            <a:r>
              <a:rPr lang="en-US" b="1" dirty="0"/>
              <a:t>on specific theme following general heading</a:t>
            </a:r>
            <a:r>
              <a:rPr lang="en-US" dirty="0"/>
              <a:t>: Pre-writing: the relation between thinking and feeling, The achievement of black Caribbean girls: good practice in Lambert schools</a:t>
            </a:r>
            <a:endParaRPr lang="en-CA" dirty="0"/>
          </a:p>
          <a:p>
            <a:r>
              <a:rPr lang="en-US" b="1" dirty="0"/>
              <a:t>Controlling question</a:t>
            </a:r>
            <a:r>
              <a:rPr lang="en-US" dirty="0"/>
              <a:t>: Is academic writing masculine? What is evidence-based practice – and do we want it too? </a:t>
            </a:r>
            <a:endParaRPr lang="en-CA" dirty="0"/>
          </a:p>
          <a:p>
            <a:endParaRPr lang="en-US" dirty="0" smtClean="0"/>
          </a:p>
          <a:p>
            <a:endParaRPr lang="en-CA" dirty="0"/>
          </a:p>
        </p:txBody>
      </p:sp>
    </p:spTree>
    <p:extLst>
      <p:ext uri="{BB962C8B-B14F-4D97-AF65-F5344CB8AC3E}">
        <p14:creationId xmlns:p14="http://schemas.microsoft.com/office/powerpoint/2010/main" val="1132851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Abstracts</a:t>
            </a:r>
            <a:endParaRPr lang="en-CA" b="1" dirty="0"/>
          </a:p>
        </p:txBody>
      </p:sp>
      <p:sp>
        <p:nvSpPr>
          <p:cNvPr id="3" name="Content Placeholder 2"/>
          <p:cNvSpPr>
            <a:spLocks noGrp="1"/>
          </p:cNvSpPr>
          <p:nvPr>
            <p:ph sz="half" idx="1"/>
          </p:nvPr>
        </p:nvSpPr>
        <p:spPr/>
        <p:txBody>
          <a:bodyPr>
            <a:normAutofit/>
          </a:bodyPr>
          <a:lstStyle/>
          <a:p>
            <a:r>
              <a:rPr lang="en-CA" dirty="0" smtClean="0"/>
              <a:t>It is an </a:t>
            </a:r>
            <a:r>
              <a:rPr lang="en-CA" dirty="0" smtClean="0"/>
              <a:t>statement: Describes larger work</a:t>
            </a:r>
          </a:p>
          <a:p>
            <a:r>
              <a:rPr lang="en-CA" dirty="0" smtClean="0"/>
              <a:t>self­-contained, short, powerful </a:t>
            </a:r>
          </a:p>
          <a:p>
            <a:r>
              <a:rPr lang="en-CA" dirty="0" smtClean="0"/>
              <a:t> May indicate: Scope, purpose, results, and contents of the work. </a:t>
            </a:r>
          </a:p>
          <a:p>
            <a:r>
              <a:rPr lang="en-CA" dirty="0" smtClean="0"/>
              <a:t> May contain: Thesis, background, and conclusion </a:t>
            </a:r>
          </a:p>
          <a:p>
            <a:r>
              <a:rPr lang="en-CA" dirty="0" smtClean="0"/>
              <a:t>It is not a review or evaluation </a:t>
            </a:r>
          </a:p>
          <a:p>
            <a:r>
              <a:rPr lang="en-CA" dirty="0" smtClean="0"/>
              <a:t>It is an original document but</a:t>
            </a:r>
          </a:p>
          <a:p>
            <a:r>
              <a:rPr lang="en-CA" dirty="0" smtClean="0"/>
              <a:t>It is not an excerpted passage</a:t>
            </a:r>
            <a:endParaRPr lang="en-CA" dirty="0"/>
          </a:p>
        </p:txBody>
      </p:sp>
      <p:pic>
        <p:nvPicPr>
          <p:cNvPr id="1026" name="Picture 2" descr="Image result for picasso portraits vs abstract"/>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19800" y="2042193"/>
            <a:ext cx="5531115" cy="331866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46548" y="6386486"/>
            <a:ext cx="10308166" cy="276999"/>
          </a:xfrm>
          <a:prstGeom prst="rect">
            <a:avLst/>
          </a:prstGeom>
          <a:noFill/>
        </p:spPr>
        <p:txBody>
          <a:bodyPr wrap="square" rtlCol="0">
            <a:spAutoFit/>
          </a:bodyPr>
          <a:lstStyle/>
          <a:p>
            <a:r>
              <a:rPr lang="en-CA" sz="1200" dirty="0" smtClean="0"/>
              <a:t>http://cdn-3.incredibleart.org/lessons/high/images/realism_abstraction.jpg</a:t>
            </a:r>
            <a:endParaRPr lang="en-CA" sz="1200" dirty="0"/>
          </a:p>
        </p:txBody>
      </p:sp>
    </p:spTree>
    <p:extLst>
      <p:ext uri="{BB962C8B-B14F-4D97-AF65-F5344CB8AC3E}">
        <p14:creationId xmlns:p14="http://schemas.microsoft.com/office/powerpoint/2010/main" val="198647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5368"/>
            <a:ext cx="10515600" cy="1325563"/>
          </a:xfrm>
        </p:spPr>
        <p:txBody>
          <a:bodyPr>
            <a:normAutofit fontScale="90000"/>
          </a:bodyPr>
          <a:lstStyle/>
          <a:p>
            <a:pPr algn="ctr"/>
            <a:r>
              <a:rPr lang="en-US" b="1" dirty="0"/>
              <a:t>A Poorly Written Abstract</a:t>
            </a:r>
            <a:r>
              <a:rPr lang="en-CA" b="1" dirty="0"/>
              <a:t/>
            </a:r>
            <a:br>
              <a:rPr lang="en-CA" b="1" dirty="0"/>
            </a:br>
            <a:endParaRPr lang="en-CA" dirty="0"/>
          </a:p>
        </p:txBody>
      </p:sp>
      <p:sp>
        <p:nvSpPr>
          <p:cNvPr id="3" name="Content Placeholder 2"/>
          <p:cNvSpPr>
            <a:spLocks noGrp="1"/>
          </p:cNvSpPr>
          <p:nvPr>
            <p:ph idx="1"/>
          </p:nvPr>
        </p:nvSpPr>
        <p:spPr>
          <a:xfrm>
            <a:off x="601579" y="1876928"/>
            <a:ext cx="10752221" cy="4259177"/>
          </a:xfrm>
        </p:spPr>
        <p:txBody>
          <a:bodyPr>
            <a:normAutofit/>
          </a:bodyPr>
          <a:lstStyle/>
          <a:p>
            <a:r>
              <a:rPr lang="en-US" b="1" dirty="0"/>
              <a:t>Article Title: </a:t>
            </a:r>
            <a:r>
              <a:rPr lang="en-US" dirty="0"/>
              <a:t>Elements of an Optimal Experience</a:t>
            </a:r>
            <a:endParaRPr lang="en-CA" dirty="0"/>
          </a:p>
          <a:p>
            <a:r>
              <a:rPr lang="en-US" b="1" dirty="0"/>
              <a:t>Authors:</a:t>
            </a:r>
            <a:r>
              <a:rPr lang="en-US" dirty="0"/>
              <a:t> Shall remain unnamed </a:t>
            </a:r>
            <a:r>
              <a:rPr lang="en-US" dirty="0">
                <a:sym typeface="Wingdings" panose="05000000000000000000" pitchFamily="2" charset="2"/>
              </a:rPr>
              <a:t></a:t>
            </a:r>
            <a:endParaRPr lang="en-CA" dirty="0"/>
          </a:p>
          <a:p>
            <a:pPr marL="0" indent="0">
              <a:buNone/>
            </a:pPr>
            <a:endParaRPr lang="en-CA" dirty="0"/>
          </a:p>
          <a:p>
            <a:r>
              <a:rPr lang="en-US" b="1" dirty="0"/>
              <a:t>Abstract</a:t>
            </a:r>
            <a:endParaRPr lang="en-CA" dirty="0"/>
          </a:p>
          <a:p>
            <a:pPr marL="0" indent="0">
              <a:buNone/>
            </a:pPr>
            <a:r>
              <a:rPr lang="en-US" dirty="0"/>
              <a:t>This paper presents and assesses a framework for an engineering capstone design program.  We explain how student preparation, project selection, and instructor mentorship are the three key elements that must be addressed before the capstone experience is ready for the students.  Next, we describe a way to administer and execute the capstone design experience including design workshops and lead engineers.  We describe the importance in assessing the capstone design experience and report recent assessment results of our framework.  We comment specifically on what students thought were the most important aspects of their experience in engineering capstone design and provide quantitative insight into what parts of the framework are most important.</a:t>
            </a:r>
            <a:endParaRPr lang="en-CA" dirty="0"/>
          </a:p>
          <a:p>
            <a:endParaRPr lang="en-CA" dirty="0"/>
          </a:p>
        </p:txBody>
      </p:sp>
    </p:spTree>
    <p:extLst>
      <p:ext uri="{BB962C8B-B14F-4D97-AF65-F5344CB8AC3E}">
        <p14:creationId xmlns:p14="http://schemas.microsoft.com/office/powerpoint/2010/main" val="425485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243"/>
            <a:ext cx="10515600" cy="1325563"/>
          </a:xfrm>
        </p:spPr>
        <p:txBody>
          <a:bodyPr>
            <a:normAutofit fontScale="90000"/>
          </a:bodyPr>
          <a:lstStyle/>
          <a:p>
            <a:r>
              <a:rPr lang="en-US" b="1" dirty="0"/>
              <a:t>Critique:</a:t>
            </a:r>
            <a:r>
              <a:rPr lang="en-CA" dirty="0"/>
              <a:t/>
            </a:r>
            <a:br>
              <a:rPr lang="en-CA" dirty="0"/>
            </a:br>
            <a:endParaRPr lang="en-CA" dirty="0"/>
          </a:p>
        </p:txBody>
      </p:sp>
      <p:sp>
        <p:nvSpPr>
          <p:cNvPr id="3" name="Content Placeholder 2"/>
          <p:cNvSpPr>
            <a:spLocks noGrp="1"/>
          </p:cNvSpPr>
          <p:nvPr>
            <p:ph idx="1"/>
          </p:nvPr>
        </p:nvSpPr>
        <p:spPr>
          <a:xfrm>
            <a:off x="838200" y="1744579"/>
            <a:ext cx="10784305" cy="5702968"/>
          </a:xfrm>
        </p:spPr>
        <p:txBody>
          <a:bodyPr>
            <a:normAutofit/>
          </a:bodyPr>
          <a:lstStyle/>
          <a:p>
            <a:pPr lvl="0"/>
            <a:r>
              <a:rPr lang="en-US" dirty="0" smtClean="0"/>
              <a:t>begins well: concise </a:t>
            </a:r>
            <a:r>
              <a:rPr lang="en-US" dirty="0"/>
              <a:t>statement of the objectives </a:t>
            </a:r>
            <a:r>
              <a:rPr lang="en-US" dirty="0" smtClean="0"/>
              <a:t>but </a:t>
            </a:r>
            <a:r>
              <a:rPr lang="en-US" dirty="0"/>
              <a:t>then </a:t>
            </a:r>
            <a:r>
              <a:rPr lang="en-US" u="sng" dirty="0"/>
              <a:t>wanders from good technical writing </a:t>
            </a:r>
            <a:r>
              <a:rPr lang="en-US" u="sng" dirty="0" smtClean="0"/>
              <a:t>style</a:t>
            </a:r>
            <a:r>
              <a:rPr lang="en-US" dirty="0" smtClean="0"/>
              <a:t>.</a:t>
            </a:r>
            <a:endParaRPr lang="en-CA" dirty="0"/>
          </a:p>
          <a:p>
            <a:r>
              <a:rPr lang="en-US" dirty="0"/>
              <a:t> </a:t>
            </a:r>
            <a:r>
              <a:rPr lang="en-US" dirty="0" smtClean="0"/>
              <a:t>It is  </a:t>
            </a:r>
            <a:r>
              <a:rPr lang="en-US" dirty="0"/>
              <a:t>written in </a:t>
            </a:r>
            <a:r>
              <a:rPr lang="en-US" dirty="0" smtClean="0"/>
              <a:t>first </a:t>
            </a:r>
            <a:r>
              <a:rPr lang="en-US" dirty="0"/>
              <a:t>person (e.g. “We explain…”, “We discuss…”, “We comment…”, etc.).</a:t>
            </a:r>
            <a:endParaRPr lang="en-CA" dirty="0"/>
          </a:p>
          <a:p>
            <a:r>
              <a:rPr lang="en-US" dirty="0"/>
              <a:t> </a:t>
            </a:r>
            <a:r>
              <a:rPr lang="en-US" dirty="0" smtClean="0"/>
              <a:t>No </a:t>
            </a:r>
            <a:r>
              <a:rPr lang="en-US" dirty="0"/>
              <a:t>results are </a:t>
            </a:r>
            <a:r>
              <a:rPr lang="en-US" dirty="0" smtClean="0"/>
              <a:t>presented: </a:t>
            </a:r>
            <a:r>
              <a:rPr lang="en-US" dirty="0" smtClean="0"/>
              <a:t>only </a:t>
            </a:r>
            <a:r>
              <a:rPr lang="en-US" dirty="0" smtClean="0"/>
              <a:t>describes the </a:t>
            </a:r>
            <a:r>
              <a:rPr lang="en-US" dirty="0"/>
              <a:t>organization of the </a:t>
            </a:r>
            <a:r>
              <a:rPr lang="en-US" dirty="0" smtClean="0"/>
              <a:t>paper</a:t>
            </a:r>
            <a:r>
              <a:rPr lang="en-US" dirty="0"/>
              <a:t> </a:t>
            </a:r>
            <a:r>
              <a:rPr lang="en-US" dirty="0" smtClean="0"/>
              <a:t>e.g.</a:t>
            </a:r>
            <a:endParaRPr lang="en-CA" dirty="0"/>
          </a:p>
          <a:p>
            <a:pPr marL="0" indent="0">
              <a:buNone/>
            </a:pPr>
            <a:r>
              <a:rPr lang="en-US" dirty="0" smtClean="0"/>
              <a:t>“</a:t>
            </a:r>
            <a:r>
              <a:rPr lang="en-US" dirty="0"/>
              <a:t>Next, we describe… We comment specifically on what students thought were the most important aspects of their experience in engineering capstone design…” </a:t>
            </a:r>
            <a:endParaRPr lang="en-CA" dirty="0"/>
          </a:p>
          <a:p>
            <a:r>
              <a:rPr lang="en-US" dirty="0"/>
              <a:t> </a:t>
            </a:r>
            <a:r>
              <a:rPr lang="en-US" dirty="0" smtClean="0"/>
              <a:t>It should summarize: actual </a:t>
            </a:r>
            <a:r>
              <a:rPr lang="en-US" dirty="0"/>
              <a:t>results </a:t>
            </a:r>
            <a:r>
              <a:rPr lang="en-US" dirty="0" smtClean="0"/>
              <a:t>+ how </a:t>
            </a:r>
            <a:r>
              <a:rPr lang="en-US" dirty="0"/>
              <a:t>they were obtained. </a:t>
            </a:r>
            <a:endParaRPr lang="en-CA" dirty="0"/>
          </a:p>
          <a:p>
            <a:r>
              <a:rPr lang="en-US" i="1" dirty="0"/>
              <a:t>Example</a:t>
            </a:r>
            <a:r>
              <a:rPr lang="en-US" dirty="0"/>
              <a:t>: </a:t>
            </a:r>
            <a:endParaRPr lang="en-CA" dirty="0"/>
          </a:p>
          <a:p>
            <a:pPr marL="0" indent="0">
              <a:buNone/>
            </a:pPr>
            <a:r>
              <a:rPr lang="en-US" dirty="0"/>
              <a:t>“A statistical analysis was performed on answers to survey questions posed to students enrolled in a capstone design course at Georgia Tech.  The analysis showed that students thought the most important aspects of their experience in engineering capstone design were quality of the instructor and quantity of student/instructor interaction time.”</a:t>
            </a:r>
            <a:endParaRPr lang="en-CA" dirty="0"/>
          </a:p>
        </p:txBody>
      </p:sp>
    </p:spTree>
    <p:extLst>
      <p:ext uri="{BB962C8B-B14F-4D97-AF65-F5344CB8AC3E}">
        <p14:creationId xmlns:p14="http://schemas.microsoft.com/office/powerpoint/2010/main" val="261569187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135</TotalTime>
  <Words>1232</Words>
  <Application>Microsoft Office PowerPoint</Application>
  <PresentationFormat>Widescreen</PresentationFormat>
  <Paragraphs>130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Retrospect</vt:lpstr>
      <vt:lpstr>D50 Academic Writing  fall 2016</vt:lpstr>
      <vt:lpstr>Summary</vt:lpstr>
      <vt:lpstr>ACADEMIC WRITING AND PUBLISHING</vt:lpstr>
      <vt:lpstr>Continuation</vt:lpstr>
      <vt:lpstr>TITLES</vt:lpstr>
      <vt:lpstr>Title Types: (many different types)</vt:lpstr>
      <vt:lpstr>Abstracts</vt:lpstr>
      <vt:lpstr>A Poorly Written Abstract </vt:lpstr>
      <vt:lpstr>Critique: </vt:lpstr>
      <vt:lpstr>A Well Written Abstract </vt:lpstr>
      <vt:lpstr>Critique</vt:lpstr>
      <vt:lpstr>KEY WORDS</vt:lpstr>
      <vt:lpstr>Introduction</vt:lpstr>
      <vt:lpstr>Introductory Paragraph</vt:lpstr>
      <vt:lpstr>Thesis statement pitfalls</vt:lpstr>
      <vt:lpstr>METHODS</vt:lpstr>
      <vt:lpstr>RESULTS</vt:lpstr>
      <vt:lpstr>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D50 Academic Writing  fall 2016</dc:title>
  <dc:creator>David Vargas</dc:creator>
  <cp:lastModifiedBy>David Vargas</cp:lastModifiedBy>
  <cp:revision>9</cp:revision>
  <dcterms:created xsi:type="dcterms:W3CDTF">2016-10-13T04:41:10Z</dcterms:created>
  <dcterms:modified xsi:type="dcterms:W3CDTF">2016-10-13T06:56:13Z</dcterms:modified>
</cp:coreProperties>
</file>