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7"/>
  </p:notesMasterIdLst>
  <p:handoutMasterIdLst>
    <p:handoutMasterId r:id="rId38"/>
  </p:handoutMasterIdLst>
  <p:sldIdLst>
    <p:sldId id="268" r:id="rId2"/>
    <p:sldId id="269" r:id="rId3"/>
    <p:sldId id="273" r:id="rId4"/>
    <p:sldId id="274" r:id="rId5"/>
    <p:sldId id="275" r:id="rId6"/>
    <p:sldId id="272" r:id="rId7"/>
    <p:sldId id="280" r:id="rId8"/>
    <p:sldId id="257" r:id="rId9"/>
    <p:sldId id="258" r:id="rId10"/>
    <p:sldId id="259" r:id="rId11"/>
    <p:sldId id="283" r:id="rId12"/>
    <p:sldId id="281" r:id="rId13"/>
    <p:sldId id="261" r:id="rId14"/>
    <p:sldId id="284" r:id="rId15"/>
    <p:sldId id="296" r:id="rId16"/>
    <p:sldId id="309" r:id="rId17"/>
    <p:sldId id="286" r:id="rId18"/>
    <p:sldId id="312" r:id="rId19"/>
    <p:sldId id="288" r:id="rId20"/>
    <p:sldId id="260" r:id="rId21"/>
    <p:sldId id="285" r:id="rId22"/>
    <p:sldId id="316" r:id="rId23"/>
    <p:sldId id="282" r:id="rId24"/>
    <p:sldId id="297" r:id="rId25"/>
    <p:sldId id="276" r:id="rId26"/>
    <p:sldId id="300" r:id="rId27"/>
    <p:sldId id="301" r:id="rId28"/>
    <p:sldId id="317" r:id="rId29"/>
    <p:sldId id="302" r:id="rId30"/>
    <p:sldId id="315" r:id="rId31"/>
    <p:sldId id="318" r:id="rId32"/>
    <p:sldId id="306" r:id="rId33"/>
    <p:sldId id="303" r:id="rId34"/>
    <p:sldId id="307" r:id="rId35"/>
    <p:sldId id="304" r:id="rId36"/>
  </p:sldIdLst>
  <p:sldSz cx="9144000" cy="6858000" type="screen4x3"/>
  <p:notesSz cx="6884988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240" autoAdjust="0"/>
  </p:normalViewPr>
  <p:slideViewPr>
    <p:cSldViewPr>
      <p:cViewPr varScale="1">
        <p:scale>
          <a:sx n="63" d="100"/>
          <a:sy n="63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97A62-8599-45C3-A96C-0F25B3F66ABA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7A7A38BD-D6AD-490E-BC8C-698EACB3840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vyhoření</a:t>
          </a:r>
        </a:p>
      </dgm:t>
    </dgm:pt>
    <dgm:pt modelId="{A30D02E3-2340-43A9-A6B3-F668C87A73A7}" type="parTrans" cxnId="{2045D35B-1BBF-4EBB-AE0D-F1A09FA7D436}">
      <dgm:prSet/>
      <dgm:spPr/>
      <dgm:t>
        <a:bodyPr/>
        <a:lstStyle/>
        <a:p>
          <a:endParaRPr lang="cs-CZ"/>
        </a:p>
      </dgm:t>
    </dgm:pt>
    <dgm:pt modelId="{B64082CA-08D3-413C-98D2-2EF8BD9612C9}" type="sibTrans" cxnId="{2045D35B-1BBF-4EBB-AE0D-F1A09FA7D436}">
      <dgm:prSet/>
      <dgm:spPr/>
      <dgm:t>
        <a:bodyPr/>
        <a:lstStyle/>
        <a:p>
          <a:endParaRPr lang="cs-CZ"/>
        </a:p>
      </dgm:t>
    </dgm:pt>
    <dgm:pt modelId="{C81ACB6C-174B-41D5-9B36-1CC94167E17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apatie</a:t>
          </a:r>
        </a:p>
      </dgm:t>
    </dgm:pt>
    <dgm:pt modelId="{39E72EAB-9A12-4EE7-B384-BFBB4B007C45}" type="parTrans" cxnId="{EF72A3D8-3757-4F83-8C72-CCBEBC26C2EE}">
      <dgm:prSet/>
      <dgm:spPr/>
      <dgm:t>
        <a:bodyPr/>
        <a:lstStyle/>
        <a:p>
          <a:endParaRPr lang="cs-CZ"/>
        </a:p>
      </dgm:t>
    </dgm:pt>
    <dgm:pt modelId="{3F5E690C-469B-4F0F-8A05-A41E82FA05F1}" type="sibTrans" cxnId="{EF72A3D8-3757-4F83-8C72-CCBEBC26C2EE}">
      <dgm:prSet/>
      <dgm:spPr/>
      <dgm:t>
        <a:bodyPr/>
        <a:lstStyle/>
        <a:p>
          <a:endParaRPr lang="cs-CZ"/>
        </a:p>
      </dgm:t>
    </dgm:pt>
    <dgm:pt modelId="{1DDB8FC9-A014-477A-9CDC-8348C43BB4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frustrace</a:t>
          </a:r>
        </a:p>
      </dgm:t>
    </dgm:pt>
    <dgm:pt modelId="{31BA7226-08CA-4D7D-9A05-F44F9FE9346B}" type="parTrans" cxnId="{637EBA88-0087-400B-B6A0-98B94DA61F94}">
      <dgm:prSet/>
      <dgm:spPr/>
      <dgm:t>
        <a:bodyPr/>
        <a:lstStyle/>
        <a:p>
          <a:endParaRPr lang="cs-CZ"/>
        </a:p>
      </dgm:t>
    </dgm:pt>
    <dgm:pt modelId="{1497D931-69AF-4B46-BBE7-E613FE2BE828}" type="sibTrans" cxnId="{637EBA88-0087-400B-B6A0-98B94DA61F94}">
      <dgm:prSet/>
      <dgm:spPr/>
      <dgm:t>
        <a:bodyPr/>
        <a:lstStyle/>
        <a:p>
          <a:endParaRPr lang="cs-CZ"/>
        </a:p>
      </dgm:t>
    </dgm:pt>
    <dgm:pt modelId="{D8D735F3-A794-4366-95B6-01ECCCD985B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stagnace</a:t>
          </a:r>
        </a:p>
      </dgm:t>
    </dgm:pt>
    <dgm:pt modelId="{A7D57DA4-3FA1-4430-B6A0-96D73E6415CA}" type="parTrans" cxnId="{471600D4-9298-4B4C-B929-0B0522A0EB77}">
      <dgm:prSet/>
      <dgm:spPr/>
      <dgm:t>
        <a:bodyPr/>
        <a:lstStyle/>
        <a:p>
          <a:endParaRPr lang="cs-CZ"/>
        </a:p>
      </dgm:t>
    </dgm:pt>
    <dgm:pt modelId="{3B8A0836-A88A-4034-B8F5-61B08760C726}" type="sibTrans" cxnId="{471600D4-9298-4B4C-B929-0B0522A0EB77}">
      <dgm:prSet/>
      <dgm:spPr/>
      <dgm:t>
        <a:bodyPr/>
        <a:lstStyle/>
        <a:p>
          <a:endParaRPr lang="cs-CZ"/>
        </a:p>
      </dgm:t>
    </dgm:pt>
    <dgm:pt modelId="{72A1AC64-DC1E-4E1C-96DE-88EBAD55D78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nadšení</a:t>
          </a:r>
        </a:p>
      </dgm:t>
    </dgm:pt>
    <dgm:pt modelId="{9D189014-9DA5-434E-9299-89C19516261A}" type="parTrans" cxnId="{93E00B27-1BC0-46D4-912F-8B5F141E2191}">
      <dgm:prSet/>
      <dgm:spPr/>
      <dgm:t>
        <a:bodyPr/>
        <a:lstStyle/>
        <a:p>
          <a:endParaRPr lang="cs-CZ"/>
        </a:p>
      </dgm:t>
    </dgm:pt>
    <dgm:pt modelId="{4FF6C62F-F631-4091-9999-9BB3CBE07B63}" type="sibTrans" cxnId="{93E00B27-1BC0-46D4-912F-8B5F141E2191}">
      <dgm:prSet/>
      <dgm:spPr/>
      <dgm:t>
        <a:bodyPr/>
        <a:lstStyle/>
        <a:p>
          <a:endParaRPr lang="cs-CZ"/>
        </a:p>
      </dgm:t>
    </dgm:pt>
    <dgm:pt modelId="{B4423924-9599-423B-A8DE-4040FE248022}" type="pres">
      <dgm:prSet presAssocID="{61797A62-8599-45C3-A96C-0F25B3F66ABA}" presName="Name0" presStyleCnt="0">
        <dgm:presLayoutVars>
          <dgm:dir/>
          <dgm:animLvl val="lvl"/>
          <dgm:resizeHandles val="exact"/>
        </dgm:presLayoutVars>
      </dgm:prSet>
      <dgm:spPr/>
    </dgm:pt>
    <dgm:pt modelId="{7191AAA9-DA32-4D10-B6F7-2487CD7E93AB}" type="pres">
      <dgm:prSet presAssocID="{7A7A38BD-D6AD-490E-BC8C-698EACB3840F}" presName="Name8" presStyleCnt="0"/>
      <dgm:spPr/>
    </dgm:pt>
    <dgm:pt modelId="{F3643BAB-9C13-46AB-B21C-9DEC5237CB19}" type="pres">
      <dgm:prSet presAssocID="{7A7A38BD-D6AD-490E-BC8C-698EACB3840F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72B77D-2752-4251-8500-7E4BBE0ADE2D}" type="pres">
      <dgm:prSet presAssocID="{7A7A38BD-D6AD-490E-BC8C-698EACB384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504CDE-8742-4B7A-8AFB-C4A91764DA91}" type="pres">
      <dgm:prSet presAssocID="{C81ACB6C-174B-41D5-9B36-1CC94167E17F}" presName="Name8" presStyleCnt="0"/>
      <dgm:spPr/>
    </dgm:pt>
    <dgm:pt modelId="{12329AE4-7D95-479E-A604-44CC54695ABF}" type="pres">
      <dgm:prSet presAssocID="{C81ACB6C-174B-41D5-9B36-1CC94167E17F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2A11C9-F39E-4EFF-8710-892C3CDE1FF1}" type="pres">
      <dgm:prSet presAssocID="{C81ACB6C-174B-41D5-9B36-1CC94167E17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08FE22-9EBC-434E-AF2A-94247E2A38BD}" type="pres">
      <dgm:prSet presAssocID="{1DDB8FC9-A014-477A-9CDC-8348C43BB43C}" presName="Name8" presStyleCnt="0"/>
      <dgm:spPr/>
    </dgm:pt>
    <dgm:pt modelId="{ABC8D883-EB79-47B6-BBE2-3C5261AA67E9}" type="pres">
      <dgm:prSet presAssocID="{1DDB8FC9-A014-477A-9CDC-8348C43BB43C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3F3716-0D19-4AED-A94C-0B23D6C18B0E}" type="pres">
      <dgm:prSet presAssocID="{1DDB8FC9-A014-477A-9CDC-8348C43BB4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BDEA2C-EA61-4AC5-BC96-C9A685066C61}" type="pres">
      <dgm:prSet presAssocID="{D8D735F3-A794-4366-95B6-01ECCCD985B9}" presName="Name8" presStyleCnt="0"/>
      <dgm:spPr/>
    </dgm:pt>
    <dgm:pt modelId="{4C346778-C5CA-4B7F-AC41-76D43E2EF3CD}" type="pres">
      <dgm:prSet presAssocID="{D8D735F3-A794-4366-95B6-01ECCCD985B9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2F443D-622E-427E-B7EE-E7D755860087}" type="pres">
      <dgm:prSet presAssocID="{D8D735F3-A794-4366-95B6-01ECCCD985B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9FBD25-DE0D-4266-B693-B43706739767}" type="pres">
      <dgm:prSet presAssocID="{72A1AC64-DC1E-4E1C-96DE-88EBAD55D786}" presName="Name8" presStyleCnt="0"/>
      <dgm:spPr/>
    </dgm:pt>
    <dgm:pt modelId="{9C2644B1-4423-44D3-9BB1-834409D62EBD}" type="pres">
      <dgm:prSet presAssocID="{72A1AC64-DC1E-4E1C-96DE-88EBAD55D786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0DD202-0F5B-48C8-9DCD-8107D2FAB09B}" type="pres">
      <dgm:prSet presAssocID="{72A1AC64-DC1E-4E1C-96DE-88EBAD55D78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22AA351-1373-42BC-9F46-4F0079F868D4}" type="presOf" srcId="{7A7A38BD-D6AD-490E-BC8C-698EACB3840F}" destId="{F3643BAB-9C13-46AB-B21C-9DEC5237CB19}" srcOrd="0" destOrd="0" presId="urn:microsoft.com/office/officeart/2005/8/layout/pyramid1"/>
    <dgm:cxn modelId="{9D685D41-D8A1-4062-8A61-649460B23C62}" type="presOf" srcId="{72A1AC64-DC1E-4E1C-96DE-88EBAD55D786}" destId="{9C2644B1-4423-44D3-9BB1-834409D62EBD}" srcOrd="0" destOrd="0" presId="urn:microsoft.com/office/officeart/2005/8/layout/pyramid1"/>
    <dgm:cxn modelId="{D4B387A7-ECC8-4D2C-B3C7-FA8C3AE037D0}" type="presOf" srcId="{C81ACB6C-174B-41D5-9B36-1CC94167E17F}" destId="{12329AE4-7D95-479E-A604-44CC54695ABF}" srcOrd="0" destOrd="0" presId="urn:microsoft.com/office/officeart/2005/8/layout/pyramid1"/>
    <dgm:cxn modelId="{EF72A3D8-3757-4F83-8C72-CCBEBC26C2EE}" srcId="{61797A62-8599-45C3-A96C-0F25B3F66ABA}" destId="{C81ACB6C-174B-41D5-9B36-1CC94167E17F}" srcOrd="1" destOrd="0" parTransId="{39E72EAB-9A12-4EE7-B384-BFBB4B007C45}" sibTransId="{3F5E690C-469B-4F0F-8A05-A41E82FA05F1}"/>
    <dgm:cxn modelId="{93E00B27-1BC0-46D4-912F-8B5F141E2191}" srcId="{61797A62-8599-45C3-A96C-0F25B3F66ABA}" destId="{72A1AC64-DC1E-4E1C-96DE-88EBAD55D786}" srcOrd="4" destOrd="0" parTransId="{9D189014-9DA5-434E-9299-89C19516261A}" sibTransId="{4FF6C62F-F631-4091-9999-9BB3CBE07B63}"/>
    <dgm:cxn modelId="{7EED467E-0104-4AB3-9FE4-55ED7B80CE1E}" type="presOf" srcId="{1DDB8FC9-A014-477A-9CDC-8348C43BB43C}" destId="{ABC8D883-EB79-47B6-BBE2-3C5261AA67E9}" srcOrd="0" destOrd="0" presId="urn:microsoft.com/office/officeart/2005/8/layout/pyramid1"/>
    <dgm:cxn modelId="{3E409147-E2D8-4DCA-9974-7468BD01FC47}" type="presOf" srcId="{7A7A38BD-D6AD-490E-BC8C-698EACB3840F}" destId="{5872B77D-2752-4251-8500-7E4BBE0ADE2D}" srcOrd="1" destOrd="0" presId="urn:microsoft.com/office/officeart/2005/8/layout/pyramid1"/>
    <dgm:cxn modelId="{2045D35B-1BBF-4EBB-AE0D-F1A09FA7D436}" srcId="{61797A62-8599-45C3-A96C-0F25B3F66ABA}" destId="{7A7A38BD-D6AD-490E-BC8C-698EACB3840F}" srcOrd="0" destOrd="0" parTransId="{A30D02E3-2340-43A9-A6B3-F668C87A73A7}" sibTransId="{B64082CA-08D3-413C-98D2-2EF8BD9612C9}"/>
    <dgm:cxn modelId="{10C3391D-5E6D-407A-98C5-4AA23561AA40}" type="presOf" srcId="{D8D735F3-A794-4366-95B6-01ECCCD985B9}" destId="{4C346778-C5CA-4B7F-AC41-76D43E2EF3CD}" srcOrd="0" destOrd="0" presId="urn:microsoft.com/office/officeart/2005/8/layout/pyramid1"/>
    <dgm:cxn modelId="{7428C823-E982-4F8A-B964-5D8BF9395552}" type="presOf" srcId="{C81ACB6C-174B-41D5-9B36-1CC94167E17F}" destId="{272A11C9-F39E-4EFF-8710-892C3CDE1FF1}" srcOrd="1" destOrd="0" presId="urn:microsoft.com/office/officeart/2005/8/layout/pyramid1"/>
    <dgm:cxn modelId="{471600D4-9298-4B4C-B929-0B0522A0EB77}" srcId="{61797A62-8599-45C3-A96C-0F25B3F66ABA}" destId="{D8D735F3-A794-4366-95B6-01ECCCD985B9}" srcOrd="3" destOrd="0" parTransId="{A7D57DA4-3FA1-4430-B6A0-96D73E6415CA}" sibTransId="{3B8A0836-A88A-4034-B8F5-61B08760C726}"/>
    <dgm:cxn modelId="{BDE228EE-60EC-4F34-8348-91A9356A5E3C}" type="presOf" srcId="{72A1AC64-DC1E-4E1C-96DE-88EBAD55D786}" destId="{260DD202-0F5B-48C8-9DCD-8107D2FAB09B}" srcOrd="1" destOrd="0" presId="urn:microsoft.com/office/officeart/2005/8/layout/pyramid1"/>
    <dgm:cxn modelId="{D631015F-3F37-4A6D-8E1F-6B677622F0FC}" type="presOf" srcId="{1DDB8FC9-A014-477A-9CDC-8348C43BB43C}" destId="{013F3716-0D19-4AED-A94C-0B23D6C18B0E}" srcOrd="1" destOrd="0" presId="urn:microsoft.com/office/officeart/2005/8/layout/pyramid1"/>
    <dgm:cxn modelId="{637EBA88-0087-400B-B6A0-98B94DA61F94}" srcId="{61797A62-8599-45C3-A96C-0F25B3F66ABA}" destId="{1DDB8FC9-A014-477A-9CDC-8348C43BB43C}" srcOrd="2" destOrd="0" parTransId="{31BA7226-08CA-4D7D-9A05-F44F9FE9346B}" sibTransId="{1497D931-69AF-4B46-BBE7-E613FE2BE828}"/>
    <dgm:cxn modelId="{BD0EF4E1-15BB-4CE7-8179-551C752034BA}" type="presOf" srcId="{61797A62-8599-45C3-A96C-0F25B3F66ABA}" destId="{B4423924-9599-423B-A8DE-4040FE248022}" srcOrd="0" destOrd="0" presId="urn:microsoft.com/office/officeart/2005/8/layout/pyramid1"/>
    <dgm:cxn modelId="{FFB1578F-6980-4B83-AA86-A77F8A663A6E}" type="presOf" srcId="{D8D735F3-A794-4366-95B6-01ECCCD985B9}" destId="{092F443D-622E-427E-B7EE-E7D755860087}" srcOrd="1" destOrd="0" presId="urn:microsoft.com/office/officeart/2005/8/layout/pyramid1"/>
    <dgm:cxn modelId="{F1473B22-4674-4D9A-A5AA-1C4EB2FB62DF}" type="presParOf" srcId="{B4423924-9599-423B-A8DE-4040FE248022}" destId="{7191AAA9-DA32-4D10-B6F7-2487CD7E93AB}" srcOrd="0" destOrd="0" presId="urn:microsoft.com/office/officeart/2005/8/layout/pyramid1"/>
    <dgm:cxn modelId="{7BE0D07F-8B6A-4738-B3CC-092D59F82AE4}" type="presParOf" srcId="{7191AAA9-DA32-4D10-B6F7-2487CD7E93AB}" destId="{F3643BAB-9C13-46AB-B21C-9DEC5237CB19}" srcOrd="0" destOrd="0" presId="urn:microsoft.com/office/officeart/2005/8/layout/pyramid1"/>
    <dgm:cxn modelId="{826D2A06-715C-4982-84BA-06C01910469D}" type="presParOf" srcId="{7191AAA9-DA32-4D10-B6F7-2487CD7E93AB}" destId="{5872B77D-2752-4251-8500-7E4BBE0ADE2D}" srcOrd="1" destOrd="0" presId="urn:microsoft.com/office/officeart/2005/8/layout/pyramid1"/>
    <dgm:cxn modelId="{E5128ED9-F698-4BF9-8BF6-470E9A0C099D}" type="presParOf" srcId="{B4423924-9599-423B-A8DE-4040FE248022}" destId="{D8504CDE-8742-4B7A-8AFB-C4A91764DA91}" srcOrd="1" destOrd="0" presId="urn:microsoft.com/office/officeart/2005/8/layout/pyramid1"/>
    <dgm:cxn modelId="{B4C39DAC-E598-4224-B9B4-D9C65C5FDE3C}" type="presParOf" srcId="{D8504CDE-8742-4B7A-8AFB-C4A91764DA91}" destId="{12329AE4-7D95-479E-A604-44CC54695ABF}" srcOrd="0" destOrd="0" presId="urn:microsoft.com/office/officeart/2005/8/layout/pyramid1"/>
    <dgm:cxn modelId="{045E2967-3283-44FA-98DA-06E0243C7DFE}" type="presParOf" srcId="{D8504CDE-8742-4B7A-8AFB-C4A91764DA91}" destId="{272A11C9-F39E-4EFF-8710-892C3CDE1FF1}" srcOrd="1" destOrd="0" presId="urn:microsoft.com/office/officeart/2005/8/layout/pyramid1"/>
    <dgm:cxn modelId="{AF6993E3-69A4-4506-BCF3-12DFFA743DDE}" type="presParOf" srcId="{B4423924-9599-423B-A8DE-4040FE248022}" destId="{A208FE22-9EBC-434E-AF2A-94247E2A38BD}" srcOrd="2" destOrd="0" presId="urn:microsoft.com/office/officeart/2005/8/layout/pyramid1"/>
    <dgm:cxn modelId="{9806FC9C-BB1F-4111-82D9-807CEF23D41B}" type="presParOf" srcId="{A208FE22-9EBC-434E-AF2A-94247E2A38BD}" destId="{ABC8D883-EB79-47B6-BBE2-3C5261AA67E9}" srcOrd="0" destOrd="0" presId="urn:microsoft.com/office/officeart/2005/8/layout/pyramid1"/>
    <dgm:cxn modelId="{6B21CBF1-3AFB-446A-ACBD-5D797636CE59}" type="presParOf" srcId="{A208FE22-9EBC-434E-AF2A-94247E2A38BD}" destId="{013F3716-0D19-4AED-A94C-0B23D6C18B0E}" srcOrd="1" destOrd="0" presId="urn:microsoft.com/office/officeart/2005/8/layout/pyramid1"/>
    <dgm:cxn modelId="{1A5182E2-CEB6-4714-B5AC-B2DB6D759FA3}" type="presParOf" srcId="{B4423924-9599-423B-A8DE-4040FE248022}" destId="{5FBDEA2C-EA61-4AC5-BC96-C9A685066C61}" srcOrd="3" destOrd="0" presId="urn:microsoft.com/office/officeart/2005/8/layout/pyramid1"/>
    <dgm:cxn modelId="{C83B3044-CFBD-4CD0-9D3E-49BBA71EE312}" type="presParOf" srcId="{5FBDEA2C-EA61-4AC5-BC96-C9A685066C61}" destId="{4C346778-C5CA-4B7F-AC41-76D43E2EF3CD}" srcOrd="0" destOrd="0" presId="urn:microsoft.com/office/officeart/2005/8/layout/pyramid1"/>
    <dgm:cxn modelId="{882BF2C4-1C3A-4D5A-9301-61DACCF6A7CA}" type="presParOf" srcId="{5FBDEA2C-EA61-4AC5-BC96-C9A685066C61}" destId="{092F443D-622E-427E-B7EE-E7D755860087}" srcOrd="1" destOrd="0" presId="urn:microsoft.com/office/officeart/2005/8/layout/pyramid1"/>
    <dgm:cxn modelId="{7F96D23D-795D-41CB-8426-49ABFEB83671}" type="presParOf" srcId="{B4423924-9599-423B-A8DE-4040FE248022}" destId="{099FBD25-DE0D-4266-B693-B43706739767}" srcOrd="4" destOrd="0" presId="urn:microsoft.com/office/officeart/2005/8/layout/pyramid1"/>
    <dgm:cxn modelId="{651D21AF-08BF-475D-818B-E999F87C5DCC}" type="presParOf" srcId="{099FBD25-DE0D-4266-B693-B43706739767}" destId="{9C2644B1-4423-44D3-9BB1-834409D62EBD}" srcOrd="0" destOrd="0" presId="urn:microsoft.com/office/officeart/2005/8/layout/pyramid1"/>
    <dgm:cxn modelId="{CD174198-02AA-4E25-99E6-ED3282C8C14E}" type="presParOf" srcId="{099FBD25-DE0D-4266-B693-B43706739767}" destId="{260DD202-0F5B-48C8-9DCD-8107D2FAB09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643BAB-9C13-46AB-B21C-9DEC5237CB19}">
      <dsp:nvSpPr>
        <dsp:cNvPr id="0" name=""/>
        <dsp:cNvSpPr/>
      </dsp:nvSpPr>
      <dsp:spPr>
        <a:xfrm>
          <a:off x="3291840" y="0"/>
          <a:ext cx="164592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vyhoření</a:t>
          </a:r>
        </a:p>
      </dsp:txBody>
      <dsp:txXfrm>
        <a:off x="3291840" y="0"/>
        <a:ext cx="1645920" cy="905192"/>
      </dsp:txXfrm>
    </dsp:sp>
    <dsp:sp modelId="{12329AE4-7D95-479E-A604-44CC54695ABF}">
      <dsp:nvSpPr>
        <dsp:cNvPr id="0" name=""/>
        <dsp:cNvSpPr/>
      </dsp:nvSpPr>
      <dsp:spPr>
        <a:xfrm>
          <a:off x="2468880" y="905192"/>
          <a:ext cx="329184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apatie</a:t>
          </a:r>
        </a:p>
      </dsp:txBody>
      <dsp:txXfrm>
        <a:off x="3044951" y="905192"/>
        <a:ext cx="2139696" cy="905192"/>
      </dsp:txXfrm>
    </dsp:sp>
    <dsp:sp modelId="{ABC8D883-EB79-47B6-BBE2-3C5261AA67E9}">
      <dsp:nvSpPr>
        <dsp:cNvPr id="0" name=""/>
        <dsp:cNvSpPr/>
      </dsp:nvSpPr>
      <dsp:spPr>
        <a:xfrm>
          <a:off x="1645920" y="1810385"/>
          <a:ext cx="4937759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frustrace</a:t>
          </a:r>
        </a:p>
      </dsp:txBody>
      <dsp:txXfrm>
        <a:off x="2510028" y="1810385"/>
        <a:ext cx="3209544" cy="905192"/>
      </dsp:txXfrm>
    </dsp:sp>
    <dsp:sp modelId="{4C346778-C5CA-4B7F-AC41-76D43E2EF3CD}">
      <dsp:nvSpPr>
        <dsp:cNvPr id="0" name=""/>
        <dsp:cNvSpPr/>
      </dsp:nvSpPr>
      <dsp:spPr>
        <a:xfrm>
          <a:off x="822960" y="2715577"/>
          <a:ext cx="658368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stagnace</a:t>
          </a:r>
        </a:p>
      </dsp:txBody>
      <dsp:txXfrm>
        <a:off x="1975103" y="2715577"/>
        <a:ext cx="4279392" cy="905192"/>
      </dsp:txXfrm>
    </dsp:sp>
    <dsp:sp modelId="{9C2644B1-4423-44D3-9BB1-834409D62EBD}">
      <dsp:nvSpPr>
        <dsp:cNvPr id="0" name=""/>
        <dsp:cNvSpPr/>
      </dsp:nvSpPr>
      <dsp:spPr>
        <a:xfrm>
          <a:off x="0" y="3620770"/>
          <a:ext cx="822960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nadšení</a:t>
          </a:r>
        </a:p>
      </dsp:txBody>
      <dsp:txXfrm>
        <a:off x="1440179" y="3620770"/>
        <a:ext cx="5349240" cy="90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990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fld id="{166B2800-5642-424F-9110-DFE3CBFA227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990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6F04712F-12A2-48C8-B260-E0E095A2793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9990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fld id="{98943D45-E9B0-4264-AA46-C9C696307844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 vert="horz" lIns="96588" tIns="48294" rIns="96588" bIns="4829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9990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0DF4BD45-B311-4446-B139-5B92158B8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Relaxacni</a:t>
            </a:r>
            <a:r>
              <a:rPr lang="cs-CZ" dirty="0" smtClean="0"/>
              <a:t> </a:t>
            </a:r>
            <a:r>
              <a:rPr lang="cs-CZ" dirty="0" err="1" smtClean="0"/>
              <a:t>cviceni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4BD45-B311-4446-B139-5B92158B8BB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6383338" y="-4027488"/>
            <a:ext cx="12766676" cy="957580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299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6383338" y="-4027488"/>
            <a:ext cx="12766676" cy="957580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2993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6383338" y="-4027488"/>
            <a:ext cx="12766676" cy="957580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2993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6383338" y="-4027488"/>
            <a:ext cx="12766676" cy="957580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2993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Máte hodinky? Jaké máte hodinky?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3899900" y="9516038"/>
            <a:ext cx="2983495" cy="500936"/>
          </a:xfrm>
          <a:prstGeom prst="rect">
            <a:avLst/>
          </a:prstGeom>
        </p:spPr>
        <p:txBody>
          <a:bodyPr/>
          <a:lstStyle/>
          <a:p>
            <a:fld id="{2F63F7AD-CC8E-44C9-8AEF-0E371D1C94E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19074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6383338" y="-4027488"/>
            <a:ext cx="12766676" cy="957580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2993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300" b="1" dirty="0"/>
              <a:t>Fáze nadšení</a:t>
            </a:r>
            <a:r>
              <a:rPr lang="cs-CZ" sz="1300" dirty="0"/>
              <a:t>, kdy pracující zpočátku překypuje elánem a energií. Je ochoten pro svoji novou práci mnoho obětovat. V práci nachází uspokojení a naplnění, a proto tedy zapomíná na své koníčky a volnočasové aktivity.</a:t>
            </a:r>
          </a:p>
          <a:p>
            <a:r>
              <a:rPr lang="cs-CZ" sz="1300" b="1" dirty="0"/>
              <a:t>Fáze stagnace</a:t>
            </a:r>
            <a:r>
              <a:rPr lang="cs-CZ" sz="1300" dirty="0"/>
              <a:t>, která je typická tím, že počáteční nadšení opadá a jedinec začíná zjišťovat, že ne vše je tak ideální, jak si původně myslel. V této fázi se také objevuje potřeba vykonávat volnočasové aktivity.</a:t>
            </a:r>
          </a:p>
          <a:p>
            <a:r>
              <a:rPr lang="cs-CZ" sz="1300" b="1" dirty="0"/>
              <a:t>Fáze frustrace</a:t>
            </a:r>
            <a:r>
              <a:rPr lang="cs-CZ" sz="1300" dirty="0"/>
              <a:t> nastává ve chvíli, kdy jedinec začne </a:t>
            </a:r>
            <a:r>
              <a:rPr lang="cs-CZ" sz="1300" b="1" dirty="0"/>
              <a:t>pochybovat nad smyslem své práce</a:t>
            </a:r>
            <a:r>
              <a:rPr lang="cs-CZ" sz="1300" dirty="0"/>
              <a:t>. Tyto pochybnosti jsou nejčastěji založeny na špatných zkušenostech s nespolupracujícím klientem nebo nadřízenými.</a:t>
            </a:r>
          </a:p>
          <a:p>
            <a:r>
              <a:rPr lang="cs-CZ" sz="1300" b="1" dirty="0"/>
              <a:t>Fáze apatie</a:t>
            </a:r>
            <a:r>
              <a:rPr lang="cs-CZ" sz="1300" dirty="0"/>
              <a:t> přichází po delší době frustrace a je přirozeným východiskem z pocitu frustrace. Pracující již vykonává pouze </a:t>
            </a:r>
            <a:r>
              <a:rPr lang="cs-CZ" sz="1300" b="1" dirty="0"/>
              <a:t>nejnutnější povinnosti </a:t>
            </a:r>
            <a:r>
              <a:rPr lang="cs-CZ" sz="1300" dirty="0"/>
              <a:t>a svoje zaměstnání považuje za pouhý přísun peněz pro obživu.</a:t>
            </a:r>
          </a:p>
          <a:p>
            <a:r>
              <a:rPr lang="cs-CZ" sz="1300" b="1" dirty="0"/>
              <a:t>Fáze vyhoření</a:t>
            </a:r>
            <a:r>
              <a:rPr lang="cs-CZ" sz="1300" dirty="0"/>
              <a:t> je posledním stádiem a u pracujícího jsou již viditelné příznaky syndromu vyhoření. Je to období emocionálního i tělesného vyčerpání.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2D3EB-24CE-43B9-8436-4EED9008C673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47976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F925A5-F180-40BA-A3F2-FA65370A03CC}" type="slidenum">
              <a:rPr lang="cs-CZ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0205529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C702AAD-108E-47C6-9979-C23237F7E242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seitler.cz/7-tipu-jak-spat-mene-efektivneji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Duševní HYGIENA vs. „klasická“ HYGIENA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998" y="2253163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algn="just" eaLnBrk="1" hangingPunct="1">
              <a:lnSpc>
                <a:spcPct val="80000"/>
              </a:lnSpc>
              <a:buFont typeface="Wingdings 2" pitchFamily="18" charset="2"/>
              <a:buAutoNum type="arabicParenR"/>
              <a:defRPr/>
            </a:pPr>
            <a:r>
              <a:rPr lang="cs-CZ" sz="2200" b="1" dirty="0" smtClean="0"/>
              <a:t>Paradox – koupání a mytí rukou přijde všem normální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AutoNum type="arabicParenR"/>
              <a:defRPr/>
            </a:pPr>
            <a:endParaRPr lang="cs-CZ" sz="2200" b="1" dirty="0"/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AutoNum type="arabicParenR"/>
              <a:defRPr/>
            </a:pPr>
            <a:r>
              <a:rPr lang="cs-CZ" sz="2200" b="1" dirty="0" smtClean="0"/>
              <a:t>Duševní hygiena často jako nedůležitá, umělá potřeba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AutoNum type="arabicParenR"/>
              <a:defRPr/>
            </a:pPr>
            <a:endParaRPr lang="cs-CZ" sz="2200" b="1" dirty="0" smtClean="0"/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AutoNum type="arabicParenR"/>
              <a:defRPr/>
            </a:pPr>
            <a:r>
              <a:rPr lang="cs-CZ" sz="2200" b="1" dirty="0" smtClean="0"/>
              <a:t>Co je to hygiena?</a:t>
            </a:r>
            <a:endParaRPr lang="cs-CZ" sz="2200" dirty="0"/>
          </a:p>
          <a:p>
            <a:pPr lvl="1" algn="just" eaLnBrk="1" hangingPunct="1">
              <a:lnSpc>
                <a:spcPct val="80000"/>
              </a:lnSpc>
              <a:defRPr/>
            </a:pPr>
            <a:endParaRPr lang="cs-CZ" sz="1800" dirty="0"/>
          </a:p>
          <a:p>
            <a:pPr algn="just" eaLnBrk="1" hangingPunct="1">
              <a:lnSpc>
                <a:spcPct val="80000"/>
              </a:lnSpc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="" xmlns:p14="http://schemas.microsoft.com/office/powerpoint/2010/main" val="195567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dirty="0"/>
              <a:t> </a:t>
            </a:r>
            <a:r>
              <a:rPr lang="cs-CZ" sz="3000" dirty="0" smtClean="0"/>
              <a:t>  </a:t>
            </a:r>
            <a:r>
              <a:rPr lang="cs-CZ" sz="3000" b="1" dirty="0" smtClean="0"/>
              <a:t>300 </a:t>
            </a:r>
            <a:r>
              <a:rPr lang="cs-CZ" sz="3000" b="1" dirty="0"/>
              <a:t>b</a:t>
            </a:r>
            <a:r>
              <a:rPr lang="cs-CZ" sz="3000" dirty="0"/>
              <a:t> za poslední rok </a:t>
            </a:r>
            <a:r>
              <a:rPr lang="cs-CZ" sz="3000" dirty="0" smtClean="0"/>
              <a:t>= </a:t>
            </a:r>
            <a:r>
              <a:rPr lang="cs-CZ" sz="3000" dirty="0">
                <a:solidFill>
                  <a:srgbClr val="C00000"/>
                </a:solidFill>
              </a:rPr>
              <a:t>vysoké riziko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</a:t>
            </a:r>
            <a:r>
              <a:rPr lang="cs-CZ" sz="3000" dirty="0"/>
              <a:t>50-80% riziko zdravotních </a:t>
            </a:r>
            <a:r>
              <a:rPr lang="cs-CZ" sz="3000" dirty="0" smtClean="0"/>
              <a:t>komplikací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endParaRPr lang="cs-CZ" sz="3000" dirty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dirty="0"/>
              <a:t> </a:t>
            </a:r>
            <a:r>
              <a:rPr lang="cs-CZ" sz="3000" dirty="0" smtClean="0"/>
              <a:t>  </a:t>
            </a:r>
            <a:r>
              <a:rPr lang="cs-CZ" sz="3000" b="1" dirty="0" smtClean="0"/>
              <a:t>150-299 </a:t>
            </a:r>
            <a:r>
              <a:rPr lang="cs-CZ" sz="3000" b="1" dirty="0"/>
              <a:t>b</a:t>
            </a:r>
            <a:r>
              <a:rPr lang="cs-CZ" sz="3000" dirty="0"/>
              <a:t> </a:t>
            </a:r>
            <a:r>
              <a:rPr lang="cs-CZ" sz="3000" dirty="0" smtClean="0"/>
              <a:t>= </a:t>
            </a:r>
            <a:r>
              <a:rPr lang="cs-CZ" sz="3000" dirty="0">
                <a:solidFill>
                  <a:srgbClr val="C00000"/>
                </a:solidFill>
              </a:rPr>
              <a:t>středně vysoké riziko </a:t>
            </a:r>
            <a:r>
              <a:rPr lang="cs-CZ" sz="3000" dirty="0" smtClean="0">
                <a:solidFill>
                  <a:srgbClr val="C00000"/>
                </a:solidFill>
              </a:rPr>
              <a:t> </a:t>
            </a:r>
            <a:endParaRPr lang="cs-CZ" sz="3000" dirty="0">
              <a:solidFill>
                <a:srgbClr val="C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</a:t>
            </a:r>
            <a:r>
              <a:rPr lang="cs-CZ" sz="3000" dirty="0"/>
              <a:t>30-50% riziko zdravotních </a:t>
            </a:r>
            <a:r>
              <a:rPr lang="cs-CZ" sz="3000" dirty="0" smtClean="0"/>
              <a:t>komplikací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endParaRPr lang="cs-CZ" sz="3000" dirty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b="1" dirty="0" smtClean="0"/>
              <a:t>   méně </a:t>
            </a:r>
            <a:r>
              <a:rPr lang="cs-CZ" sz="3000" b="1" dirty="0"/>
              <a:t>než 150 bodů </a:t>
            </a:r>
            <a:r>
              <a:rPr lang="cs-CZ" sz="3000" dirty="0"/>
              <a:t>=</a:t>
            </a:r>
            <a:r>
              <a:rPr lang="cs-CZ" sz="3000" dirty="0" smtClean="0"/>
              <a:t> </a:t>
            </a:r>
            <a:r>
              <a:rPr lang="cs-CZ" sz="3000" dirty="0">
                <a:solidFill>
                  <a:srgbClr val="C00000"/>
                </a:solidFill>
              </a:rPr>
              <a:t>nízké </a:t>
            </a:r>
            <a:r>
              <a:rPr lang="cs-CZ" sz="3000" dirty="0" smtClean="0">
                <a:solidFill>
                  <a:srgbClr val="C00000"/>
                </a:solidFill>
              </a:rPr>
              <a:t>riziko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méně </a:t>
            </a:r>
            <a:r>
              <a:rPr lang="cs-CZ" sz="3000" dirty="0"/>
              <a:t>než 30% riziko </a:t>
            </a:r>
            <a:r>
              <a:rPr lang="cs-CZ" sz="3000" dirty="0" smtClean="0"/>
              <a:t>zdravotních komplikací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3000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3000" dirty="0">
                <a:solidFill>
                  <a:srgbClr val="C00000"/>
                </a:solidFill>
              </a:rPr>
              <a:t>Pomáhající profese běžně 200 bodů </a:t>
            </a:r>
            <a:r>
              <a:rPr lang="cs-CZ" sz="3000" dirty="0" smtClean="0">
                <a:solidFill>
                  <a:srgbClr val="C00000"/>
                </a:solidFill>
              </a:rPr>
              <a:t>za rok !</a:t>
            </a:r>
            <a:endParaRPr lang="cs-CZ" sz="30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36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30583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110173" y="1991865"/>
            <a:ext cx="7771680" cy="1175837"/>
          </a:xfrm>
        </p:spPr>
        <p:txBody>
          <a:bodyPr rIns="82945"/>
          <a:lstStyle/>
          <a:p>
            <a:r>
              <a:rPr lang="cs-CZ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 můžeme dělat s nejvýznamnějšími stresory z našeho seznamu? Napište si konkrétní návrhy.</a:t>
            </a:r>
            <a:endParaRPr lang="cs-CZ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4" y="2318485"/>
            <a:ext cx="849127" cy="8492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787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Zvládání stresu – 4 základní možnosti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998" y="2253163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marL="0" indent="0" algn="just">
              <a:lnSpc>
                <a:spcPct val="90000"/>
              </a:lnSpc>
              <a:defRPr/>
            </a:pPr>
            <a:r>
              <a:rPr lang="cs-CZ" sz="2200" b="1" dirty="0" smtClean="0"/>
              <a:t>Obvykle jde o dlouhodobý proces (někdy jde lépe, jindy hůře)</a:t>
            </a:r>
          </a:p>
          <a:p>
            <a:pPr marL="466567" indent="-466567" algn="just">
              <a:lnSpc>
                <a:spcPct val="90000"/>
              </a:lnSpc>
              <a:buFont typeface="Wingdings 2" pitchFamily="18" charset="2"/>
              <a:buAutoNum type="arabicParenR"/>
              <a:defRPr/>
            </a:pPr>
            <a:r>
              <a:rPr lang="cs-CZ" sz="2200" b="1" dirty="0" smtClean="0"/>
              <a:t>Eliminace</a:t>
            </a:r>
            <a:r>
              <a:rPr lang="cs-CZ" sz="2200" dirty="0" smtClean="0"/>
              <a:t> </a:t>
            </a:r>
            <a:r>
              <a:rPr lang="cs-CZ" sz="2200" dirty="0"/>
              <a:t>(odstranění) stresorů (nadměrný hluk, vibrace, teplo, chladno</a:t>
            </a:r>
            <a:r>
              <a:rPr lang="cs-CZ" sz="2200" dirty="0" smtClean="0"/>
              <a:t>, ...)</a:t>
            </a:r>
          </a:p>
          <a:p>
            <a:pPr marL="466567" indent="-466567" algn="just">
              <a:lnSpc>
                <a:spcPct val="90000"/>
              </a:lnSpc>
              <a:buFont typeface="Wingdings 2" pitchFamily="18" charset="2"/>
              <a:buAutoNum type="arabicParenR"/>
              <a:defRPr/>
            </a:pPr>
            <a:r>
              <a:rPr lang="cs-CZ" sz="2200" b="1" dirty="0" smtClean="0"/>
              <a:t>Vyhýbání se </a:t>
            </a:r>
            <a:r>
              <a:rPr lang="cs-CZ" sz="2200" dirty="0" smtClean="0"/>
              <a:t>(lidem, určitým místům, ...) – efektivní strategie, ale může se stát, že se bude „generalizovat“.</a:t>
            </a:r>
          </a:p>
          <a:p>
            <a:pPr marL="466567" indent="-466567" algn="just">
              <a:lnSpc>
                <a:spcPct val="90000"/>
              </a:lnSpc>
              <a:buFont typeface="Wingdings 2" pitchFamily="18" charset="2"/>
              <a:buAutoNum type="arabicParenR"/>
              <a:defRPr/>
            </a:pPr>
            <a:r>
              <a:rPr lang="cs-CZ" sz="2200" dirty="0" smtClean="0"/>
              <a:t> </a:t>
            </a:r>
            <a:r>
              <a:rPr lang="cs-CZ" sz="2200" b="1" dirty="0" smtClean="0"/>
              <a:t>Zvyšování </a:t>
            </a:r>
            <a:r>
              <a:rPr lang="cs-CZ" sz="2200" b="1" dirty="0"/>
              <a:t>odolnosti vůči stresu </a:t>
            </a:r>
            <a:r>
              <a:rPr lang="cs-CZ" sz="2200" dirty="0"/>
              <a:t>– osvojení si zdravého životního </a:t>
            </a:r>
            <a:r>
              <a:rPr lang="cs-CZ" sz="2200" dirty="0" smtClean="0"/>
              <a:t>stylu, relaxace, sport, </a:t>
            </a:r>
            <a:r>
              <a:rPr lang="cs-CZ" sz="2200" dirty="0" err="1" smtClean="0"/>
              <a:t>mindfulness</a:t>
            </a:r>
            <a:r>
              <a:rPr lang="cs-CZ" sz="2200" dirty="0" smtClean="0"/>
              <a:t>, životní filozofie (např. </a:t>
            </a:r>
            <a:r>
              <a:rPr lang="cs-CZ" sz="2200" dirty="0" err="1" smtClean="0"/>
              <a:t>stoismus</a:t>
            </a:r>
            <a:r>
              <a:rPr lang="cs-CZ" sz="2200" dirty="0" smtClean="0"/>
              <a:t>).</a:t>
            </a:r>
          </a:p>
          <a:p>
            <a:pPr marL="466567" indent="-466567" algn="just">
              <a:lnSpc>
                <a:spcPct val="90000"/>
              </a:lnSpc>
              <a:buFont typeface="Wingdings 2" pitchFamily="18" charset="2"/>
              <a:buAutoNum type="arabicParenR"/>
              <a:defRPr/>
            </a:pPr>
            <a:r>
              <a:rPr lang="cs-CZ" sz="2200" b="1" dirty="0" smtClean="0"/>
              <a:t>Změna </a:t>
            </a:r>
            <a:r>
              <a:rPr lang="cs-CZ" sz="2200" b="1" dirty="0"/>
              <a:t>pohledu na stresor </a:t>
            </a:r>
            <a:r>
              <a:rPr lang="cs-CZ" sz="2200" dirty="0"/>
              <a:t>– přestaneme vnímat jako stresor (události sami o sobě nejsou stresové – je to naše reakce na ně; nebo zůstane stresová ale přesto nás „nezastaví“; </a:t>
            </a:r>
            <a:r>
              <a:rPr lang="cs-CZ" sz="2200" dirty="0" err="1"/>
              <a:t>coping</a:t>
            </a:r>
            <a:r>
              <a:rPr lang="cs-CZ" sz="2200" dirty="0"/>
              <a:t>).</a:t>
            </a:r>
          </a:p>
          <a:p>
            <a:pPr marL="466567" indent="-466567" algn="just">
              <a:lnSpc>
                <a:spcPct val="90000"/>
              </a:lnSpc>
              <a:buNone/>
              <a:defRPr/>
            </a:pPr>
            <a:endParaRPr lang="cs-CZ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337668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stresu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D</a:t>
            </a:r>
            <a:r>
              <a:rPr lang="cs-CZ" b="1" dirty="0" smtClean="0"/>
              <a:t>opady stresu lze </a:t>
            </a:r>
            <a:r>
              <a:rPr lang="cs-CZ" b="1" dirty="0"/>
              <a:t>zmírnit: </a:t>
            </a:r>
            <a:endParaRPr lang="cs-CZ" b="1" dirty="0" smtClean="0"/>
          </a:p>
          <a:p>
            <a:pPr marL="0" indent="0">
              <a:buNone/>
            </a:pPr>
            <a:endParaRPr lang="cs-CZ" sz="1300" dirty="0"/>
          </a:p>
          <a:p>
            <a:r>
              <a:rPr lang="cs-CZ" dirty="0" smtClean="0"/>
              <a:t>volbou </a:t>
            </a:r>
            <a:r>
              <a:rPr lang="cs-CZ" dirty="0"/>
              <a:t>únosné míry zátěže </a:t>
            </a:r>
          </a:p>
          <a:p>
            <a:r>
              <a:rPr lang="cs-CZ" dirty="0" smtClean="0"/>
              <a:t>správnou </a:t>
            </a:r>
            <a:r>
              <a:rPr lang="cs-CZ" dirty="0"/>
              <a:t>životosprávou </a:t>
            </a:r>
          </a:p>
          <a:p>
            <a:r>
              <a:rPr lang="cs-CZ" dirty="0" smtClean="0"/>
              <a:t>pozitivním </a:t>
            </a:r>
            <a:r>
              <a:rPr lang="cs-CZ" dirty="0"/>
              <a:t>myšlením </a:t>
            </a:r>
          </a:p>
          <a:p>
            <a:r>
              <a:rPr lang="cs-CZ" dirty="0" smtClean="0"/>
              <a:t>pravidelným </a:t>
            </a:r>
            <a:r>
              <a:rPr lang="cs-CZ" dirty="0"/>
              <a:t>pohybem - sport </a:t>
            </a:r>
          </a:p>
          <a:p>
            <a:r>
              <a:rPr lang="cs-CZ" dirty="0" smtClean="0"/>
              <a:t>dostatkem </a:t>
            </a:r>
            <a:r>
              <a:rPr lang="cs-CZ" dirty="0"/>
              <a:t>odpočinku </a:t>
            </a:r>
          </a:p>
          <a:p>
            <a:r>
              <a:rPr lang="cs-CZ" dirty="0" smtClean="0"/>
              <a:t>pěstováním </a:t>
            </a:r>
            <a:r>
              <a:rPr lang="cs-CZ" dirty="0"/>
              <a:t>koníčků </a:t>
            </a:r>
          </a:p>
          <a:p>
            <a:r>
              <a:rPr lang="cs-CZ" dirty="0" smtClean="0"/>
              <a:t>udržováním </a:t>
            </a:r>
            <a:r>
              <a:rPr lang="cs-CZ" dirty="0"/>
              <a:t>dobrých mezilidských vztahů </a:t>
            </a:r>
          </a:p>
          <a:p>
            <a:r>
              <a:rPr lang="cs-CZ" dirty="0"/>
              <a:t>pojmenováním stresorů a vyhýbáním se jim (je-li to možné) </a:t>
            </a:r>
          </a:p>
        </p:txBody>
      </p:sp>
    </p:spTree>
    <p:extLst>
      <p:ext uri="{BB962C8B-B14F-4D97-AF65-F5344CB8AC3E}">
        <p14:creationId xmlns:p14="http://schemas.microsoft.com/office/powerpoint/2010/main" xmlns="" val="411296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Spánek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998" y="2253163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marL="466519" indent="-466519">
              <a:buAutoNum type="arabicPeriod"/>
            </a:pPr>
            <a:endParaRPr lang="cs-CZ" sz="2500" dirty="0" smtClean="0"/>
          </a:p>
          <a:p>
            <a:pPr marL="466519" indent="-466519">
              <a:buAutoNum type="arabicPeriod"/>
            </a:pPr>
            <a:endParaRPr lang="cs-CZ" sz="2500" dirty="0"/>
          </a:p>
          <a:p>
            <a:pPr marL="466519" indent="-466519">
              <a:buAutoNum type="arabicPeriod"/>
            </a:pPr>
            <a:r>
              <a:rPr lang="cs-CZ" sz="2500" dirty="0" smtClean="0"/>
              <a:t>Naše vnitřní hodiny (versus „hodinky“)</a:t>
            </a:r>
            <a:endParaRPr lang="cs-CZ" sz="2500" dirty="0"/>
          </a:p>
          <a:p>
            <a:pPr marL="466519" indent="-466519">
              <a:buAutoNum type="arabicPeriod"/>
            </a:pPr>
            <a:r>
              <a:rPr lang="cs-CZ" sz="2500" dirty="0" smtClean="0"/>
              <a:t>Odpolední spánek (20-30 min)</a:t>
            </a:r>
            <a:endParaRPr lang="cs-CZ" sz="2500" dirty="0"/>
          </a:p>
          <a:p>
            <a:pPr marL="466519" indent="-466519">
              <a:buAutoNum type="arabicPeriod"/>
            </a:pPr>
            <a:r>
              <a:rPr lang="cs-CZ" sz="2500" dirty="0" smtClean="0"/>
              <a:t>Spánkový cyklus (cca 90 min)</a:t>
            </a:r>
          </a:p>
          <a:p>
            <a:pPr marL="466519" indent="-466519">
              <a:buAutoNum type="arabicPeriod"/>
            </a:pPr>
            <a:r>
              <a:rPr lang="cs-CZ" sz="2500" dirty="0" smtClean="0"/>
              <a:t>Alkohol, nikotin...  zhoršuje kvalitu spánku </a:t>
            </a:r>
            <a:r>
              <a:rPr lang="cs-CZ" sz="2500" dirty="0" smtClean="0">
                <a:hlinkClick r:id="rId2"/>
              </a:rPr>
              <a:t>ZDROJ</a:t>
            </a:r>
            <a:endParaRPr lang="cs-CZ" sz="2500" dirty="0" smtClean="0"/>
          </a:p>
          <a:p>
            <a:pPr marL="466519" indent="-466519">
              <a:buAutoNum type="arabicPeriod"/>
            </a:pPr>
            <a:endParaRPr lang="cs-CZ" sz="2500" dirty="0"/>
          </a:p>
          <a:p>
            <a:pPr marL="466519" indent="-466519">
              <a:buAutoNum type="arabicPeriod"/>
            </a:pPr>
            <a:r>
              <a:rPr lang="cs-CZ" sz="2500" dirty="0" smtClean="0"/>
              <a:t>V průměru 7,5 hodin by mělo stačit. Ale velké individuální rozdíly.</a:t>
            </a:r>
          </a:p>
          <a:p>
            <a:pPr marL="466519" indent="-466519">
              <a:buAutoNum type="arabicPeriod"/>
            </a:pPr>
            <a:endParaRPr lang="cs-CZ" sz="2500" dirty="0"/>
          </a:p>
          <a:p>
            <a:pPr marL="466519" indent="-466519">
              <a:buAutoNum type="arabicPeriod"/>
            </a:pPr>
            <a:endParaRPr lang="cs-CZ" sz="25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472" y="0"/>
            <a:ext cx="4933440" cy="3093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832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uvolnění svalového i duševního </a:t>
            </a:r>
            <a:r>
              <a:rPr lang="cs-CZ" dirty="0" smtClean="0"/>
              <a:t>napětí</a:t>
            </a:r>
          </a:p>
          <a:p>
            <a:r>
              <a:rPr lang="cs-CZ" dirty="0" smtClean="0"/>
              <a:t>Propojení tělesně a duševní stránky</a:t>
            </a:r>
          </a:p>
          <a:p>
            <a:pPr lvl="1"/>
            <a:r>
              <a:rPr lang="cs-CZ" dirty="0" smtClean="0"/>
              <a:t>Mysl – sval, </a:t>
            </a:r>
            <a:r>
              <a:rPr lang="cs-CZ" dirty="0" err="1" smtClean="0"/>
              <a:t>sval</a:t>
            </a:r>
            <a:r>
              <a:rPr lang="cs-CZ" dirty="0" smtClean="0"/>
              <a:t> - mysl</a:t>
            </a:r>
          </a:p>
          <a:p>
            <a:r>
              <a:rPr lang="cs-CZ" dirty="0" smtClean="0"/>
              <a:t>Využití</a:t>
            </a:r>
          </a:p>
          <a:p>
            <a:pPr lvl="1"/>
            <a:r>
              <a:rPr lang="cs-CZ" dirty="0" smtClean="0"/>
              <a:t>Regulaci nabuzení</a:t>
            </a:r>
          </a:p>
          <a:p>
            <a:pPr lvl="1"/>
            <a:r>
              <a:rPr lang="cs-CZ" dirty="0" smtClean="0"/>
              <a:t>Využití mezi zápasy</a:t>
            </a:r>
          </a:p>
          <a:p>
            <a:pPr lvl="1"/>
            <a:r>
              <a:rPr lang="cs-CZ" dirty="0" smtClean="0"/>
              <a:t>Insomnie</a:t>
            </a:r>
          </a:p>
          <a:p>
            <a:pPr lvl="1"/>
            <a:r>
              <a:rPr lang="cs-CZ" dirty="0" smtClean="0"/>
              <a:t>Snížení tenze</a:t>
            </a:r>
          </a:p>
          <a:p>
            <a:pPr lvl="1"/>
            <a:r>
              <a:rPr lang="cs-CZ" dirty="0" smtClean="0"/>
              <a:t>Zklidnění po skončení </a:t>
            </a:r>
            <a:r>
              <a:rPr lang="cs-CZ" dirty="0" err="1" smtClean="0"/>
              <a:t>fyz</a:t>
            </a:r>
            <a:r>
              <a:rPr lang="cs-CZ" dirty="0" smtClean="0"/>
              <a:t>. aktivity</a:t>
            </a:r>
          </a:p>
          <a:p>
            <a:r>
              <a:rPr lang="cs-CZ" dirty="0" smtClean="0"/>
              <a:t>Hlavní metody</a:t>
            </a:r>
          </a:p>
          <a:p>
            <a:pPr lvl="1"/>
            <a:r>
              <a:rPr lang="cs-CZ" dirty="0" err="1" smtClean="0"/>
              <a:t>Jacobsonova</a:t>
            </a:r>
            <a:r>
              <a:rPr lang="cs-CZ" dirty="0" smtClean="0"/>
              <a:t> metoda progresivní relaxace</a:t>
            </a:r>
          </a:p>
          <a:p>
            <a:pPr lvl="1"/>
            <a:r>
              <a:rPr lang="cs-CZ" dirty="0" err="1" smtClean="0"/>
              <a:t>Metditace</a:t>
            </a:r>
            <a:endParaRPr lang="cs-CZ" dirty="0" smtClean="0"/>
          </a:p>
          <a:p>
            <a:pPr lvl="1"/>
            <a:r>
              <a:rPr lang="cs-CZ" dirty="0" smtClean="0"/>
              <a:t>Řízené dýchání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Time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Denní rytmus</a:t>
            </a:r>
          </a:p>
          <a:p>
            <a:r>
              <a:rPr lang="cs-CZ" dirty="0" smtClean="0"/>
              <a:t>Energie je jen jedna</a:t>
            </a:r>
          </a:p>
          <a:p>
            <a:r>
              <a:rPr lang="cs-CZ" dirty="0" smtClean="0"/>
              <a:t>Návyky, rituály</a:t>
            </a:r>
          </a:p>
          <a:p>
            <a:r>
              <a:rPr lang="cs-CZ" dirty="0" smtClean="0"/>
              <a:t>„Člověk nemá nic vzácnějšího a cennějšího než čas.“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cs-CZ" dirty="0" smtClean="0"/>
              <a:t>(L. Van Beethoven)</a:t>
            </a:r>
          </a:p>
          <a:p>
            <a:pPr algn="r">
              <a:lnSpc>
                <a:spcPct val="90000"/>
              </a:lnSpc>
            </a:pPr>
            <a:r>
              <a:rPr lang="cs-CZ" dirty="0" smtClean="0"/>
              <a:t>„Práce vyplní každý jí vymezený prostor.“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cs-CZ" dirty="0" smtClean="0"/>
              <a:t>(P. </a:t>
            </a:r>
            <a:r>
              <a:rPr lang="cs-CZ" dirty="0" err="1" smtClean="0"/>
              <a:t>Drucker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O jídle</a:t>
            </a:r>
            <a:endParaRPr lang="cs-CZ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567" y="3642502"/>
            <a:ext cx="4646482" cy="1741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867" y="97458"/>
            <a:ext cx="3159213" cy="27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1894207" cy="268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11560" y="1052736"/>
            <a:ext cx="2286112" cy="58634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cs-CZ" sz="1600" dirty="0"/>
              <a:t>Kvalitní informace o jídle např.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450811" y="1634089"/>
            <a:ext cx="2127513" cy="2084304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cs-CZ" sz="1600" dirty="0"/>
              <a:t>Zajímavé je, že mnohé výzkumy poukazují, že není důležité tolik co jíme, ale co si o tom myslíme. Když tedy sníme „klobásku“ s radostí a chutí, bude prospívat </a:t>
            </a:r>
            <a:r>
              <a:rPr lang="cs-CZ" sz="1600" dirty="0">
                <a:sym typeface="Wingdings" panose="05000000000000000000" pitchFamily="2" charset="2"/>
              </a:rPr>
              <a:t></a:t>
            </a:r>
            <a:endParaRPr lang="cs-CZ" sz="1600" dirty="0"/>
          </a:p>
        </p:txBody>
      </p:sp>
    </p:spTree>
    <p:extLst>
      <p:ext uri="{BB962C8B-B14F-4D97-AF65-F5344CB8AC3E}">
        <p14:creationId xmlns="" xmlns:p14="http://schemas.microsoft.com/office/powerpoint/2010/main" val="25007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FF3300"/>
                </a:solidFill>
              </a:rPr>
              <a:t>Historie time managementu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/>
              <a:t>I. generace</a:t>
            </a:r>
          </a:p>
          <a:p>
            <a:pPr>
              <a:buFontTx/>
              <a:buNone/>
            </a:pPr>
            <a:r>
              <a:rPr lang="cs-CZ"/>
              <a:t>		</a:t>
            </a:r>
            <a:r>
              <a:rPr lang="cs-CZ" i="1">
                <a:solidFill>
                  <a:schemeClr val="accent2"/>
                </a:solidFill>
              </a:rPr>
              <a:t>CO?</a:t>
            </a:r>
          </a:p>
          <a:p>
            <a:r>
              <a:rPr lang="cs-CZ"/>
              <a:t>II. generace</a:t>
            </a:r>
          </a:p>
          <a:p>
            <a:pPr>
              <a:buFontTx/>
              <a:buNone/>
            </a:pPr>
            <a:r>
              <a:rPr lang="cs-CZ"/>
              <a:t>		</a:t>
            </a:r>
            <a:r>
              <a:rPr lang="cs-CZ" i="1">
                <a:solidFill>
                  <a:schemeClr val="accent2"/>
                </a:solidFill>
              </a:rPr>
              <a:t>CO a KDY?</a:t>
            </a:r>
          </a:p>
          <a:p>
            <a:r>
              <a:rPr lang="cs-CZ"/>
              <a:t>III. generace</a:t>
            </a:r>
          </a:p>
          <a:p>
            <a:pPr>
              <a:buFontTx/>
              <a:buNone/>
            </a:pPr>
            <a:r>
              <a:rPr lang="cs-CZ"/>
              <a:t>		</a:t>
            </a:r>
            <a:r>
              <a:rPr lang="cs-CZ" i="1">
                <a:solidFill>
                  <a:schemeClr val="accent2"/>
                </a:solidFill>
              </a:rPr>
              <a:t>CO, KDY a JAK?</a:t>
            </a:r>
          </a:p>
          <a:p>
            <a:r>
              <a:rPr lang="cs-CZ"/>
              <a:t>IV. generace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4038600" cy="3756025"/>
          </a:xfrm>
          <a:noFill/>
          <a:ln>
            <a:solidFill>
              <a:schemeClr val="hlink"/>
            </a:solidFill>
          </a:ln>
        </p:spPr>
        <p:txBody>
          <a:bodyPr/>
          <a:lstStyle/>
          <a:p>
            <a:r>
              <a:rPr lang="cs-CZ"/>
              <a:t>nejen pracovní výkon, ale celkový kontext života</a:t>
            </a:r>
          </a:p>
          <a:p>
            <a:r>
              <a:rPr lang="cs-CZ"/>
              <a:t>nejen dlouhodobé cíle, ale i přítomnost</a:t>
            </a:r>
          </a:p>
          <a:p>
            <a:r>
              <a:rPr lang="cs-CZ"/>
              <a:t>nejen technika plánování, ale i osobní návyky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3203575" y="5186363"/>
            <a:ext cx="1296988" cy="215900"/>
          </a:xfrm>
          <a:prstGeom prst="rightArrow">
            <a:avLst>
              <a:gd name="adj1" fmla="val 50000"/>
              <a:gd name="adj2" fmla="val 150184"/>
            </a:avLst>
          </a:prstGeom>
          <a:solidFill>
            <a:schemeClr val="hlink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Tx/>
              <a:buNone/>
            </a:pPr>
            <a:endParaRPr lang="cs-CZ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nimBg="1"/>
      <p:bldP spid="1639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Co dále můžeme dělat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998" y="2253163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marL="466519" indent="-466519">
              <a:buAutoNum type="arabicPeriod"/>
            </a:pPr>
            <a:r>
              <a:rPr lang="cs-CZ" sz="2500" dirty="0" smtClean="0"/>
              <a:t>Fyzická aktivita (20-30 min)</a:t>
            </a:r>
          </a:p>
          <a:p>
            <a:pPr marL="466519" indent="-466519">
              <a:buAutoNum type="arabicPeriod"/>
            </a:pPr>
            <a:r>
              <a:rPr lang="cs-CZ" sz="2500" dirty="0" smtClean="0"/>
              <a:t>„Přechody“ z práce domů</a:t>
            </a:r>
          </a:p>
          <a:p>
            <a:pPr marL="466519" indent="-466519">
              <a:buAutoNum type="arabicPeriod"/>
            </a:pPr>
            <a:r>
              <a:rPr lang="cs-CZ" sz="2500" dirty="0" smtClean="0"/>
              <a:t>Zpomalení</a:t>
            </a:r>
          </a:p>
          <a:p>
            <a:pPr marL="466519" indent="-466519">
              <a:buAutoNum type="arabicPeriod"/>
            </a:pPr>
            <a:r>
              <a:rPr lang="cs-CZ" sz="2500" dirty="0" smtClean="0"/>
              <a:t>Ne-multitasking</a:t>
            </a:r>
          </a:p>
          <a:p>
            <a:pPr marL="466519" indent="-466519">
              <a:buAutoNum type="arabicPeriod"/>
            </a:pPr>
            <a:r>
              <a:rPr lang="cs-CZ" sz="2500" dirty="0" smtClean="0"/>
              <a:t>Zaměření se na druhé, na aktivitu – od „já“ dál</a:t>
            </a:r>
          </a:p>
          <a:p>
            <a:pPr marL="466519" indent="-466519">
              <a:buNone/>
            </a:pPr>
            <a:endParaRPr lang="cs-CZ" sz="25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811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K čemu je dobrá duševní hygiena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998" y="2253163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marL="414726" indent="-414726" algn="just">
              <a:lnSpc>
                <a:spcPct val="80000"/>
              </a:lnSpc>
              <a:buAutoNum type="arabicParenR"/>
              <a:defRPr/>
            </a:pPr>
            <a:r>
              <a:rPr lang="cs-CZ" sz="2500" dirty="0" smtClean="0"/>
              <a:t>Prevence somatických a psychických onemocnění</a:t>
            </a:r>
          </a:p>
          <a:p>
            <a:pPr marL="414726" indent="-414726" algn="just">
              <a:lnSpc>
                <a:spcPct val="80000"/>
              </a:lnSpc>
              <a:buAutoNum type="arabicParenR"/>
              <a:defRPr/>
            </a:pPr>
            <a:r>
              <a:rPr lang="cs-CZ" sz="2500" dirty="0" smtClean="0"/>
              <a:t>K udržení a rozvíjení vztahů</a:t>
            </a:r>
          </a:p>
          <a:p>
            <a:pPr marL="414726" indent="-414726" algn="just">
              <a:lnSpc>
                <a:spcPct val="80000"/>
              </a:lnSpc>
              <a:buAutoNum type="arabicParenR"/>
              <a:defRPr/>
            </a:pPr>
            <a:r>
              <a:rPr lang="cs-CZ" sz="2500" dirty="0" smtClean="0"/>
              <a:t>Pracovní výkonnost</a:t>
            </a:r>
          </a:p>
          <a:p>
            <a:pPr marL="414726" indent="-414726" algn="just">
              <a:lnSpc>
                <a:spcPct val="80000"/>
              </a:lnSpc>
              <a:buAutoNum type="arabicParenR"/>
              <a:defRPr/>
            </a:pPr>
            <a:r>
              <a:rPr lang="cs-CZ" sz="2500" dirty="0" smtClean="0"/>
              <a:t>Subjektivní spokojenost</a:t>
            </a:r>
          </a:p>
          <a:p>
            <a:pPr marL="0" indent="0" algn="just">
              <a:lnSpc>
                <a:spcPct val="80000"/>
              </a:lnSpc>
              <a:defRPr/>
            </a:pPr>
            <a:endParaRPr lang="cs-CZ" sz="2500" dirty="0"/>
          </a:p>
          <a:p>
            <a:pPr marL="0" indent="0" algn="just">
              <a:lnSpc>
                <a:spcPct val="80000"/>
              </a:lnSpc>
              <a:defRPr/>
            </a:pPr>
            <a:r>
              <a:rPr lang="cs-CZ" sz="2500" dirty="0" smtClean="0"/>
              <a:t>= Únosná (dobrá) kvalita života </a:t>
            </a:r>
            <a:r>
              <a:rPr lang="cs-CZ" sz="2500" dirty="0" smtClean="0">
                <a:sym typeface="Wingdings" panose="05000000000000000000" pitchFamily="2" charset="2"/>
              </a:rPr>
              <a:t></a:t>
            </a:r>
            <a:endParaRPr lang="cs-CZ" sz="2500" dirty="0"/>
          </a:p>
          <a:p>
            <a:pPr lvl="1" algn="just" eaLnBrk="1" hangingPunct="1">
              <a:lnSpc>
                <a:spcPct val="80000"/>
              </a:lnSpc>
              <a:defRPr/>
            </a:pPr>
            <a:endParaRPr lang="cs-CZ" sz="1800" dirty="0"/>
          </a:p>
          <a:p>
            <a:pPr algn="just" eaLnBrk="1" hangingPunct="1">
              <a:lnSpc>
                <a:spcPct val="80000"/>
              </a:lnSpc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="" xmlns:p14="http://schemas.microsoft.com/office/powerpoint/2010/main" val="324232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Desatero odbourávající stres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6120680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cs-CZ" sz="3300" dirty="0" smtClean="0">
                <a:solidFill>
                  <a:srgbClr val="C00000"/>
                </a:solidFill>
              </a:rPr>
              <a:t>1.  </a:t>
            </a:r>
            <a:r>
              <a:rPr lang="cs-CZ" sz="3300" dirty="0" smtClean="0"/>
              <a:t>Mluvte </a:t>
            </a:r>
            <a:r>
              <a:rPr lang="cs-CZ" sz="3300" dirty="0"/>
              <a:t>o potížích. (Na situaci se pak budete </a:t>
            </a:r>
            <a:r>
              <a:rPr lang="cs-CZ" sz="3300" dirty="0" smtClean="0"/>
              <a:t>dívat objektivněji.)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r>
              <a:rPr lang="cs-CZ" sz="3300" dirty="0" smtClean="0">
                <a:solidFill>
                  <a:srgbClr val="C00000"/>
                </a:solidFill>
              </a:rPr>
              <a:t>2</a:t>
            </a:r>
            <a:r>
              <a:rPr lang="cs-CZ" sz="3300" dirty="0">
                <a:solidFill>
                  <a:srgbClr val="C00000"/>
                </a:solidFill>
              </a:rPr>
              <a:t>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Dělejte </a:t>
            </a:r>
            <a:r>
              <a:rPr lang="cs-CZ" sz="3300" dirty="0"/>
              <a:t>si radost. (Alespoň jednou </a:t>
            </a:r>
            <a:r>
              <a:rPr lang="cs-CZ" sz="3300" dirty="0" smtClean="0"/>
              <a:t>denně.)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3.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Uvolněte </a:t>
            </a:r>
            <a:r>
              <a:rPr lang="cs-CZ" sz="3300" dirty="0"/>
              <a:t>se smíchem. 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4.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Cvičte</a:t>
            </a:r>
            <a:r>
              <a:rPr lang="cs-CZ" sz="3300" dirty="0"/>
              <a:t>. (Spalte energii vytvořenou stresem.)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5.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Řekněte </a:t>
            </a:r>
            <a:r>
              <a:rPr lang="cs-CZ" sz="3300" dirty="0"/>
              <a:t>ne. (Naučte se asertivnímu chování</a:t>
            </a:r>
            <a:r>
              <a:rPr lang="cs-CZ" sz="3300" dirty="0" smtClean="0"/>
              <a:t>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6.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tvořiví. (Najděte si nové podnětné zájmy.)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7.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realističtí. (Přijměte se. Poučte se svými </a:t>
            </a:r>
            <a:r>
              <a:rPr lang="cs-CZ" sz="3300" dirty="0" smtClean="0"/>
              <a:t>chybami.)</a:t>
            </a:r>
            <a:endParaRPr lang="cs-CZ" sz="3300" dirty="0"/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8.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Plánujte si čas a </a:t>
            </a:r>
            <a:r>
              <a:rPr lang="cs-CZ" sz="3300" dirty="0"/>
              <a:t>stanovte si priority. (Neberte si toho </a:t>
            </a:r>
            <a:r>
              <a:rPr lang="cs-CZ" sz="3300" dirty="0" smtClean="0"/>
              <a:t>  příliš</a:t>
            </a:r>
            <a:r>
              <a:rPr lang="cs-CZ" sz="3300" dirty="0"/>
              <a:t>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9.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optimističtí. (To, co podnikáte, vás opravdu těší.)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10. </a:t>
            </a:r>
            <a:r>
              <a:rPr lang="cs-CZ" sz="3300" dirty="0"/>
              <a:t>Buďte k sobě laskaví. (Dopřejte si fyzickou i emocionální </a:t>
            </a:r>
            <a:r>
              <a:rPr lang="cs-CZ" sz="3300" dirty="0" smtClean="0"/>
              <a:t>        pomoc. Mějte se rádi.)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0531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110173" y="3494325"/>
            <a:ext cx="7771680" cy="1175837"/>
          </a:xfrm>
        </p:spPr>
        <p:txBody>
          <a:bodyPr rIns="82945">
            <a:normAutofit fontScale="62500" lnSpcReduction="20000"/>
          </a:bodyPr>
          <a:lstStyle/>
          <a:p>
            <a:r>
              <a:rPr lang="cs-CZ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 bychom (ne)měli jíst?</a:t>
            </a:r>
            <a:endParaRPr lang="cs-CZ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Kolem jídla se vede spousta diskuse. Vajíčka ano/ne. Alkohol vůbec VS 2-4 dcl vína jsou velmi zdravé. atd. Co vás ještě napadá? Co je jasné, co méně, v čem máte úplně nejasno?</a:t>
            </a:r>
            <a:endParaRPr lang="cs-CZ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4" y="2318485"/>
            <a:ext cx="849127" cy="8492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8871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jsem dělal….? Jak jsem se měl?Co budu nejspíše dělat…?</a:t>
            </a:r>
          </a:p>
          <a:p>
            <a:r>
              <a:rPr lang="cs-CZ" dirty="0" smtClean="0"/>
              <a:t>Včera</a:t>
            </a:r>
          </a:p>
          <a:p>
            <a:r>
              <a:rPr lang="cs-CZ" dirty="0" smtClean="0"/>
              <a:t>Tento týden</a:t>
            </a:r>
          </a:p>
          <a:p>
            <a:r>
              <a:rPr lang="cs-CZ" dirty="0" smtClean="0"/>
              <a:t>Minulý měsíc</a:t>
            </a:r>
          </a:p>
          <a:p>
            <a:r>
              <a:rPr lang="cs-CZ" dirty="0" smtClean="0"/>
              <a:t>Minulý rok</a:t>
            </a:r>
          </a:p>
          <a:p>
            <a:r>
              <a:rPr lang="cs-CZ" dirty="0" smtClean="0"/>
              <a:t>Zítra</a:t>
            </a:r>
          </a:p>
          <a:p>
            <a:r>
              <a:rPr lang="cs-CZ" dirty="0" smtClean="0"/>
              <a:t>Za týden</a:t>
            </a:r>
          </a:p>
          <a:p>
            <a:r>
              <a:rPr lang="cs-CZ" dirty="0" smtClean="0"/>
              <a:t>Za rok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err="1" smtClean="0"/>
              <a:t>Mindfulness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998" y="2253163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marL="0" indent="0" algn="just">
              <a:lnSpc>
                <a:spcPct val="90000"/>
              </a:lnSpc>
              <a:defRPr/>
            </a:pPr>
            <a:r>
              <a:rPr lang="cs-CZ" sz="2200" dirty="0" smtClean="0"/>
              <a:t>Všímavost </a:t>
            </a:r>
            <a:r>
              <a:rPr lang="cs-CZ" sz="2200" dirty="0"/>
              <a:t>(</a:t>
            </a:r>
            <a:r>
              <a:rPr lang="cs-CZ" sz="2200" dirty="0" err="1"/>
              <a:t>mindfulness</a:t>
            </a:r>
            <a:r>
              <a:rPr lang="cs-CZ" sz="2200" dirty="0"/>
              <a:t>) je schopnost nezaujatě zaznamenávat psychické a tělesné fenomény prožívané v přítomném okamžiku, schopnost být duchem přítomný tady a teď</a:t>
            </a:r>
            <a:r>
              <a:rPr lang="cs-CZ" sz="2200" dirty="0" smtClean="0"/>
              <a:t>.</a:t>
            </a:r>
          </a:p>
          <a:p>
            <a:pPr marL="0" indent="0" algn="just">
              <a:lnSpc>
                <a:spcPct val="90000"/>
              </a:lnSpc>
              <a:defRPr/>
            </a:pPr>
            <a:endParaRPr lang="cs-CZ" sz="2200" dirty="0"/>
          </a:p>
          <a:p>
            <a:pPr marL="311045" indent="-311045" algn="just">
              <a:lnSpc>
                <a:spcPct val="90000"/>
              </a:lnSpc>
              <a:buFontTx/>
              <a:buChar char="-"/>
              <a:defRPr/>
            </a:pPr>
            <a:r>
              <a:rPr lang="cs-CZ" sz="2200" dirty="0" smtClean="0"/>
              <a:t>přijetí</a:t>
            </a:r>
          </a:p>
          <a:p>
            <a:pPr marL="311045" indent="-311045" algn="just">
              <a:lnSpc>
                <a:spcPct val="90000"/>
              </a:lnSpc>
              <a:buFontTx/>
              <a:buChar char="-"/>
              <a:defRPr/>
            </a:pPr>
            <a:r>
              <a:rPr lang="cs-CZ" sz="2200" dirty="0" smtClean="0"/>
              <a:t>nehodnocení</a:t>
            </a:r>
          </a:p>
          <a:p>
            <a:pPr marL="311045" indent="-311045" algn="just">
              <a:lnSpc>
                <a:spcPct val="90000"/>
              </a:lnSpc>
              <a:buFontTx/>
              <a:buChar char="-"/>
              <a:defRPr/>
            </a:pPr>
            <a:r>
              <a:rPr lang="cs-CZ" sz="2200" dirty="0" smtClean="0"/>
              <a:t>neusilování</a:t>
            </a:r>
          </a:p>
          <a:p>
            <a:pPr marL="311045" indent="-311045" algn="just">
              <a:lnSpc>
                <a:spcPct val="90000"/>
              </a:lnSpc>
              <a:buFontTx/>
              <a:buChar char="-"/>
              <a:defRPr/>
            </a:pPr>
            <a:r>
              <a:rPr lang="cs-CZ" sz="2200" dirty="0" smtClean="0"/>
              <a:t>(vnitřní distance)</a:t>
            </a:r>
          </a:p>
          <a:p>
            <a:pPr marL="311045" indent="-311045" algn="just">
              <a:lnSpc>
                <a:spcPct val="90000"/>
              </a:lnSpc>
              <a:buFontTx/>
              <a:buChar char="-"/>
              <a:defRPr/>
            </a:pPr>
            <a:endParaRPr lang="cs-CZ" sz="2200" dirty="0"/>
          </a:p>
        </p:txBody>
      </p:sp>
    </p:spTree>
    <p:extLst>
      <p:ext uri="{BB962C8B-B14F-4D97-AF65-F5344CB8AC3E}">
        <p14:creationId xmlns="" xmlns:p14="http://schemas.microsoft.com/office/powerpoint/2010/main" val="45027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WordArt 2"/>
          <p:cNvSpPr>
            <a:spLocks noChangeArrowheads="1" noChangeShapeType="1" noTextEdit="1"/>
          </p:cNvSpPr>
          <p:nvPr/>
        </p:nvSpPr>
        <p:spPr bwMode="auto">
          <a:xfrm>
            <a:off x="1403350" y="1627188"/>
            <a:ext cx="6408738" cy="3241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96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cs-CZ" sz="60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effectLst/>
                <a:latin typeface="Times New Roman"/>
                <a:cs typeface="Times New Roman"/>
              </a:rPr>
              <a:t>Burn-out</a:t>
            </a:r>
          </a:p>
          <a:p>
            <a:pPr algn="ctr"/>
            <a:r>
              <a:rPr lang="cs-CZ" sz="60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effectLst/>
                <a:latin typeface="Times New Roman"/>
                <a:cs typeface="Times New Roman"/>
              </a:rPr>
              <a:t>syndrom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Syndrom vyhoření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824536"/>
          </a:xfrm>
        </p:spPr>
        <p:txBody>
          <a:bodyPr lIns="82945" tIns="41473" rIns="82945" bIns="41473">
            <a:noAutofit/>
          </a:bodyPr>
          <a:lstStyle/>
          <a:p>
            <a:r>
              <a:rPr lang="cs-CZ" sz="2000" dirty="0" smtClean="0"/>
              <a:t>(také </a:t>
            </a:r>
            <a:r>
              <a:rPr lang="cs-CZ" sz="2000" dirty="0"/>
              <a:t>syndrom vyhasnutí, vyhaslosti, vyprahlosti, angl. </a:t>
            </a:r>
            <a:r>
              <a:rPr lang="cs-CZ" sz="2000" i="1" dirty="0" err="1"/>
              <a:t>burnout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Poprvé </a:t>
            </a:r>
            <a:r>
              <a:rPr lang="cs-CZ" sz="2000" dirty="0"/>
              <a:t>popsán v roce 1975 H. </a:t>
            </a:r>
            <a:r>
              <a:rPr lang="cs-CZ" sz="2000" dirty="0" err="1"/>
              <a:t>Freudenbergerem</a:t>
            </a:r>
            <a:r>
              <a:rPr lang="cs-CZ" sz="2000" dirty="0"/>
              <a:t> v článku "</a:t>
            </a:r>
            <a:r>
              <a:rPr lang="cs-CZ" sz="2000" dirty="0" err="1"/>
              <a:t>Staff</a:t>
            </a:r>
            <a:r>
              <a:rPr lang="cs-CZ" sz="2000" dirty="0"/>
              <a:t> </a:t>
            </a:r>
            <a:r>
              <a:rPr lang="cs-CZ" sz="2000" dirty="0" err="1"/>
              <a:t>burnout</a:t>
            </a:r>
            <a:r>
              <a:rPr lang="cs-CZ" sz="2000" dirty="0"/>
              <a:t>" v časopise </a:t>
            </a:r>
            <a:r>
              <a:rPr lang="cs-CZ" sz="2000" dirty="0" err="1"/>
              <a:t>Journal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Social</a:t>
            </a:r>
            <a:r>
              <a:rPr lang="cs-CZ" sz="2000" dirty="0"/>
              <a:t> </a:t>
            </a:r>
            <a:r>
              <a:rPr lang="cs-CZ" sz="2000" dirty="0" err="1" smtClean="0"/>
              <a:t>Issues</a:t>
            </a:r>
            <a:r>
              <a:rPr lang="cs-CZ" sz="2000" baseline="30000" dirty="0" smtClean="0"/>
              <a:t>.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Stav fyzického, emocionálního a mentálního vyčerpání, které je způsobeno dlouhodobým zabýváním se situacemi, které jsou emocionálně náročné.</a:t>
            </a:r>
          </a:p>
          <a:p>
            <a:r>
              <a:rPr lang="cs-CZ" sz="2000" dirty="0" smtClean="0"/>
              <a:t>Vyskytuje </a:t>
            </a:r>
            <a:r>
              <a:rPr lang="cs-CZ" sz="2000" dirty="0"/>
              <a:t>se zvláště u profesí obsahujících práci s lidmi nebo alespoň kontakt s lidmi a závislost na jejich hodnocení.</a:t>
            </a:r>
          </a:p>
          <a:p>
            <a:r>
              <a:rPr lang="cs-CZ" sz="2000" dirty="0"/>
              <a:t>Tvoří ho řada symptomů především v oblasti psychické, částečně i fyzické a sociální.</a:t>
            </a:r>
          </a:p>
          <a:p>
            <a:r>
              <a:rPr lang="cs-CZ" sz="2000" dirty="0"/>
              <a:t>Klíčovou složkou syndromu je emoční vyčerpanost, kognitivní vyčerpání a „opotřebení“ a často i celková únava.</a:t>
            </a:r>
          </a:p>
          <a:p>
            <a:r>
              <a:rPr lang="cs-CZ" sz="2000" dirty="0"/>
              <a:t>Všechny hlavní složky syndromu vyhoření vycházejí z chronického stresu.</a:t>
            </a:r>
          </a:p>
        </p:txBody>
      </p:sp>
    </p:spTree>
    <p:extLst>
      <p:ext uri="{BB962C8B-B14F-4D97-AF65-F5344CB8AC3E}">
        <p14:creationId xmlns="" xmlns:p14="http://schemas.microsoft.com/office/powerpoint/2010/main" val="292256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Profese ohrožené vyhořením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3200" dirty="0"/>
              <a:t>lékaři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zdravotní sestry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další zdravotní pracovníci (ošetřovatelky, laborantky atd.)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psychologové a psychoterapeuti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sociální pracovníci ve všech oborech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učitelé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duchovní a řádové sestry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869160"/>
            <a:ext cx="27813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745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Profese ohrožené vyhořením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16832"/>
            <a:ext cx="85344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 dirty="0" smtClean="0"/>
              <a:t>dispečeři</a:t>
            </a:r>
            <a:endParaRPr lang="cs-CZ" sz="3200" dirty="0"/>
          </a:p>
          <a:p>
            <a:pPr>
              <a:lnSpc>
                <a:spcPct val="90000"/>
              </a:lnSpc>
            </a:pPr>
            <a:r>
              <a:rPr lang="cs-CZ" sz="3200" dirty="0"/>
              <a:t>úředníci v bankách a úřadech, orgánech státní správy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profesionální </a:t>
            </a:r>
            <a:r>
              <a:rPr lang="cs-CZ" sz="3200" dirty="0"/>
              <a:t>funkcionáři, politici, manažeři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právníci 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pracovníci </a:t>
            </a:r>
            <a:r>
              <a:rPr lang="cs-CZ" sz="3200" dirty="0"/>
              <a:t>věznic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policisté</a:t>
            </a:r>
            <a:endParaRPr lang="cs-CZ" sz="3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poradci </a:t>
            </a:r>
            <a:r>
              <a:rPr lang="cs-CZ" sz="3200" dirty="0"/>
              <a:t>a </a:t>
            </a:r>
            <a:r>
              <a:rPr lang="cs-CZ" sz="3200" dirty="0" smtClean="0"/>
              <a:t>informátoři</a:t>
            </a:r>
            <a:endParaRPr lang="cs-CZ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012556"/>
            <a:ext cx="3048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13175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Zvýšená šance syndromu vyhoření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 smtClean="0"/>
              <a:t>u člověka, který byl zprvu nadšen, plný ideálů, avšak postupem času z něho nadšení opadlo, </a:t>
            </a:r>
          </a:p>
          <a:p>
            <a:pPr lvl="0"/>
            <a:r>
              <a:rPr lang="cs-CZ" dirty="0" smtClean="0"/>
              <a:t>u člověka, který na sebe klade vysoké požadavky, </a:t>
            </a:r>
          </a:p>
          <a:p>
            <a:pPr lvl="0"/>
            <a:r>
              <a:rPr lang="cs-CZ" dirty="0" smtClean="0"/>
              <a:t>u člověka, který pracuje nad úroveň svých schopností a dovedností, </a:t>
            </a:r>
          </a:p>
          <a:p>
            <a:pPr lvl="0"/>
            <a:r>
              <a:rPr lang="cs-CZ" dirty="0" smtClean="0"/>
              <a:t>u člověka, který se původně snažil dělat vše nejlépe, </a:t>
            </a:r>
          </a:p>
          <a:p>
            <a:pPr lvl="0"/>
            <a:r>
              <a:rPr lang="cs-CZ" dirty="0" smtClean="0"/>
              <a:t>u člověka původně nejodpovědnějšího a nejpečlivějšího, </a:t>
            </a:r>
          </a:p>
          <a:p>
            <a:pPr lvl="0"/>
            <a:r>
              <a:rPr lang="cs-CZ" dirty="0" smtClean="0"/>
              <a:t>u workoholiků, </a:t>
            </a:r>
          </a:p>
          <a:p>
            <a:pPr lvl="0"/>
            <a:r>
              <a:rPr lang="cs-CZ" dirty="0" smtClean="0"/>
              <a:t>u člověka, který neúspěch vnímá jako osobní porážku, </a:t>
            </a:r>
          </a:p>
          <a:p>
            <a:pPr lvl="0"/>
            <a:r>
              <a:rPr lang="cs-CZ" dirty="0" smtClean="0"/>
              <a:t>u člověka, který neodpočívá, </a:t>
            </a:r>
          </a:p>
          <a:p>
            <a:pPr lvl="0"/>
            <a:r>
              <a:rPr lang="cs-CZ" dirty="0" smtClean="0"/>
              <a:t>u člověka, na kterého se zvyšují nároky, </a:t>
            </a:r>
          </a:p>
          <a:p>
            <a:pPr lvl="0"/>
            <a:r>
              <a:rPr lang="cs-CZ" dirty="0" smtClean="0"/>
              <a:t>u člověka, který žije v konfliktech, </a:t>
            </a:r>
          </a:p>
          <a:p>
            <a:pPr lvl="0"/>
            <a:r>
              <a:rPr lang="cs-CZ" dirty="0" smtClean="0"/>
              <a:t>u člověka, který nedovede říct ne, i když si to opravdu myslí, </a:t>
            </a:r>
          </a:p>
          <a:p>
            <a:pPr lvl="0"/>
            <a:r>
              <a:rPr lang="cs-CZ" dirty="0" smtClean="0"/>
              <a:t>u člověka, který více dává, než přijímá, </a:t>
            </a:r>
          </a:p>
          <a:p>
            <a:pPr lvl="0"/>
            <a:r>
              <a:rPr lang="cs-CZ" dirty="0" smtClean="0"/>
              <a:t>u lidí, kterým jde příliš o peníze.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Příčiny, které spočívají v jedinci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856984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8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negativní myšlení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člověk </a:t>
            </a:r>
            <a:r>
              <a:rPr lang="cs-CZ" sz="2000" dirty="0"/>
              <a:t>nenalézá nebo ztrácí v každodenní práci </a:t>
            </a:r>
            <a:r>
              <a:rPr lang="cs-CZ" sz="2000" dirty="0" smtClean="0"/>
              <a:t>smysl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neúčinné </a:t>
            </a:r>
            <a:r>
              <a:rPr lang="cs-CZ" sz="2000" dirty="0"/>
              <a:t>strategie zvládání stresu (např. neúčinné hospodaření s časem</a:t>
            </a:r>
            <a:r>
              <a:rPr lang="cs-CZ" sz="2000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nedostatek odolnosti vůči </a:t>
            </a:r>
            <a:r>
              <a:rPr lang="cs-CZ" sz="2000" dirty="0" smtClean="0"/>
              <a:t>stresu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nezdravý způsob života</a:t>
            </a:r>
          </a:p>
        </p:txBody>
      </p:sp>
    </p:spTree>
    <p:extLst>
      <p:ext uri="{BB962C8B-B14F-4D97-AF65-F5344CB8AC3E}">
        <p14:creationId xmlns:p14="http://schemas.microsoft.com/office/powerpoint/2010/main" xmlns="" val="2255728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110173" y="3167703"/>
            <a:ext cx="7771680" cy="653244"/>
          </a:xfrm>
        </p:spPr>
        <p:txBody>
          <a:bodyPr rIns="82945">
            <a:normAutofit fontScale="62500" lnSpcReduction="20000"/>
          </a:bodyPr>
          <a:lstStyle/>
          <a:p>
            <a:r>
              <a:rPr lang="cs-CZ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Jaký byl asi rozdíl mezi životem většiny lidí ve středověku (či dříve) a dnes v ČR? V čem je život dnes náročnější (či jednodušší)? Typy stresorů. Jak se to projevuje na našem duševním zdraví?</a:t>
            </a:r>
            <a:endParaRPr lang="cs-CZ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4" y="2318485"/>
            <a:ext cx="849127" cy="8492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6501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EE</a:t>
            </a:r>
          </a:p>
          <a:p>
            <a:pPr lvl="1"/>
            <a:r>
              <a:rPr lang="cs-CZ" dirty="0" smtClean="0"/>
              <a:t>1, 2, 3, 6, 8, 13,14 16, 20</a:t>
            </a:r>
          </a:p>
          <a:p>
            <a:r>
              <a:rPr lang="cs-CZ" dirty="0" smtClean="0"/>
              <a:t>DP</a:t>
            </a:r>
          </a:p>
          <a:p>
            <a:pPr lvl="1"/>
            <a:r>
              <a:rPr lang="cs-CZ" dirty="0" smtClean="0"/>
              <a:t>5, 10, 11, 15, 22 </a:t>
            </a:r>
          </a:p>
          <a:p>
            <a:r>
              <a:rPr lang="cs-CZ" dirty="0" smtClean="0"/>
              <a:t>PA</a:t>
            </a:r>
          </a:p>
          <a:p>
            <a:pPr lvl="1"/>
            <a:r>
              <a:rPr lang="cs-CZ" dirty="0" smtClean="0"/>
              <a:t>4, 7, 9, 12, 17, 18, 19, 21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Stupeň emocionálního vyčerpání EE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Nízký 0 - 16 průměrná hodnota = 19,0</a:t>
            </a:r>
            <a:br>
              <a:rPr lang="cs-CZ" dirty="0" smtClean="0"/>
            </a:br>
            <a:r>
              <a:rPr lang="cs-CZ" dirty="0" smtClean="0"/>
              <a:t>Mírný 17 - 26</a:t>
            </a:r>
            <a:br>
              <a:rPr lang="cs-CZ" dirty="0" smtClean="0"/>
            </a:br>
            <a:r>
              <a:rPr lang="cs-CZ" dirty="0" smtClean="0"/>
              <a:t>Vysoký 27 a více = vyhoření! 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Stupeň depersonalizace DP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Nízký 0 - 6 průměrná hodnota = 6,6 </a:t>
            </a:r>
            <a:br>
              <a:rPr lang="cs-CZ" dirty="0" smtClean="0"/>
            </a:br>
            <a:r>
              <a:rPr lang="cs-CZ" dirty="0" smtClean="0"/>
              <a:t>Mírný 7 - 12 </a:t>
            </a:r>
            <a:br>
              <a:rPr lang="cs-CZ" dirty="0" smtClean="0"/>
            </a:br>
            <a:r>
              <a:rPr lang="cs-CZ" dirty="0" smtClean="0"/>
              <a:t>Vysoký 13 a více = vyhoření! 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Stupeň osobního uspokojení PA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Vysoký 39 a více </a:t>
            </a:r>
            <a:br>
              <a:rPr lang="cs-CZ" dirty="0" smtClean="0"/>
            </a:br>
            <a:r>
              <a:rPr lang="cs-CZ" dirty="0" smtClean="0"/>
              <a:t>Mírný 38 - 32 průměrná hodnota = 36,8 </a:t>
            </a:r>
            <a:br>
              <a:rPr lang="cs-CZ" dirty="0" smtClean="0"/>
            </a:br>
            <a:r>
              <a:rPr lang="cs-CZ" dirty="0" smtClean="0"/>
              <a:t>Nízký 31 - 0 = vyhoření!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FF0000"/>
                </a:solidFill>
              </a:rPr>
              <a:t>Co vede k vyhoření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negativní vztahy mezi lidmi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přílišná emocionální zátěž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pracovní </a:t>
            </a:r>
            <a:r>
              <a:rPr lang="cs-CZ" dirty="0"/>
              <a:t>podmínky a organizace práce 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lvl="2">
              <a:lnSpc>
                <a:spcPct val="90000"/>
              </a:lnSpc>
              <a:buFontTx/>
              <a:buNone/>
            </a:pPr>
            <a:endParaRPr lang="cs-CZ">
              <a:solidFill>
                <a:schemeClr val="hlink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endParaRPr lang="cs-CZ">
              <a:solidFill>
                <a:schemeClr val="hlink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endParaRPr lang="cs-CZ">
              <a:solidFill>
                <a:schemeClr val="hlink"/>
              </a:solidFill>
            </a:endParaRP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míra svobody a kontrola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nesmyslnost požadavků 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autorita 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odpovědnost 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neplnění úkolu (plánu)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očekávání a požadavky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komunikace 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cs-CZ">
              <a:solidFill>
                <a:schemeClr val="hlink"/>
              </a:solidFill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356100" y="3357563"/>
            <a:ext cx="1008063" cy="2376487"/>
            <a:chOff x="2744" y="2115"/>
            <a:chExt cx="635" cy="1497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 flipV="1">
              <a:off x="2744" y="2115"/>
              <a:ext cx="635" cy="122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992" name="Line 8"/>
            <p:cNvSpPr>
              <a:spLocks noChangeShapeType="1"/>
            </p:cNvSpPr>
            <p:nvPr/>
          </p:nvSpPr>
          <p:spPr bwMode="auto">
            <a:xfrm flipV="1">
              <a:off x="2744" y="2387"/>
              <a:ext cx="635" cy="95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 flipV="1">
              <a:off x="2744" y="2614"/>
              <a:ext cx="635" cy="72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994" name="Line 10"/>
            <p:cNvSpPr>
              <a:spLocks noChangeShapeType="1"/>
            </p:cNvSpPr>
            <p:nvPr/>
          </p:nvSpPr>
          <p:spPr bwMode="auto">
            <a:xfrm flipV="1">
              <a:off x="2744" y="2840"/>
              <a:ext cx="635" cy="49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flipV="1">
              <a:off x="2744" y="3113"/>
              <a:ext cx="635" cy="22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997" name="Line 13"/>
            <p:cNvSpPr>
              <a:spLocks noChangeShapeType="1"/>
            </p:cNvSpPr>
            <p:nvPr/>
          </p:nvSpPr>
          <p:spPr bwMode="auto">
            <a:xfrm>
              <a:off x="2744" y="3339"/>
              <a:ext cx="635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744" y="3339"/>
              <a:ext cx="635" cy="273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vyhoření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631783233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>
                <a:solidFill>
                  <a:srgbClr val="FF0000"/>
                </a:solidFill>
              </a:rPr>
              <a:t>Proces nástupu vyhoření</a:t>
            </a:r>
            <a:br>
              <a:rPr lang="cs-CZ" sz="4000">
                <a:solidFill>
                  <a:srgbClr val="FF0000"/>
                </a:solidFill>
              </a:rPr>
            </a:br>
            <a:r>
              <a:rPr lang="cs-CZ" sz="4000">
                <a:solidFill>
                  <a:srgbClr val="FF0000"/>
                </a:solidFill>
              </a:rPr>
              <a:t>(Maslachová)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4213225" y="2282825"/>
            <a:ext cx="215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cs-CZ" sz="1800" i="1">
                <a:effectLst>
                  <a:outerShdw blurRad="38100" dist="38100" dir="2700000" algn="tl">
                    <a:srgbClr val="000000"/>
                  </a:outerShdw>
                </a:effectLst>
              </a:rPr>
              <a:t>idealistické nadšení a přetěžování</a:t>
            </a:r>
            <a:endParaRPr lang="cs-CZ" sz="1800" i="1">
              <a:effectLst/>
            </a:endParaRP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932363" y="3219450"/>
            <a:ext cx="194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emocionální a fyzické vyčerpání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5507038" y="4300538"/>
            <a:ext cx="1655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 i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dehumanizace druhých lidí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6804025" y="5445125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cs-CZ" sz="1800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”proti všem”</a:t>
            </a:r>
            <a:endParaRPr lang="cs-CZ" sz="1800" i="1">
              <a:solidFill>
                <a:srgbClr val="FF0000"/>
              </a:solidFill>
              <a:effectLst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900113" y="2060575"/>
            <a:ext cx="7358062" cy="4244975"/>
            <a:chOff x="567" y="1298"/>
            <a:chExt cx="4635" cy="2674"/>
          </a:xfrm>
        </p:grpSpPr>
        <p:sp>
          <p:nvSpPr>
            <p:cNvPr id="49164" name="Arc 12"/>
            <p:cNvSpPr>
              <a:spLocks/>
            </p:cNvSpPr>
            <p:nvPr/>
          </p:nvSpPr>
          <p:spPr bwMode="auto">
            <a:xfrm>
              <a:off x="567" y="1298"/>
              <a:ext cx="2307" cy="190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659"/>
                <a:gd name="T1" fmla="*/ 0 h 21600"/>
                <a:gd name="T2" fmla="*/ 20659 w 20659"/>
                <a:gd name="T3" fmla="*/ 15295 h 21600"/>
                <a:gd name="T4" fmla="*/ 0 w 206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59" h="21600" fill="none" extrusionOk="0">
                  <a:moveTo>
                    <a:pt x="-1" y="0"/>
                  </a:moveTo>
                  <a:cubicBezTo>
                    <a:pt x="9500" y="0"/>
                    <a:pt x="17885" y="6207"/>
                    <a:pt x="20659" y="15294"/>
                  </a:cubicBezTo>
                </a:path>
                <a:path w="20659" h="21600" stroke="0" extrusionOk="0">
                  <a:moveTo>
                    <a:pt x="-1" y="0"/>
                  </a:moveTo>
                  <a:cubicBezTo>
                    <a:pt x="9500" y="0"/>
                    <a:pt x="17885" y="6207"/>
                    <a:pt x="20659" y="1529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165" name="Arc 13"/>
            <p:cNvSpPr>
              <a:spLocks/>
            </p:cNvSpPr>
            <p:nvPr/>
          </p:nvSpPr>
          <p:spPr bwMode="auto">
            <a:xfrm rot="10639449">
              <a:off x="2895" y="2023"/>
              <a:ext cx="2307" cy="194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659"/>
                <a:gd name="T1" fmla="*/ 0 h 21600"/>
                <a:gd name="T2" fmla="*/ 20659 w 20659"/>
                <a:gd name="T3" fmla="*/ 15295 h 21600"/>
                <a:gd name="T4" fmla="*/ 0 w 206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59" h="21600" fill="none" extrusionOk="0">
                  <a:moveTo>
                    <a:pt x="-1" y="0"/>
                  </a:moveTo>
                  <a:cubicBezTo>
                    <a:pt x="9500" y="0"/>
                    <a:pt x="17885" y="6207"/>
                    <a:pt x="20659" y="15294"/>
                  </a:cubicBezTo>
                </a:path>
                <a:path w="20659" h="21600" stroke="0" extrusionOk="0">
                  <a:moveTo>
                    <a:pt x="-1" y="0"/>
                  </a:moveTo>
                  <a:cubicBezTo>
                    <a:pt x="9500" y="0"/>
                    <a:pt x="17885" y="6207"/>
                    <a:pt x="20659" y="1529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1042988" y="2270125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effectLst/>
              </a:rPr>
              <a:t>1. stadium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1836738" y="320675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solidFill>
                  <a:schemeClr val="hlink"/>
                </a:solidFill>
                <a:effectLst/>
              </a:rPr>
              <a:t>2. stadium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2700338" y="428625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solidFill>
                  <a:srgbClr val="FF6600"/>
                </a:solidFill>
                <a:effectLst/>
              </a:rPr>
              <a:t>3. stadium</a:t>
            </a: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3635375" y="5445125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solidFill>
                  <a:srgbClr val="FF0000"/>
                </a:solidFill>
                <a:effectLst/>
              </a:rPr>
              <a:t>4. stadium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vyhoření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600" dirty="0" smtClean="0"/>
              <a:t>Stanovovat si </a:t>
            </a:r>
            <a:r>
              <a:rPr lang="cs-CZ" sz="3600" dirty="0" smtClean="0"/>
              <a:t>hranice</a:t>
            </a:r>
          </a:p>
          <a:p>
            <a:r>
              <a:rPr lang="cs-CZ" sz="3600" dirty="0" smtClean="0"/>
              <a:t>Přechody z práce</a:t>
            </a:r>
            <a:endParaRPr lang="cs-CZ" sz="3600" dirty="0" smtClean="0"/>
          </a:p>
          <a:p>
            <a:r>
              <a:rPr lang="cs-CZ" sz="3600" dirty="0" smtClean="0"/>
              <a:t>Snižovat </a:t>
            </a:r>
            <a:r>
              <a:rPr lang="cs-CZ" sz="3600" dirty="0"/>
              <a:t>příliš vysoké nároky</a:t>
            </a:r>
          </a:p>
          <a:p>
            <a:r>
              <a:rPr lang="cs-CZ" sz="3600" dirty="0" smtClean="0"/>
              <a:t>Stanovit </a:t>
            </a:r>
            <a:r>
              <a:rPr lang="cs-CZ" sz="3600" dirty="0"/>
              <a:t>si priority</a:t>
            </a:r>
          </a:p>
          <a:p>
            <a:r>
              <a:rPr lang="cs-CZ" sz="3600" dirty="0"/>
              <a:t>Dělat přestávky</a:t>
            </a:r>
          </a:p>
          <a:p>
            <a:r>
              <a:rPr lang="cs-CZ" sz="3600" dirty="0" smtClean="0"/>
              <a:t>Time Management</a:t>
            </a:r>
          </a:p>
          <a:p>
            <a:r>
              <a:rPr lang="cs-CZ" sz="3600" dirty="0" smtClean="0"/>
              <a:t>Vyjadřovat </a:t>
            </a:r>
            <a:r>
              <a:rPr lang="cs-CZ" sz="3600" dirty="0"/>
              <a:t>otevřeně svoje pocity</a:t>
            </a:r>
          </a:p>
          <a:p>
            <a:r>
              <a:rPr lang="cs-CZ" sz="3600" dirty="0"/>
              <a:t>Vyvarovat se negativního myšlení</a:t>
            </a:r>
          </a:p>
          <a:p>
            <a:r>
              <a:rPr lang="cs-CZ" sz="3600" dirty="0"/>
              <a:t>Doplňovat energii</a:t>
            </a:r>
          </a:p>
          <a:p>
            <a:r>
              <a:rPr lang="cs-CZ" sz="3600" dirty="0"/>
              <a:t>Zajímat se o své zdraví</a:t>
            </a:r>
          </a:p>
          <a:p>
            <a:r>
              <a:rPr lang="cs-CZ" sz="3600" dirty="0"/>
              <a:t>Využívat nabídek pomoci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3572294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110173" y="3429000"/>
            <a:ext cx="7771680" cy="2417001"/>
          </a:xfrm>
        </p:spPr>
        <p:txBody>
          <a:bodyPr rIns="82945">
            <a:normAutofit fontScale="62500" lnSpcReduction="20000"/>
          </a:bodyPr>
          <a:lstStyle/>
          <a:p>
            <a:r>
              <a:rPr lang="cs-CZ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Jaký byl asi rozdíl mezi životem většiny lidí ve středověku (či dříve) a dnes v ČR? V čem je život dnes náročnější (či jednodušší)? Typy stresorů. Jak se to projevuje na našem duševním zdraví?</a:t>
            </a:r>
          </a:p>
          <a:p>
            <a:r>
              <a:rPr lang="cs-CZ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Např. 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Většina stresorů dnes je chronických. 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Dnes větší možnost porovnávání – můžeme se srovnávat s celým světem = vždy dopadneme špatně 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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Přežíváme déle = více chronických nemocí.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Menší kontakt s přírodou.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....</a:t>
            </a:r>
          </a:p>
          <a:p>
            <a:endParaRPr lang="cs-CZ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4" y="2318485"/>
            <a:ext cx="849127" cy="8492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5200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Příznaky nedostatku „duševní hygieny“ – varování!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marL="466519" indent="-466519">
              <a:buAutoNum type="arabicPeriod"/>
            </a:pPr>
            <a:r>
              <a:rPr lang="cs-CZ" sz="2000" dirty="0" smtClean="0"/>
              <a:t>Přestáváme myslet na okolí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Kvůli „projektu“ nemůžeme dělat něco, co děláme pravidelně (např. </a:t>
            </a:r>
            <a:r>
              <a:rPr lang="cs-CZ" sz="2000" dirty="0" err="1" smtClean="0"/>
              <a:t>fyz</a:t>
            </a:r>
            <a:r>
              <a:rPr lang="cs-CZ" sz="2000" dirty="0" smtClean="0"/>
              <a:t>. aktivita)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Měníme stravovací návyky.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Spíme příliš moc či příliš málo.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Přestáváme mít chuť na sex (pokud ji běžně máme).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Hubneme / Tloustneme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Práci si nosíme pravidelně „domů“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Před spaním ještě doháníme pracovní „resty“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Více „pijeme“, abychom se „</a:t>
            </a:r>
            <a:r>
              <a:rPr lang="cs-CZ" sz="2000" dirty="0" err="1" smtClean="0"/>
              <a:t>přepli</a:t>
            </a:r>
            <a:r>
              <a:rPr lang="cs-CZ" sz="2000" dirty="0" smtClean="0"/>
              <a:t>“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Časté bolesti hlavy, břicha, vyrážky, nechutenství, ...</a:t>
            </a:r>
          </a:p>
          <a:p>
            <a:pPr marL="466519" indent="-466519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31947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Duševní zdraví – konkrétněji např. (nejde o úplný výčet)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2500" dirty="0" smtClean="0"/>
              <a:t>Vztah k sobě (přijetí sebe sama)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Schopnost zvládat „život“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Vztah k druhým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Dovednost být sám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Umění „rozlišovat“ (mezi dobrým, zlým, vhodným...)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Schopnost učit se novému, jít do </a:t>
            </a:r>
            <a:r>
              <a:rPr lang="cs-CZ" altLang="cs-CZ" sz="2500" dirty="0" err="1" smtClean="0"/>
              <a:t>urč</a:t>
            </a:r>
            <a:r>
              <a:rPr lang="cs-CZ" altLang="cs-CZ" sz="2500" dirty="0" smtClean="0"/>
              <a:t>. rizika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Schopnost vyjádřit emoce, názory...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Hodnoty, etika, fair-play, velkorysost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Schopnost adaptovat se (</a:t>
            </a:r>
            <a:r>
              <a:rPr lang="cs-CZ" altLang="cs-CZ" sz="2500" dirty="0" err="1" smtClean="0"/>
              <a:t>urč</a:t>
            </a:r>
            <a:r>
              <a:rPr lang="cs-CZ" altLang="cs-CZ" sz="2500" dirty="0" smtClean="0"/>
              <a:t>. flexibilita)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Smysl pro humor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Nezávislost (a přitom schopnost mít vztahy)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Milovat a pracovat (Freud)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Sebepoznání</a:t>
            </a:r>
            <a:endParaRPr lang="cs-CZ" altLang="cs-CZ" sz="3300" dirty="0" smtClean="0"/>
          </a:p>
        </p:txBody>
      </p:sp>
    </p:spTree>
    <p:extLst>
      <p:ext uri="{BB962C8B-B14F-4D97-AF65-F5344CB8AC3E}">
        <p14:creationId xmlns="" xmlns:p14="http://schemas.microsoft.com/office/powerpoint/2010/main" val="36238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110173" y="2710433"/>
            <a:ext cx="7771680" cy="1175837"/>
          </a:xfrm>
        </p:spPr>
        <p:txBody>
          <a:bodyPr rIns="82945">
            <a:normAutofit fontScale="77500" lnSpcReduction="20000"/>
          </a:bodyPr>
          <a:lstStyle/>
          <a:p>
            <a:r>
              <a:rPr lang="cs-CZ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 vás „stresuje“?</a:t>
            </a:r>
            <a:endParaRPr lang="cs-CZ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Sepište si seznam stresorů.</a:t>
            </a:r>
            <a:r>
              <a:rPr lang="cs-CZ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každého stresoru si napište „ovlivnitelný“ nebo „neovlivnitelný“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4" y="2318485"/>
            <a:ext cx="849127" cy="8492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1592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Škála 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stresujících životních 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událostí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772816"/>
            <a:ext cx="7560840" cy="468052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</a:pPr>
            <a:r>
              <a:rPr lang="cs-CZ" sz="2600" dirty="0" smtClean="0"/>
              <a:t>Počet bodů za rok</a:t>
            </a:r>
          </a:p>
          <a:p>
            <a:pPr marL="0" indent="0">
              <a:lnSpc>
                <a:spcPct val="90000"/>
              </a:lnSpc>
            </a:pPr>
            <a:r>
              <a:rPr lang="cs-CZ" sz="2600" dirty="0" smtClean="0"/>
              <a:t>Reflektuje šanci na vznik onemocnění, poškození zdraví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127514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Adnan\Desktop\Documents\Výuka Brno\Psy Zdravi\Stresory tabul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44694"/>
            <a:ext cx="6408712" cy="6513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935</TotalTime>
  <Words>1561</Words>
  <Application>Microsoft Office PowerPoint</Application>
  <PresentationFormat>Předvádění na obrazovce (4:3)</PresentationFormat>
  <Paragraphs>272</Paragraphs>
  <Slides>35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Metro</vt:lpstr>
      <vt:lpstr>Duševní HYGIENA vs. „klasická“ HYGIENA</vt:lpstr>
      <vt:lpstr>K čemu je dobrá duševní hygiena</vt:lpstr>
      <vt:lpstr>Snímek 3</vt:lpstr>
      <vt:lpstr>Snímek 4</vt:lpstr>
      <vt:lpstr>Příznaky nedostatku „duševní hygieny“ – varování!</vt:lpstr>
      <vt:lpstr>Duševní zdraví – konkrétněji např. (nejde o úplný výčet)</vt:lpstr>
      <vt:lpstr>Snímek 7</vt:lpstr>
      <vt:lpstr>Škála stresujících životních událostí</vt:lpstr>
      <vt:lpstr>Snímek 9</vt:lpstr>
      <vt:lpstr>Hodnocení</vt:lpstr>
      <vt:lpstr>Snímek 11</vt:lpstr>
      <vt:lpstr>Zvládání stresu – 4 základní možnosti</vt:lpstr>
      <vt:lpstr>Prevence stresu</vt:lpstr>
      <vt:lpstr>Spánek</vt:lpstr>
      <vt:lpstr>Relaxace</vt:lpstr>
      <vt:lpstr>Time management</vt:lpstr>
      <vt:lpstr>O jídle</vt:lpstr>
      <vt:lpstr>Historie time managementu</vt:lpstr>
      <vt:lpstr>Co dále můžeme dělat</vt:lpstr>
      <vt:lpstr>Desatero odbourávající stres</vt:lpstr>
      <vt:lpstr>Snímek 21</vt:lpstr>
      <vt:lpstr>Reflexe</vt:lpstr>
      <vt:lpstr>Mindfulness</vt:lpstr>
      <vt:lpstr>Snímek 24</vt:lpstr>
      <vt:lpstr>Syndrom vyhoření</vt:lpstr>
      <vt:lpstr>Profese ohrožené vyhořením</vt:lpstr>
      <vt:lpstr>Profese ohrožené vyhořením</vt:lpstr>
      <vt:lpstr>Zvýšená šance syndromu vyhoření</vt:lpstr>
      <vt:lpstr>Příčiny, které spočívají v jedinci</vt:lpstr>
      <vt:lpstr>Škály</vt:lpstr>
      <vt:lpstr>Snímek 31</vt:lpstr>
      <vt:lpstr>Co vede k vyhoření</vt:lpstr>
      <vt:lpstr>Proces vyhoření</vt:lpstr>
      <vt:lpstr>Proces nástupu vyhoření (Maslachová)</vt:lpstr>
      <vt:lpstr>Prevence vyhoření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Duševní HYGIENA vs. „klasická“ HYGIENA</dc:title>
  <dc:creator>Adnan</dc:creator>
  <cp:lastModifiedBy>Adnan</cp:lastModifiedBy>
  <cp:revision>7</cp:revision>
  <dcterms:created xsi:type="dcterms:W3CDTF">2015-10-28T23:30:14Z</dcterms:created>
  <dcterms:modified xsi:type="dcterms:W3CDTF">2015-11-12T13:00:37Z</dcterms:modified>
</cp:coreProperties>
</file>