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70" r:id="rId6"/>
    <p:sldId id="273" r:id="rId7"/>
    <p:sldId id="274" r:id="rId8"/>
    <p:sldId id="260" r:id="rId9"/>
    <p:sldId id="261" r:id="rId10"/>
    <p:sldId id="272" r:id="rId11"/>
    <p:sldId id="269" r:id="rId12"/>
    <p:sldId id="271" r:id="rId13"/>
    <p:sldId id="262" r:id="rId14"/>
    <p:sldId id="263" r:id="rId15"/>
    <p:sldId id="264" r:id="rId16"/>
    <p:sldId id="265" r:id="rId17"/>
    <p:sldId id="266" r:id="rId18"/>
    <p:sldId id="267" r:id="rId1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95EC1D4A-A796-47C3-A63E-CE236FB377E2}" type="datetimeFigureOut">
              <a:rPr lang="cs-CZ" smtClean="0"/>
              <a:t>4.12.2016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4.12.2016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4.12.2016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4.12.2016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4.12.2016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4.12.2016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4.12.2016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4.12.2016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4.12.2016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95EC1D4A-A796-47C3-A63E-CE236FB377E2}" type="datetimeFigureOut">
              <a:rPr lang="cs-CZ" smtClean="0"/>
              <a:t>4.12.2016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95EC1D4A-A796-47C3-A63E-CE236FB377E2}" type="datetimeFigureOut">
              <a:rPr lang="cs-CZ" smtClean="0"/>
              <a:t>4.12.2016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95EC1D4A-A796-47C3-A63E-CE236FB377E2}" type="datetimeFigureOut">
              <a:rPr lang="cs-CZ" smtClean="0"/>
              <a:t>4.12.2016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802157" y="5935751"/>
            <a:ext cx="2160240" cy="950168"/>
          </a:xfrm>
        </p:spPr>
        <p:txBody>
          <a:bodyPr>
            <a:normAutofit/>
          </a:bodyPr>
          <a:lstStyle/>
          <a:p>
            <a:pPr algn="l"/>
            <a:r>
              <a:rPr lang="cs-CZ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Lucie Hanáková</a:t>
            </a:r>
          </a:p>
          <a:p>
            <a:pPr algn="l"/>
            <a:r>
              <a:rPr lang="cs-CZ" sz="20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cs-CZ" sz="2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čo</a:t>
            </a:r>
            <a:r>
              <a:rPr lang="cs-CZ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: 429909</a:t>
            </a:r>
            <a:endParaRPr lang="cs-CZ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1187624" y="1514841"/>
            <a:ext cx="6694653" cy="274825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</a:pPr>
            <a:r>
              <a:rPr lang="cs-CZ" sz="4000" b="1" u="sng" cap="all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</a:t>
            </a:r>
            <a:r>
              <a:rPr lang="cs-CZ" sz="4000" b="1" u="sng" cap="all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martphone</a:t>
            </a:r>
            <a:r>
              <a:rPr lang="cs-CZ" sz="4000" b="1" u="sng" cap="all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aplikace</a:t>
            </a:r>
          </a:p>
          <a:p>
            <a:pPr algn="ctr">
              <a:lnSpc>
                <a:spcPct val="150000"/>
              </a:lnSpc>
            </a:pPr>
            <a:r>
              <a:rPr lang="cs-CZ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využitelné </a:t>
            </a:r>
            <a:r>
              <a:rPr lang="cs-CZ" sz="4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 oblasti </a:t>
            </a:r>
            <a:endParaRPr lang="cs-CZ" sz="40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cs-CZ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pohybové </a:t>
            </a:r>
            <a:r>
              <a:rPr lang="cs-CZ" sz="4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aktivity </a:t>
            </a:r>
          </a:p>
        </p:txBody>
      </p:sp>
    </p:spTree>
    <p:extLst>
      <p:ext uri="{BB962C8B-B14F-4D97-AF65-F5344CB8AC3E}">
        <p14:creationId xmlns:p14="http://schemas.microsoft.com/office/powerpoint/2010/main" val="2289808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text 7"/>
          <p:cNvSpPr>
            <a:spLocks noGrp="1"/>
          </p:cNvSpPr>
          <p:nvPr>
            <p:ph type="body" idx="1"/>
          </p:nvPr>
        </p:nvSpPr>
        <p:spPr>
          <a:xfrm>
            <a:off x="1331640" y="764704"/>
            <a:ext cx="2939521" cy="604184"/>
          </a:xfrm>
        </p:spPr>
        <p:txBody>
          <a:bodyPr>
            <a:normAutofit/>
          </a:bodyPr>
          <a:lstStyle/>
          <a:p>
            <a:r>
              <a:rPr lang="cs-CZ" sz="2400" dirty="0" smtClean="0">
                <a:latin typeface="Arial" pitchFamily="34" charset="0"/>
                <a:cs typeface="Arial" pitchFamily="34" charset="0"/>
              </a:rPr>
              <a:t>KLADY (+)</a:t>
            </a:r>
            <a:endParaRPr lang="cs-CZ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Zástupný symbol pro text 8"/>
          <p:cNvSpPr>
            <a:spLocks noGrp="1"/>
          </p:cNvSpPr>
          <p:nvPr>
            <p:ph type="body" sz="quarter" idx="3"/>
          </p:nvPr>
        </p:nvSpPr>
        <p:spPr>
          <a:xfrm>
            <a:off x="4860032" y="764704"/>
            <a:ext cx="2944368" cy="606936"/>
          </a:xfrm>
        </p:spPr>
        <p:txBody>
          <a:bodyPr>
            <a:normAutofit/>
          </a:bodyPr>
          <a:lstStyle/>
          <a:p>
            <a:r>
              <a:rPr lang="cs-CZ" sz="2400" dirty="0" smtClean="0">
                <a:latin typeface="Arial" pitchFamily="34" charset="0"/>
                <a:cs typeface="Arial" pitchFamily="34" charset="0"/>
              </a:rPr>
              <a:t>ZÁPORY (-)</a:t>
            </a:r>
            <a:endParaRPr lang="cs-CZ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Zástupný symbol pro obsah 9"/>
          <p:cNvSpPr>
            <a:spLocks noGrp="1"/>
          </p:cNvSpPr>
          <p:nvPr>
            <p:ph sz="quarter" idx="13"/>
          </p:nvPr>
        </p:nvSpPr>
        <p:spPr>
          <a:xfrm>
            <a:off x="1043608" y="1556792"/>
            <a:ext cx="3744416" cy="468052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+</a:t>
            </a:r>
            <a:r>
              <a:rPr lang="cs-CZ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dostupná zdarma </a:t>
            </a:r>
            <a:r>
              <a:rPr lang="cs-CZ" sz="1600" dirty="0">
                <a:latin typeface="Arial" pitchFamily="34" charset="0"/>
                <a:cs typeface="Arial" pitchFamily="34" charset="0"/>
              </a:rPr>
              <a:t>pro </a:t>
            </a:r>
            <a:r>
              <a:rPr lang="cs-CZ" sz="1600" b="1" dirty="0">
                <a:latin typeface="Arial" pitchFamily="34" charset="0"/>
                <a:cs typeface="Arial" pitchFamily="34" charset="0"/>
              </a:rPr>
              <a:t>APPLE 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cs-CZ" sz="1600" b="1" dirty="0">
                <a:latin typeface="Arial" pitchFamily="34" charset="0"/>
                <a:cs typeface="Arial" pitchFamily="34" charset="0"/>
              </a:rPr>
              <a:t>Android</a:t>
            </a:r>
          </a:p>
          <a:p>
            <a:pPr marL="0" indent="0">
              <a:buNone/>
            </a:pPr>
            <a:endParaRPr lang="cs-CZ" sz="1400" dirty="0" smtClean="0"/>
          </a:p>
          <a:p>
            <a:pPr marL="0" indent="0">
              <a:buNone/>
            </a:pPr>
            <a:r>
              <a:rPr lang="cs-CZ" sz="1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+ 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motivační výzvy mezi přáteli</a:t>
            </a:r>
          </a:p>
          <a:p>
            <a:endParaRPr lang="cs-CZ" sz="16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cs-CZ" sz="1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+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 možnost sdílení svých výsledků</a:t>
            </a:r>
          </a:p>
          <a:p>
            <a:pPr marL="0" indent="0">
              <a:buNone/>
            </a:pPr>
            <a:endParaRPr lang="cs-CZ" sz="16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cs-CZ" sz="1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+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 získání ocenění (noční sova, narozeniny, 2x denně…)</a:t>
            </a:r>
          </a:p>
          <a:p>
            <a:pPr marL="0" indent="0">
              <a:buNone/>
            </a:pPr>
            <a:endParaRPr lang="cs-CZ" sz="16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cs-CZ" sz="1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+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 barevné ohodnocení</a:t>
            </a:r>
          </a:p>
          <a:p>
            <a:pPr marL="0" indent="0">
              <a:buNone/>
            </a:pPr>
            <a:endParaRPr lang="cs-CZ" sz="16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cs-CZ" sz="1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+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 hudební knihovna </a:t>
            </a:r>
            <a:endParaRPr lang="cs-CZ" sz="16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cs-CZ" sz="16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cs-CZ" sz="16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cs-CZ" sz="16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14"/>
          </p:nvPr>
        </p:nvSpPr>
        <p:spPr>
          <a:xfrm>
            <a:off x="4572000" y="1556792"/>
            <a:ext cx="3743273" cy="4167797"/>
          </a:xfrm>
        </p:spPr>
        <p:txBody>
          <a:bodyPr>
            <a:normAutofit lnSpcReduction="10000"/>
          </a:bodyPr>
          <a:lstStyle/>
          <a:p>
            <a:pPr>
              <a:buFont typeface="Arial" pitchFamily="34" charset="0"/>
              <a:buChar char="―"/>
            </a:pPr>
            <a:r>
              <a:rPr lang="cs-CZ" sz="1800" dirty="0" smtClean="0">
                <a:latin typeface="Arial" pitchFamily="34" charset="0"/>
                <a:cs typeface="Arial" pitchFamily="34" charset="0"/>
              </a:rPr>
              <a:t>pouze v anglickém jazyce</a:t>
            </a:r>
          </a:p>
          <a:p>
            <a:pPr>
              <a:buFont typeface="Arial" pitchFamily="34" charset="0"/>
              <a:buChar char="―"/>
            </a:pPr>
            <a:endParaRPr lang="cs-CZ" sz="18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―"/>
            </a:pPr>
            <a:endParaRPr lang="cs-CZ" sz="18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―"/>
            </a:pPr>
            <a:r>
              <a:rPr lang="cs-CZ" sz="1800" dirty="0" smtClean="0">
                <a:latin typeface="Arial" pitchFamily="34" charset="0"/>
                <a:cs typeface="Arial" pitchFamily="34" charset="0"/>
              </a:rPr>
              <a:t>dlouhá doba synchronizace GPS</a:t>
            </a:r>
          </a:p>
          <a:p>
            <a:pPr>
              <a:buFont typeface="Arial" pitchFamily="34" charset="0"/>
              <a:buChar char="―"/>
            </a:pPr>
            <a:endParaRPr lang="cs-CZ" sz="18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―"/>
            </a:pPr>
            <a:endParaRPr lang="cs-CZ" sz="1800" dirty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―"/>
            </a:pPr>
            <a:r>
              <a:rPr lang="cs-CZ" sz="1800" dirty="0" smtClean="0">
                <a:latin typeface="Arial" pitchFamily="34" charset="0"/>
                <a:cs typeface="Arial" pitchFamily="34" charset="0"/>
              </a:rPr>
              <a:t>částečná nefunkčnost u starší verze Androidu (</a:t>
            </a:r>
            <a:r>
              <a:rPr lang="cs-CZ" sz="1800" dirty="0" err="1" smtClean="0">
                <a:latin typeface="Arial" pitchFamily="34" charset="0"/>
                <a:cs typeface="Arial" pitchFamily="34" charset="0"/>
              </a:rPr>
              <a:t>např</a:t>
            </a:r>
            <a:r>
              <a:rPr lang="cs-CZ" sz="1800" dirty="0" smtClean="0">
                <a:latin typeface="Arial" pitchFamily="34" charset="0"/>
                <a:cs typeface="Arial" pitchFamily="34" charset="0"/>
              </a:rPr>
              <a:t>: 2.3.1.)</a:t>
            </a:r>
          </a:p>
          <a:p>
            <a:pPr>
              <a:buFontTx/>
              <a:buChar char="-"/>
            </a:pPr>
            <a:endParaRPr lang="cs-CZ" sz="1800" dirty="0"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</a:pPr>
            <a:endParaRPr lang="cs-CZ" sz="1800" dirty="0" smtClean="0">
              <a:latin typeface="Arial" pitchFamily="34" charset="0"/>
              <a:cs typeface="Arial" pitchFamily="34" charset="0"/>
            </a:endParaRPr>
          </a:p>
          <a:p>
            <a:endParaRPr lang="cs-CZ" sz="1800" b="1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cs-CZ" sz="1800" b="1" dirty="0" smtClean="0">
                <a:latin typeface="Arial" pitchFamily="34" charset="0"/>
                <a:cs typeface="Arial" pitchFamily="34" charset="0"/>
              </a:rPr>
              <a:t> </a:t>
            </a:r>
            <a:endParaRPr lang="cs-CZ" sz="1800" b="1" dirty="0">
              <a:latin typeface="Arial" pitchFamily="34" charset="0"/>
              <a:cs typeface="Arial" pitchFamily="34" charset="0"/>
            </a:endParaRPr>
          </a:p>
          <a:p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2861945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340768"/>
            <a:ext cx="7344816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981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268760"/>
            <a:ext cx="7549934" cy="4161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3146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80000"/>
                    </a14:imgEffect>
                    <a14:imgEffect>
                      <a14:brightnessContrast bright="-8000" contrast="-3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885"/>
          <a:stretch/>
        </p:blipFill>
        <p:spPr bwMode="auto">
          <a:xfrm>
            <a:off x="755576" y="1916832"/>
            <a:ext cx="7505053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15616" y="764704"/>
            <a:ext cx="6965245" cy="1202485"/>
          </a:xfrm>
        </p:spPr>
        <p:txBody>
          <a:bodyPr/>
          <a:lstStyle/>
          <a:p>
            <a:r>
              <a:rPr lang="cs-CZ" b="1" u="sng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Fitness </a:t>
            </a:r>
            <a:r>
              <a:rPr lang="cs-CZ" b="1" u="sng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aplikace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NIKE + TRAINING CLUB</a:t>
            </a:r>
            <a:r>
              <a:rPr lang="cs-CZ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(NTC)</a:t>
            </a:r>
          </a:p>
          <a:p>
            <a:endParaRPr lang="cs-CZ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cs-CZ" b="1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JEFIT WORKOUT</a:t>
            </a:r>
          </a:p>
          <a:p>
            <a:endParaRPr lang="cs-CZ" b="1" u="sng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cs-CZ" b="1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WORKOUT TRAINER</a:t>
            </a:r>
          </a:p>
          <a:p>
            <a:endParaRPr lang="cs-CZ" b="1" u="sng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cs-CZ" b="1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FITOCRACY</a:t>
            </a:r>
          </a:p>
          <a:p>
            <a:endParaRPr lang="cs-CZ" b="1" u="sng" dirty="0">
              <a:latin typeface="Arial" pitchFamily="34" charset="0"/>
              <a:cs typeface="Arial" pitchFamily="34" charset="0"/>
            </a:endParaRPr>
          </a:p>
          <a:p>
            <a:endParaRPr lang="cs-CZ" b="1" u="sng" dirty="0" smtClean="0">
              <a:latin typeface="Arial" pitchFamily="34" charset="0"/>
              <a:cs typeface="Arial" pitchFamily="34" charset="0"/>
            </a:endParaRPr>
          </a:p>
          <a:p>
            <a:endParaRPr lang="cs-CZ" b="1" u="sng" dirty="0">
              <a:latin typeface="Arial" pitchFamily="34" charset="0"/>
              <a:cs typeface="Arial" pitchFamily="34" charset="0"/>
            </a:endParaRPr>
          </a:p>
          <a:p>
            <a:endParaRPr lang="cs-CZ" b="1" u="sng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8269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87624" y="548680"/>
            <a:ext cx="6965245" cy="1202485"/>
          </a:xfrm>
        </p:spPr>
        <p:txBody>
          <a:bodyPr>
            <a:normAutofit/>
          </a:bodyPr>
          <a:lstStyle/>
          <a:p>
            <a:r>
              <a:rPr lang="cs-CZ" sz="3600" b="1" u="sng" dirty="0"/>
              <a:t>NIKE + TRAINING CLUB</a:t>
            </a:r>
            <a:r>
              <a:rPr lang="cs-CZ" sz="3600" b="1" dirty="0"/>
              <a:t> (NTC</a:t>
            </a:r>
            <a:r>
              <a:rPr lang="cs-CZ" sz="3600" b="1" dirty="0" smtClean="0"/>
              <a:t>)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99592" y="1556792"/>
            <a:ext cx="7416824" cy="4464496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60000"/>
              </a:lnSpc>
            </a:pPr>
            <a:r>
              <a:rPr lang="cs-CZ" sz="2500" dirty="0" smtClean="0">
                <a:latin typeface="Arial" pitchFamily="34" charset="0"/>
                <a:cs typeface="Arial" pitchFamily="34" charset="0"/>
              </a:rPr>
              <a:t>vyvíjela se od roku 2011 </a:t>
            </a:r>
          </a:p>
          <a:p>
            <a:pPr>
              <a:lnSpc>
                <a:spcPct val="160000"/>
              </a:lnSpc>
            </a:pPr>
            <a:r>
              <a:rPr lang="cs-CZ" sz="2500" dirty="0">
                <a:latin typeface="Arial" pitchFamily="34" charset="0"/>
                <a:cs typeface="Arial" pitchFamily="34" charset="0"/>
              </a:rPr>
              <a:t>s</a:t>
            </a:r>
            <a:r>
              <a:rPr lang="cs-CZ" sz="2500" dirty="0" smtClean="0">
                <a:latin typeface="Arial" pitchFamily="34" charset="0"/>
                <a:cs typeface="Arial" pitchFamily="34" charset="0"/>
              </a:rPr>
              <a:t>vou </a:t>
            </a:r>
            <a:r>
              <a:rPr lang="cs-CZ" sz="2500" dirty="0">
                <a:latin typeface="Arial" pitchFamily="34" charset="0"/>
                <a:cs typeface="Arial" pitchFamily="34" charset="0"/>
              </a:rPr>
              <a:t>popularitu aplikace </a:t>
            </a:r>
            <a:r>
              <a:rPr lang="cs-CZ" sz="2500" dirty="0" smtClean="0">
                <a:latin typeface="Arial" pitchFamily="34" charset="0"/>
                <a:cs typeface="Arial" pitchFamily="34" charset="0"/>
              </a:rPr>
              <a:t>získala díky profesionálních </a:t>
            </a:r>
            <a:r>
              <a:rPr lang="cs-CZ" sz="2500" dirty="0">
                <a:latin typeface="Arial" pitchFamily="34" charset="0"/>
                <a:cs typeface="Arial" pitchFamily="34" charset="0"/>
              </a:rPr>
              <a:t>sportovců </a:t>
            </a:r>
            <a:r>
              <a:rPr lang="cs-CZ" sz="2500" dirty="0" smtClean="0">
                <a:latin typeface="Arial" pitchFamily="34" charset="0"/>
                <a:cs typeface="Arial" pitchFamily="34" charset="0"/>
              </a:rPr>
              <a:t>jako </a:t>
            </a:r>
            <a:r>
              <a:rPr lang="cs-CZ" sz="25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ALEX MORGAN, SERENA WILLIAMS</a:t>
            </a:r>
            <a:r>
              <a:rPr lang="cs-CZ" sz="25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lnSpc>
                <a:spcPct val="160000"/>
              </a:lnSpc>
            </a:pPr>
            <a:r>
              <a:rPr lang="cs-CZ" sz="2500" dirty="0">
                <a:latin typeface="Arial" pitchFamily="34" charset="0"/>
                <a:cs typeface="Arial" pitchFamily="34" charset="0"/>
              </a:rPr>
              <a:t>d</a:t>
            </a:r>
            <a:r>
              <a:rPr lang="cs-CZ" sz="2500" dirty="0" smtClean="0">
                <a:latin typeface="Arial" pitchFamily="34" charset="0"/>
                <a:cs typeface="Arial" pitchFamily="34" charset="0"/>
              </a:rPr>
              <a:t>atabáze </a:t>
            </a:r>
            <a:r>
              <a:rPr lang="cs-CZ" sz="2500" dirty="0">
                <a:latin typeface="Arial" pitchFamily="34" charset="0"/>
                <a:cs typeface="Arial" pitchFamily="34" charset="0"/>
              </a:rPr>
              <a:t>obsahuje více jak 100 propracovaných </a:t>
            </a:r>
            <a:r>
              <a:rPr lang="cs-CZ" sz="2500" dirty="0" smtClean="0">
                <a:latin typeface="Arial" pitchFamily="34" charset="0"/>
                <a:cs typeface="Arial" pitchFamily="34" charset="0"/>
              </a:rPr>
              <a:t>cvičení </a:t>
            </a:r>
          </a:p>
          <a:p>
            <a:pPr>
              <a:lnSpc>
                <a:spcPct val="160000"/>
              </a:lnSpc>
            </a:pPr>
            <a:r>
              <a:rPr lang="cs-CZ" sz="2500" dirty="0" smtClean="0">
                <a:latin typeface="Arial" pitchFamily="34" charset="0"/>
                <a:cs typeface="Arial" pitchFamily="34" charset="0"/>
              </a:rPr>
              <a:t>na </a:t>
            </a:r>
            <a:r>
              <a:rPr lang="cs-CZ" sz="2500" dirty="0">
                <a:latin typeface="Arial" pitchFamily="34" charset="0"/>
                <a:cs typeface="Arial" pitchFamily="34" charset="0"/>
              </a:rPr>
              <a:t>výběr </a:t>
            </a:r>
            <a:r>
              <a:rPr lang="cs-CZ" sz="2500" dirty="0" smtClean="0">
                <a:latin typeface="Arial" pitchFamily="34" charset="0"/>
                <a:cs typeface="Arial" pitchFamily="34" charset="0"/>
              </a:rPr>
              <a:t>jsou </a:t>
            </a:r>
            <a:r>
              <a:rPr lang="cs-CZ" sz="2500" dirty="0">
                <a:latin typeface="Arial" pitchFamily="34" charset="0"/>
                <a:cs typeface="Arial" pitchFamily="34" charset="0"/>
              </a:rPr>
              <a:t>tyto </a:t>
            </a:r>
            <a:r>
              <a:rPr lang="cs-CZ" sz="2500" dirty="0" smtClean="0">
                <a:latin typeface="Arial" pitchFamily="34" charset="0"/>
                <a:cs typeface="Arial" pitchFamily="34" charset="0"/>
              </a:rPr>
              <a:t>režimy tréninku:</a:t>
            </a:r>
          </a:p>
          <a:p>
            <a:pPr marL="0" indent="0">
              <a:lnSpc>
                <a:spcPct val="160000"/>
              </a:lnSpc>
              <a:buNone/>
            </a:pPr>
            <a:endParaRPr lang="cs-CZ" sz="2500" dirty="0" smtClean="0">
              <a:latin typeface="Arial" pitchFamily="34" charset="0"/>
              <a:cs typeface="Arial" pitchFamily="34" charset="0"/>
            </a:endParaRPr>
          </a:p>
          <a:p>
            <a:pPr lvl="2">
              <a:lnSpc>
                <a:spcPct val="170000"/>
              </a:lnSpc>
            </a:pPr>
            <a:r>
              <a:rPr lang="cs-CZ" sz="1800" b="1" dirty="0" err="1" smtClean="0">
                <a:latin typeface="Arial" pitchFamily="34" charset="0"/>
                <a:cs typeface="Arial" pitchFamily="34" charset="0"/>
              </a:rPr>
              <a:t>Get</a:t>
            </a:r>
            <a:r>
              <a:rPr lang="cs-CZ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1800" b="1" dirty="0" err="1" smtClean="0">
                <a:latin typeface="Arial" pitchFamily="34" charset="0"/>
                <a:cs typeface="Arial" pitchFamily="34" charset="0"/>
              </a:rPr>
              <a:t>Lean</a:t>
            </a:r>
            <a:r>
              <a:rPr lang="cs-CZ" sz="1800" dirty="0" smtClean="0">
                <a:latin typeface="Arial" pitchFamily="34" charset="0"/>
                <a:cs typeface="Arial" pitchFamily="34" charset="0"/>
              </a:rPr>
              <a:t> – dlouhé intervaly </a:t>
            </a:r>
            <a:r>
              <a:rPr lang="cs-CZ" sz="1800" dirty="0" err="1" smtClean="0">
                <a:latin typeface="Arial" pitchFamily="34" charset="0"/>
                <a:cs typeface="Arial" pitchFamily="34" charset="0"/>
              </a:rPr>
              <a:t>kardio</a:t>
            </a:r>
            <a:r>
              <a:rPr lang="cs-CZ" sz="1800" dirty="0" smtClean="0">
                <a:latin typeface="Arial" pitchFamily="34" charset="0"/>
                <a:cs typeface="Arial" pitchFamily="34" charset="0"/>
              </a:rPr>
              <a:t> cvičení za účelem zhubnout</a:t>
            </a:r>
          </a:p>
          <a:p>
            <a:pPr lvl="2">
              <a:lnSpc>
                <a:spcPct val="170000"/>
              </a:lnSpc>
            </a:pPr>
            <a:r>
              <a:rPr lang="cs-CZ" sz="1800" b="1" dirty="0" err="1" smtClean="0">
                <a:latin typeface="Arial" pitchFamily="34" charset="0"/>
                <a:cs typeface="Arial" pitchFamily="34" charset="0"/>
              </a:rPr>
              <a:t>Get</a:t>
            </a:r>
            <a:r>
              <a:rPr lang="cs-CZ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1800" b="1" dirty="0" err="1">
                <a:latin typeface="Arial" pitchFamily="34" charset="0"/>
                <a:cs typeface="Arial" pitchFamily="34" charset="0"/>
              </a:rPr>
              <a:t>Toned</a:t>
            </a:r>
            <a:r>
              <a:rPr lang="cs-CZ" sz="1800" dirty="0">
                <a:latin typeface="Arial" pitchFamily="34" charset="0"/>
                <a:cs typeface="Arial" pitchFamily="34" charset="0"/>
              </a:rPr>
              <a:t> – lehké a krátké intervaly pro zpevnění těla</a:t>
            </a:r>
          </a:p>
          <a:p>
            <a:pPr lvl="2">
              <a:lnSpc>
                <a:spcPct val="170000"/>
              </a:lnSpc>
            </a:pPr>
            <a:r>
              <a:rPr lang="cs-CZ" sz="1800" b="1" dirty="0" err="1">
                <a:latin typeface="Arial" pitchFamily="34" charset="0"/>
                <a:cs typeface="Arial" pitchFamily="34" charset="0"/>
              </a:rPr>
              <a:t>Get</a:t>
            </a:r>
            <a:r>
              <a:rPr lang="cs-CZ" sz="1800" b="1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1800" b="1" dirty="0" err="1">
                <a:latin typeface="Arial" pitchFamily="34" charset="0"/>
                <a:cs typeface="Arial" pitchFamily="34" charset="0"/>
              </a:rPr>
              <a:t>Strong</a:t>
            </a:r>
            <a:r>
              <a:rPr lang="cs-CZ" sz="1800" dirty="0">
                <a:latin typeface="Arial" pitchFamily="34" charset="0"/>
                <a:cs typeface="Arial" pitchFamily="34" charset="0"/>
              </a:rPr>
              <a:t> – větší hmotnosti a opakování pro získání síly</a:t>
            </a:r>
          </a:p>
          <a:p>
            <a:pPr lvl="2">
              <a:lnSpc>
                <a:spcPct val="170000"/>
              </a:lnSpc>
            </a:pPr>
            <a:r>
              <a:rPr lang="cs-CZ" sz="1800" b="1" dirty="0" err="1">
                <a:latin typeface="Arial" pitchFamily="34" charset="0"/>
                <a:cs typeface="Arial" pitchFamily="34" charset="0"/>
              </a:rPr>
              <a:t>Get</a:t>
            </a:r>
            <a:r>
              <a:rPr lang="cs-CZ" sz="1800" b="1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1800" b="1" dirty="0" err="1">
                <a:latin typeface="Arial" pitchFamily="34" charset="0"/>
                <a:cs typeface="Arial" pitchFamily="34" charset="0"/>
              </a:rPr>
              <a:t>Focused</a:t>
            </a:r>
            <a:r>
              <a:rPr lang="cs-CZ" sz="1800" dirty="0">
                <a:latin typeface="Arial" pitchFamily="34" charset="0"/>
                <a:cs typeface="Arial" pitchFamily="34" charset="0"/>
              </a:rPr>
              <a:t> – 15minutová cvičení zaměřené na specifické oblasti </a:t>
            </a:r>
            <a:r>
              <a:rPr lang="cs-CZ" sz="1800" dirty="0" smtClean="0">
                <a:latin typeface="Arial" pitchFamily="34" charset="0"/>
                <a:cs typeface="Arial" pitchFamily="34" charset="0"/>
              </a:rPr>
              <a:t>těla</a:t>
            </a:r>
            <a:endParaRPr lang="cs-CZ" sz="1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5879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text 7"/>
          <p:cNvSpPr>
            <a:spLocks noGrp="1"/>
          </p:cNvSpPr>
          <p:nvPr>
            <p:ph type="body" idx="1"/>
          </p:nvPr>
        </p:nvSpPr>
        <p:spPr>
          <a:xfrm>
            <a:off x="1331640" y="764704"/>
            <a:ext cx="2939521" cy="604184"/>
          </a:xfrm>
        </p:spPr>
        <p:txBody>
          <a:bodyPr>
            <a:normAutofit/>
          </a:bodyPr>
          <a:lstStyle/>
          <a:p>
            <a:r>
              <a:rPr lang="cs-CZ" sz="2400" dirty="0" smtClean="0">
                <a:latin typeface="Arial" pitchFamily="34" charset="0"/>
                <a:cs typeface="Arial" pitchFamily="34" charset="0"/>
              </a:rPr>
              <a:t>KLADY (+)</a:t>
            </a:r>
            <a:endParaRPr lang="cs-CZ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Zástupný symbol pro text 8"/>
          <p:cNvSpPr>
            <a:spLocks noGrp="1"/>
          </p:cNvSpPr>
          <p:nvPr>
            <p:ph type="body" sz="quarter" idx="3"/>
          </p:nvPr>
        </p:nvSpPr>
        <p:spPr>
          <a:xfrm>
            <a:off x="4860032" y="764704"/>
            <a:ext cx="2944368" cy="606936"/>
          </a:xfrm>
        </p:spPr>
        <p:txBody>
          <a:bodyPr>
            <a:normAutofit/>
          </a:bodyPr>
          <a:lstStyle/>
          <a:p>
            <a:r>
              <a:rPr lang="cs-CZ" sz="2400" dirty="0" smtClean="0">
                <a:latin typeface="Arial" pitchFamily="34" charset="0"/>
                <a:cs typeface="Arial" pitchFamily="34" charset="0"/>
              </a:rPr>
              <a:t>ZÁPORY (-)</a:t>
            </a:r>
            <a:endParaRPr lang="cs-CZ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Zástupný symbol pro obsah 9"/>
          <p:cNvSpPr>
            <a:spLocks noGrp="1"/>
          </p:cNvSpPr>
          <p:nvPr>
            <p:ph sz="quarter" idx="13"/>
          </p:nvPr>
        </p:nvSpPr>
        <p:spPr>
          <a:xfrm>
            <a:off x="1043608" y="1556792"/>
            <a:ext cx="3744416" cy="468052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+</a:t>
            </a:r>
            <a:r>
              <a:rPr lang="cs-CZ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dostupná zdarma </a:t>
            </a:r>
            <a:r>
              <a:rPr lang="cs-CZ" sz="1600" dirty="0">
                <a:latin typeface="Arial" pitchFamily="34" charset="0"/>
                <a:cs typeface="Arial" pitchFamily="34" charset="0"/>
              </a:rPr>
              <a:t>pro </a:t>
            </a:r>
            <a:r>
              <a:rPr lang="cs-CZ" sz="1600" b="1" dirty="0">
                <a:latin typeface="Arial" pitchFamily="34" charset="0"/>
                <a:cs typeface="Arial" pitchFamily="34" charset="0"/>
              </a:rPr>
              <a:t>APPLE 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cs-CZ" sz="1600" b="1" dirty="0">
                <a:latin typeface="Arial" pitchFamily="34" charset="0"/>
                <a:cs typeface="Arial" pitchFamily="34" charset="0"/>
              </a:rPr>
              <a:t>Android</a:t>
            </a:r>
          </a:p>
          <a:p>
            <a:pPr marL="0" indent="0">
              <a:buNone/>
            </a:pPr>
            <a:endParaRPr lang="cs-CZ" sz="1400" dirty="0" smtClean="0"/>
          </a:p>
          <a:p>
            <a:pPr marL="0" indent="0">
              <a:buNone/>
            </a:pPr>
            <a:r>
              <a:rPr lang="cs-CZ" sz="1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+ 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úroveň pro </a:t>
            </a:r>
            <a:r>
              <a:rPr lang="cs-CZ" sz="1600" dirty="0">
                <a:latin typeface="Arial" pitchFamily="34" charset="0"/>
                <a:cs typeface="Arial" pitchFamily="34" charset="0"/>
              </a:rPr>
              <a:t>začátečníky, středně pokročilé a pokročilé </a:t>
            </a:r>
            <a:endParaRPr lang="cs-CZ" sz="1600" dirty="0" smtClean="0">
              <a:latin typeface="Arial" pitchFamily="34" charset="0"/>
              <a:cs typeface="Arial" pitchFamily="34" charset="0"/>
            </a:endParaRPr>
          </a:p>
          <a:p>
            <a:endParaRPr lang="cs-CZ" sz="16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cs-CZ" sz="1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+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 po </a:t>
            </a:r>
            <a:r>
              <a:rPr lang="cs-CZ" sz="1600" dirty="0">
                <a:latin typeface="Arial" pitchFamily="34" charset="0"/>
                <a:cs typeface="Arial" pitchFamily="34" charset="0"/>
              </a:rPr>
              <a:t>konci cvičení 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se </a:t>
            </a:r>
            <a:r>
              <a:rPr lang="cs-CZ" sz="1600" dirty="0">
                <a:latin typeface="Arial" pitchFamily="34" charset="0"/>
                <a:cs typeface="Arial" pitchFamily="34" charset="0"/>
              </a:rPr>
              <a:t>v grafu 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ukazují odcvičené </a:t>
            </a:r>
            <a:r>
              <a:rPr lang="cs-CZ" sz="1600" dirty="0">
                <a:latin typeface="Arial" pitchFamily="34" charset="0"/>
                <a:cs typeface="Arial" pitchFamily="34" charset="0"/>
              </a:rPr>
              <a:t>minuty </a:t>
            </a:r>
          </a:p>
          <a:p>
            <a:endParaRPr lang="cs-CZ" sz="16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cs-CZ" sz="1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+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 možnost vytvoření </a:t>
            </a:r>
            <a:r>
              <a:rPr lang="cs-CZ" sz="1600" dirty="0">
                <a:latin typeface="Arial" pitchFamily="34" charset="0"/>
                <a:cs typeface="Arial" pitchFamily="34" charset="0"/>
              </a:rPr>
              <a:t>4 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týdenního cvičebního plánu</a:t>
            </a:r>
          </a:p>
          <a:p>
            <a:endParaRPr lang="cs-CZ" sz="16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cs-CZ" sz="1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+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 každý </a:t>
            </a:r>
            <a:r>
              <a:rPr lang="cs-CZ" sz="1600" dirty="0">
                <a:latin typeface="Arial" pitchFamily="34" charset="0"/>
                <a:cs typeface="Arial" pitchFamily="34" charset="0"/>
              </a:rPr>
              <a:t>cvik má nahrané ukázkové video s 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popisem</a:t>
            </a:r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14"/>
          </p:nvPr>
        </p:nvSpPr>
        <p:spPr>
          <a:xfrm>
            <a:off x="4788024" y="1556792"/>
            <a:ext cx="3743273" cy="4167797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―"/>
            </a:pPr>
            <a:r>
              <a:rPr lang="cs-CZ" sz="1600" dirty="0" smtClean="0">
                <a:latin typeface="Arial" pitchFamily="34" charset="0"/>
                <a:cs typeface="Arial" pitchFamily="34" charset="0"/>
              </a:rPr>
              <a:t>pouze v anglickém jazyce</a:t>
            </a:r>
          </a:p>
          <a:p>
            <a:pPr>
              <a:buFont typeface="Arial" pitchFamily="34" charset="0"/>
              <a:buChar char="―"/>
            </a:pPr>
            <a:endParaRPr lang="cs-CZ" sz="16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―"/>
            </a:pPr>
            <a:endParaRPr lang="cs-CZ" sz="16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―"/>
            </a:pPr>
            <a:r>
              <a:rPr lang="cs-CZ" sz="1600" dirty="0" smtClean="0">
                <a:latin typeface="Arial" pitchFamily="34" charset="0"/>
                <a:cs typeface="Arial" pitchFamily="34" charset="0"/>
              </a:rPr>
              <a:t>pro pokročilé – jednoduché cviky</a:t>
            </a:r>
          </a:p>
          <a:p>
            <a:pPr>
              <a:buFont typeface="Arial" pitchFamily="34" charset="0"/>
              <a:buChar char="―"/>
            </a:pPr>
            <a:endParaRPr lang="cs-CZ" sz="16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―"/>
            </a:pPr>
            <a:endParaRPr lang="cs-CZ" sz="1600" dirty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―"/>
            </a:pPr>
            <a:r>
              <a:rPr lang="cs-CZ" sz="1600" dirty="0" smtClean="0">
                <a:latin typeface="Arial" pitchFamily="34" charset="0"/>
                <a:cs typeface="Arial" pitchFamily="34" charset="0"/>
              </a:rPr>
              <a:t>slabá hlasová motivace </a:t>
            </a:r>
          </a:p>
          <a:p>
            <a:pPr>
              <a:buFont typeface="Arial" pitchFamily="34" charset="0"/>
              <a:buChar char="―"/>
            </a:pPr>
            <a:endParaRPr lang="cs-CZ" b="1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cs-CZ" b="1" dirty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―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39949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980728"/>
            <a:ext cx="7445751" cy="47525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039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43" r="15643"/>
          <a:stretch/>
        </p:blipFill>
        <p:spPr bwMode="auto">
          <a:xfrm>
            <a:off x="1691680" y="754980"/>
            <a:ext cx="5616624" cy="52143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8536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971600" y="2492896"/>
            <a:ext cx="72728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DĚKUJI ZA POZORNOST :-)</a:t>
            </a:r>
            <a:endParaRPr lang="cs-CZ" sz="4000" dirty="0"/>
          </a:p>
        </p:txBody>
      </p:sp>
    </p:spTree>
    <p:extLst>
      <p:ext uri="{BB962C8B-B14F-4D97-AF65-F5344CB8AC3E}">
        <p14:creationId xmlns:p14="http://schemas.microsoft.com/office/powerpoint/2010/main" val="3554721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615774"/>
            <a:ext cx="7200800" cy="3565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15616" y="1340768"/>
            <a:ext cx="6965245" cy="1202485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cs-CZ" b="1" u="sng" cap="all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Rozdělení aplikací </a:t>
            </a:r>
            <a:r>
              <a:rPr lang="cs-CZ" b="1" u="sng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podle pohybové aktivity</a:t>
            </a:r>
            <a:r>
              <a:rPr lang="cs-CZ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cs-CZ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0" y="3068960"/>
            <a:ext cx="3600400" cy="2942141"/>
          </a:xfrm>
        </p:spPr>
        <p:txBody>
          <a:bodyPr/>
          <a:lstStyle/>
          <a:p>
            <a:r>
              <a:rPr lang="cs-CZ" b="1" i="1" dirty="0" smtClean="0">
                <a:latin typeface="Arial" pitchFamily="34" charset="0"/>
                <a:cs typeface="Arial" pitchFamily="34" charset="0"/>
              </a:rPr>
              <a:t>Víceúčelové aplikace</a:t>
            </a:r>
          </a:p>
          <a:p>
            <a:endParaRPr lang="cs-CZ" b="1" i="1" dirty="0" smtClean="0">
              <a:latin typeface="Arial" pitchFamily="34" charset="0"/>
              <a:cs typeface="Arial" pitchFamily="34" charset="0"/>
            </a:endParaRPr>
          </a:p>
          <a:p>
            <a:r>
              <a:rPr lang="cs-CZ" b="1" i="1" dirty="0" smtClean="0">
                <a:latin typeface="Arial" pitchFamily="34" charset="0"/>
                <a:cs typeface="Arial" pitchFamily="34" charset="0"/>
              </a:rPr>
              <a:t>Běžecké aplikace</a:t>
            </a:r>
          </a:p>
          <a:p>
            <a:endParaRPr lang="cs-CZ" b="1" i="1" dirty="0">
              <a:latin typeface="Arial" pitchFamily="34" charset="0"/>
              <a:cs typeface="Arial" pitchFamily="34" charset="0"/>
            </a:endParaRPr>
          </a:p>
          <a:p>
            <a:r>
              <a:rPr lang="cs-CZ" b="1" i="1" dirty="0" smtClean="0">
                <a:latin typeface="Arial" pitchFamily="34" charset="0"/>
                <a:cs typeface="Arial" pitchFamily="34" charset="0"/>
              </a:rPr>
              <a:t>Fitness aplikace</a:t>
            </a:r>
          </a:p>
          <a:p>
            <a:endParaRPr lang="cs-CZ" i="1" dirty="0"/>
          </a:p>
          <a:p>
            <a:endParaRPr lang="cs-CZ" i="1" dirty="0"/>
          </a:p>
        </p:txBody>
      </p:sp>
    </p:spTree>
    <p:extLst>
      <p:ext uri="{BB962C8B-B14F-4D97-AF65-F5344CB8AC3E}">
        <p14:creationId xmlns:p14="http://schemas.microsoft.com/office/powerpoint/2010/main" val="3408721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355" b="24078"/>
          <a:stretch/>
        </p:blipFill>
        <p:spPr bwMode="auto">
          <a:xfrm>
            <a:off x="827584" y="620688"/>
            <a:ext cx="7488832" cy="56886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15616" y="836712"/>
            <a:ext cx="6965245" cy="895323"/>
          </a:xfrm>
        </p:spPr>
        <p:txBody>
          <a:bodyPr/>
          <a:lstStyle/>
          <a:p>
            <a:r>
              <a:rPr lang="cs-CZ" b="1" u="sng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Víceúčelové aplikace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15616" y="1988840"/>
            <a:ext cx="7200800" cy="3960440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50000"/>
              </a:lnSpc>
            </a:pPr>
            <a:r>
              <a:rPr lang="cs-CZ" b="1" u="sng" dirty="0" smtClean="0">
                <a:latin typeface="Arial" pitchFamily="34" charset="0"/>
                <a:cs typeface="Arial" pitchFamily="34" charset="0"/>
              </a:rPr>
              <a:t>GOOGLE  FIT:</a:t>
            </a:r>
            <a:r>
              <a:rPr lang="cs-CZ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běh, chůze, jízda na kole</a:t>
            </a:r>
          </a:p>
          <a:p>
            <a:pPr>
              <a:lnSpc>
                <a:spcPct val="150000"/>
              </a:lnSpc>
            </a:pPr>
            <a:endParaRPr lang="cs-CZ" b="1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cs-CZ" b="1" u="sng" dirty="0" smtClean="0">
                <a:latin typeface="Arial" pitchFamily="34" charset="0"/>
                <a:cs typeface="Arial" pitchFamily="34" charset="0"/>
              </a:rPr>
              <a:t>RUNTASTIC: 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běh, kolo, chůze, turistika… </a:t>
            </a:r>
          </a:p>
          <a:p>
            <a:pPr>
              <a:lnSpc>
                <a:spcPct val="150000"/>
              </a:lnSpc>
            </a:pPr>
            <a:endParaRPr lang="cs-CZ" b="1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cs-CZ" b="1" u="sng" dirty="0" smtClean="0">
                <a:latin typeface="Arial" pitchFamily="34" charset="0"/>
                <a:cs typeface="Arial" pitchFamily="34" charset="0"/>
              </a:rPr>
              <a:t>ENDOMONDO</a:t>
            </a:r>
            <a:r>
              <a:rPr lang="cs-CZ" b="1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běh, cyklistika, chůze, </a:t>
            </a:r>
            <a:r>
              <a:rPr lang="cs-CZ" dirty="0" err="1" smtClean="0">
                <a:latin typeface="Arial" pitchFamily="34" charset="0"/>
                <a:cs typeface="Arial" pitchFamily="34" charset="0"/>
              </a:rPr>
              <a:t>inline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 brusle…</a:t>
            </a:r>
          </a:p>
          <a:p>
            <a:pPr>
              <a:lnSpc>
                <a:spcPct val="150000"/>
              </a:lnSpc>
            </a:pPr>
            <a:endParaRPr lang="cs-CZ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cs-CZ" b="1" u="sng" dirty="0" smtClean="0">
                <a:latin typeface="Arial" pitchFamily="34" charset="0"/>
                <a:cs typeface="Arial" pitchFamily="34" charset="0"/>
              </a:rPr>
              <a:t>SPORTS TRACKER:</a:t>
            </a:r>
            <a:r>
              <a:rPr lang="cs-CZ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běh, jízda na kole, turistika, horská cyklistika, lyžování…</a:t>
            </a:r>
            <a:endParaRPr lang="cs-CZ" b="1" u="sng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endParaRPr lang="cs-CZ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4304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15616" y="548680"/>
            <a:ext cx="6965245" cy="1202485"/>
          </a:xfrm>
        </p:spPr>
        <p:txBody>
          <a:bodyPr/>
          <a:lstStyle/>
          <a:p>
            <a:r>
              <a:rPr lang="cs-CZ" b="1" u="sng" dirty="0" smtClean="0">
                <a:cs typeface="Arial" pitchFamily="34" charset="0"/>
              </a:rPr>
              <a:t>ENDOMONDO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43608" y="1772816"/>
            <a:ext cx="7128792" cy="4032448"/>
          </a:xfrm>
        </p:spPr>
        <p:txBody>
          <a:bodyPr/>
          <a:lstStyle/>
          <a:p>
            <a:r>
              <a:rPr lang="cs-CZ" dirty="0"/>
              <a:t>p</a:t>
            </a:r>
            <a:r>
              <a:rPr lang="cs-CZ" dirty="0" smtClean="0"/>
              <a:t>atří mezi nejrozšířenější sportovní aplikace</a:t>
            </a:r>
          </a:p>
          <a:p>
            <a:endParaRPr lang="cs-CZ" dirty="0" smtClean="0"/>
          </a:p>
          <a:p>
            <a:r>
              <a:rPr lang="cs-CZ" dirty="0"/>
              <a:t>z</a:t>
            </a:r>
            <a:r>
              <a:rPr lang="cs-CZ" dirty="0" smtClean="0"/>
              <a:t>pracování naměřených údajů do přehledných grafů</a:t>
            </a:r>
          </a:p>
          <a:p>
            <a:endParaRPr lang="cs-CZ" dirty="0" smtClean="0"/>
          </a:p>
          <a:p>
            <a:r>
              <a:rPr lang="cs-CZ" dirty="0"/>
              <a:t>z</a:t>
            </a:r>
            <a:r>
              <a:rPr lang="cs-CZ" dirty="0" smtClean="0"/>
              <a:t>aznamenává: spálené kalorie, max. dosaženou rychlost, průměrnou rychlost, délku trasy…</a:t>
            </a:r>
          </a:p>
          <a:p>
            <a:endParaRPr lang="cs-CZ" dirty="0" smtClean="0"/>
          </a:p>
          <a:p>
            <a:r>
              <a:rPr lang="cs-CZ" dirty="0"/>
              <a:t>a</a:t>
            </a:r>
            <a:r>
              <a:rPr lang="cs-CZ" dirty="0" smtClean="0"/>
              <a:t>bsolvování trasy vytvořené jiným uživatelem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81960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text 7"/>
          <p:cNvSpPr>
            <a:spLocks noGrp="1"/>
          </p:cNvSpPr>
          <p:nvPr>
            <p:ph type="body" idx="1"/>
          </p:nvPr>
        </p:nvSpPr>
        <p:spPr>
          <a:xfrm>
            <a:off x="1331640" y="764704"/>
            <a:ext cx="2939521" cy="604184"/>
          </a:xfrm>
        </p:spPr>
        <p:txBody>
          <a:bodyPr>
            <a:normAutofit/>
          </a:bodyPr>
          <a:lstStyle/>
          <a:p>
            <a:r>
              <a:rPr lang="cs-CZ" sz="2400" dirty="0" smtClean="0">
                <a:latin typeface="Arial" pitchFamily="34" charset="0"/>
                <a:cs typeface="Arial" pitchFamily="34" charset="0"/>
              </a:rPr>
              <a:t>KLADY (+)</a:t>
            </a:r>
            <a:endParaRPr lang="cs-CZ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Zástupný symbol pro text 8"/>
          <p:cNvSpPr>
            <a:spLocks noGrp="1"/>
          </p:cNvSpPr>
          <p:nvPr>
            <p:ph type="body" sz="quarter" idx="3"/>
          </p:nvPr>
        </p:nvSpPr>
        <p:spPr>
          <a:xfrm>
            <a:off x="4860032" y="764704"/>
            <a:ext cx="2944368" cy="606936"/>
          </a:xfrm>
        </p:spPr>
        <p:txBody>
          <a:bodyPr>
            <a:normAutofit/>
          </a:bodyPr>
          <a:lstStyle/>
          <a:p>
            <a:r>
              <a:rPr lang="cs-CZ" sz="2400" dirty="0" smtClean="0">
                <a:latin typeface="Arial" pitchFamily="34" charset="0"/>
                <a:cs typeface="Arial" pitchFamily="34" charset="0"/>
              </a:rPr>
              <a:t>ZÁPORY (-)</a:t>
            </a:r>
            <a:endParaRPr lang="cs-CZ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Zástupný symbol pro obsah 9"/>
          <p:cNvSpPr>
            <a:spLocks noGrp="1"/>
          </p:cNvSpPr>
          <p:nvPr>
            <p:ph sz="quarter" idx="13"/>
          </p:nvPr>
        </p:nvSpPr>
        <p:spPr>
          <a:xfrm>
            <a:off x="1043608" y="1556792"/>
            <a:ext cx="3744416" cy="468052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+</a:t>
            </a:r>
            <a:r>
              <a:rPr lang="cs-CZ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dostupná zdarma </a:t>
            </a:r>
            <a:r>
              <a:rPr lang="cs-CZ" sz="1600" dirty="0">
                <a:latin typeface="Arial" pitchFamily="34" charset="0"/>
                <a:cs typeface="Arial" pitchFamily="34" charset="0"/>
              </a:rPr>
              <a:t>pro </a:t>
            </a:r>
            <a:r>
              <a:rPr lang="cs-CZ" sz="1600" b="1" dirty="0">
                <a:latin typeface="Arial" pitchFamily="34" charset="0"/>
                <a:cs typeface="Arial" pitchFamily="34" charset="0"/>
              </a:rPr>
              <a:t>APPLE 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cs-CZ" sz="1600" b="1" dirty="0" smtClean="0">
                <a:latin typeface="Arial" pitchFamily="34" charset="0"/>
                <a:cs typeface="Arial" pitchFamily="34" charset="0"/>
              </a:rPr>
              <a:t>Android 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cs-CZ" sz="1600" b="1" dirty="0" smtClean="0">
                <a:latin typeface="Arial" pitchFamily="34" charset="0"/>
                <a:cs typeface="Arial" pitchFamily="34" charset="0"/>
              </a:rPr>
              <a:t> Windows </a:t>
            </a:r>
            <a:r>
              <a:rPr lang="cs-CZ" sz="1600" b="1" dirty="0" err="1" smtClean="0">
                <a:latin typeface="Arial" pitchFamily="34" charset="0"/>
                <a:cs typeface="Arial" pitchFamily="34" charset="0"/>
              </a:rPr>
              <a:t>phone</a:t>
            </a:r>
            <a:endParaRPr lang="cs-CZ" sz="1600" b="1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cs-CZ" sz="1400" dirty="0" smtClean="0"/>
          </a:p>
          <a:p>
            <a:pPr marL="0" indent="0">
              <a:buNone/>
            </a:pPr>
            <a:r>
              <a:rPr lang="cs-CZ" sz="1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+ 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velký výběr možných druhů sportů</a:t>
            </a:r>
          </a:p>
          <a:p>
            <a:endParaRPr lang="cs-CZ" sz="16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cs-CZ" sz="1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+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 má funkci krokoměru</a:t>
            </a:r>
          </a:p>
          <a:p>
            <a:pPr marL="0" indent="0">
              <a:buNone/>
            </a:pPr>
            <a:endParaRPr lang="cs-CZ" sz="16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cs-CZ" sz="1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+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 výzvy mezi uživateli</a:t>
            </a:r>
          </a:p>
          <a:p>
            <a:pPr marL="0" indent="0">
              <a:buNone/>
            </a:pPr>
            <a:endParaRPr lang="cs-CZ" sz="16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cs-CZ" sz="1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+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 možnost propojení se soc. sítěmi</a:t>
            </a:r>
          </a:p>
          <a:p>
            <a:pPr marL="0" indent="0">
              <a:buNone/>
            </a:pPr>
            <a:endParaRPr lang="cs-CZ" sz="16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cs-CZ" sz="1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+</a:t>
            </a:r>
            <a:r>
              <a:rPr lang="cs-CZ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aplikace v ČESKÉM JAZYCE</a:t>
            </a:r>
          </a:p>
          <a:p>
            <a:pPr marL="0" indent="0">
              <a:buNone/>
            </a:pPr>
            <a:endParaRPr lang="cs-CZ" sz="16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cs-CZ" sz="16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cs-CZ" sz="16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cs-CZ" sz="16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cs-CZ" sz="16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cs-CZ" sz="16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cs-CZ" sz="16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14"/>
          </p:nvPr>
        </p:nvSpPr>
        <p:spPr>
          <a:xfrm>
            <a:off x="4572000" y="1556792"/>
            <a:ext cx="3743273" cy="4167797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―"/>
            </a:pPr>
            <a:r>
              <a:rPr lang="cs-CZ" sz="1800" dirty="0">
                <a:latin typeface="Arial" pitchFamily="34" charset="0"/>
                <a:cs typeface="Arial" pitchFamily="34" charset="0"/>
              </a:rPr>
              <a:t>o</a:t>
            </a:r>
            <a:r>
              <a:rPr lang="cs-CZ" sz="1800" dirty="0" smtClean="0">
                <a:latin typeface="Arial" pitchFamily="34" charset="0"/>
                <a:cs typeface="Arial" pitchFamily="34" charset="0"/>
              </a:rPr>
              <a:t>bčasné chybné zaznamenání trasy</a:t>
            </a:r>
          </a:p>
          <a:p>
            <a:pPr>
              <a:buFont typeface="Arial" pitchFamily="34" charset="0"/>
              <a:buChar char="―"/>
            </a:pPr>
            <a:endParaRPr lang="cs-CZ" sz="18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―"/>
            </a:pPr>
            <a:r>
              <a:rPr lang="cs-CZ" sz="1800" dirty="0">
                <a:latin typeface="Arial" pitchFamily="34" charset="0"/>
                <a:cs typeface="Arial" pitchFamily="34" charset="0"/>
              </a:rPr>
              <a:t>n</a:t>
            </a:r>
            <a:r>
              <a:rPr lang="cs-CZ" sz="1800" dirty="0" smtClean="0">
                <a:latin typeface="Arial" pitchFamily="34" charset="0"/>
                <a:cs typeface="Arial" pitchFamily="34" charset="0"/>
              </a:rPr>
              <a:t>edostatečná aktualizace u starších telefonů</a:t>
            </a:r>
          </a:p>
          <a:p>
            <a:pPr>
              <a:buFont typeface="Arial" pitchFamily="34" charset="0"/>
              <a:buChar char="―"/>
            </a:pPr>
            <a:endParaRPr lang="cs-CZ" sz="1800" dirty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―"/>
            </a:pPr>
            <a:endParaRPr lang="cs-CZ" sz="1800" dirty="0"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</a:pPr>
            <a:endParaRPr lang="cs-CZ" sz="1800" dirty="0" smtClean="0">
              <a:latin typeface="Arial" pitchFamily="34" charset="0"/>
              <a:cs typeface="Arial" pitchFamily="34" charset="0"/>
            </a:endParaRPr>
          </a:p>
          <a:p>
            <a:endParaRPr lang="cs-CZ" sz="1800" b="1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cs-CZ" sz="1800" b="1" dirty="0" smtClean="0">
                <a:latin typeface="Arial" pitchFamily="34" charset="0"/>
                <a:cs typeface="Arial" pitchFamily="34" charset="0"/>
              </a:rPr>
              <a:t> </a:t>
            </a:r>
            <a:endParaRPr lang="cs-CZ" sz="1800" b="1" dirty="0">
              <a:latin typeface="Arial" pitchFamily="34" charset="0"/>
              <a:cs typeface="Arial" pitchFamily="34" charset="0"/>
            </a:endParaRPr>
          </a:p>
          <a:p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3854968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819150"/>
            <a:ext cx="6096000" cy="521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9671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270" y="1340768"/>
            <a:ext cx="7388021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5645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501552"/>
            <a:ext cx="6984776" cy="4576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15616" y="404664"/>
            <a:ext cx="6965245" cy="1202485"/>
          </a:xfrm>
        </p:spPr>
        <p:txBody>
          <a:bodyPr/>
          <a:lstStyle/>
          <a:p>
            <a:r>
              <a:rPr lang="cs-CZ" b="1" u="sng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Běžecké </a:t>
            </a:r>
            <a:r>
              <a:rPr lang="cs-CZ" b="1" u="sng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aplikace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15616" y="2022172"/>
            <a:ext cx="6196405" cy="4022261"/>
          </a:xfrm>
        </p:spPr>
        <p:txBody>
          <a:bodyPr>
            <a:noAutofit/>
          </a:bodyPr>
          <a:lstStyle/>
          <a:p>
            <a:r>
              <a:rPr lang="cs-CZ" b="1" u="sng" dirty="0" smtClean="0">
                <a:latin typeface="Arial" pitchFamily="34" charset="0"/>
                <a:cs typeface="Arial" pitchFamily="34" charset="0"/>
              </a:rPr>
              <a:t>NIKE + RUNNING</a:t>
            </a:r>
          </a:p>
          <a:p>
            <a:pPr marL="0" indent="0">
              <a:buNone/>
            </a:pPr>
            <a:endParaRPr lang="cs-CZ" b="1" u="sng" dirty="0" smtClean="0">
              <a:latin typeface="Arial" pitchFamily="34" charset="0"/>
              <a:cs typeface="Arial" pitchFamily="34" charset="0"/>
            </a:endParaRPr>
          </a:p>
          <a:p>
            <a:r>
              <a:rPr lang="cs-CZ" b="1" u="sng" dirty="0" smtClean="0">
                <a:latin typeface="Arial" pitchFamily="34" charset="0"/>
                <a:cs typeface="Arial" pitchFamily="34" charset="0"/>
              </a:rPr>
              <a:t>ADIDAS TRAIN AND RUN</a:t>
            </a:r>
          </a:p>
          <a:p>
            <a:pPr marL="0" indent="0">
              <a:buNone/>
            </a:pPr>
            <a:endParaRPr lang="cs-CZ" b="1" u="sng" dirty="0" smtClean="0">
              <a:latin typeface="Arial" pitchFamily="34" charset="0"/>
              <a:cs typeface="Arial" pitchFamily="34" charset="0"/>
            </a:endParaRPr>
          </a:p>
          <a:p>
            <a:r>
              <a:rPr lang="cs-CZ" b="1" u="sng" dirty="0" smtClean="0">
                <a:latin typeface="Arial" pitchFamily="34" charset="0"/>
                <a:cs typeface="Arial" pitchFamily="34" charset="0"/>
              </a:rPr>
              <a:t>RUNKEEPER</a:t>
            </a:r>
          </a:p>
          <a:p>
            <a:pPr marL="0" indent="0">
              <a:buNone/>
            </a:pPr>
            <a:endParaRPr lang="cs-CZ" b="1" u="sng" dirty="0" smtClean="0">
              <a:latin typeface="Arial" pitchFamily="34" charset="0"/>
              <a:cs typeface="Arial" pitchFamily="34" charset="0"/>
            </a:endParaRPr>
          </a:p>
          <a:p>
            <a:r>
              <a:rPr lang="cs-CZ" b="1" u="sng" dirty="0" smtClean="0">
                <a:latin typeface="Arial" pitchFamily="34" charset="0"/>
                <a:cs typeface="Arial" pitchFamily="34" charset="0"/>
              </a:rPr>
              <a:t>STRAVA RUN</a:t>
            </a:r>
            <a:endParaRPr lang="cs-CZ" b="1" u="sng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2868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15616" y="548680"/>
            <a:ext cx="6965245" cy="1202485"/>
          </a:xfrm>
        </p:spPr>
        <p:txBody>
          <a:bodyPr>
            <a:normAutofit/>
          </a:bodyPr>
          <a:lstStyle/>
          <a:p>
            <a:r>
              <a:rPr lang="cs-CZ" b="1" u="sng" dirty="0"/>
              <a:t>NIKE + </a:t>
            </a:r>
            <a:r>
              <a:rPr lang="cs-CZ" b="1" u="sng" dirty="0" smtClean="0"/>
              <a:t>RUNNING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43608" y="1772816"/>
            <a:ext cx="6912768" cy="4248472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50000"/>
              </a:lnSpc>
            </a:pPr>
            <a:r>
              <a:rPr lang="cs-CZ" dirty="0">
                <a:latin typeface="Arial" pitchFamily="34" charset="0"/>
                <a:cs typeface="Arial" pitchFamily="34" charset="0"/>
              </a:rPr>
              <a:t>j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edna z nejznámějších běžeckých aplikací</a:t>
            </a:r>
          </a:p>
          <a:p>
            <a:pPr>
              <a:lnSpc>
                <a:spcPct val="150000"/>
              </a:lnSpc>
            </a:pPr>
            <a:r>
              <a:rPr lang="cs-CZ" dirty="0" smtClean="0">
                <a:latin typeface="Arial" pitchFamily="34" charset="0"/>
                <a:cs typeface="Arial" pitchFamily="34" charset="0"/>
              </a:rPr>
              <a:t>2 zásadní funkce</a:t>
            </a:r>
          </a:p>
          <a:p>
            <a:pPr lvl="2">
              <a:lnSpc>
                <a:spcPct val="150000"/>
              </a:lnSpc>
            </a:pPr>
            <a:r>
              <a:rPr lang="cs-CZ" i="1" u="sng" dirty="0" smtClean="0">
                <a:latin typeface="Arial" pitchFamily="34" charset="0"/>
                <a:cs typeface="Arial" pitchFamily="34" charset="0"/>
              </a:rPr>
              <a:t>MONITORING BĚHU</a:t>
            </a:r>
          </a:p>
          <a:p>
            <a:pPr lvl="2">
              <a:lnSpc>
                <a:spcPct val="150000"/>
              </a:lnSpc>
            </a:pPr>
            <a:r>
              <a:rPr lang="cs-CZ" i="1" u="sng" dirty="0" smtClean="0">
                <a:latin typeface="Arial" pitchFamily="34" charset="0"/>
                <a:cs typeface="Arial" pitchFamily="34" charset="0"/>
              </a:rPr>
              <a:t>ZAZNAMENÁVÁNÍ</a:t>
            </a:r>
          </a:p>
          <a:p>
            <a:pPr>
              <a:lnSpc>
                <a:spcPct val="150000"/>
              </a:lnSpc>
            </a:pPr>
            <a:r>
              <a:rPr lang="cs-CZ" dirty="0">
                <a:latin typeface="Arial" pitchFamily="34" charset="0"/>
                <a:cs typeface="Arial" pitchFamily="34" charset="0"/>
              </a:rPr>
              <a:t>u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rčení polohy pomocí GPS</a:t>
            </a:r>
          </a:p>
          <a:p>
            <a:pPr>
              <a:lnSpc>
                <a:spcPct val="150000"/>
              </a:lnSpc>
            </a:pPr>
            <a:r>
              <a:rPr lang="cs-CZ" dirty="0">
                <a:latin typeface="Arial" pitchFamily="34" charset="0"/>
                <a:cs typeface="Arial" pitchFamily="34" charset="0"/>
              </a:rPr>
              <a:t>t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rasa vykreslena různými barvami (podle rychlosti)</a:t>
            </a:r>
          </a:p>
          <a:p>
            <a:pPr>
              <a:lnSpc>
                <a:spcPct val="150000"/>
              </a:lnSpc>
            </a:pPr>
            <a:r>
              <a:rPr lang="cs-CZ" dirty="0">
                <a:latin typeface="Arial" pitchFamily="34" charset="0"/>
                <a:cs typeface="Arial" pitchFamily="34" charset="0"/>
              </a:rPr>
              <a:t>s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ubjektivní zhodnocení běhu (počasí, terén, obuv, pocit z běhu)</a:t>
            </a:r>
          </a:p>
          <a:p>
            <a:pPr>
              <a:lnSpc>
                <a:spcPct val="150000"/>
              </a:lnSpc>
            </a:pPr>
            <a:r>
              <a:rPr lang="cs-CZ" dirty="0" smtClean="0">
                <a:latin typeface="Arial" pitchFamily="34" charset="0"/>
                <a:cs typeface="Arial" pitchFamily="34" charset="0"/>
              </a:rPr>
              <a:t>MOTIVAČNÍ VÝZVY :-)</a:t>
            </a:r>
          </a:p>
          <a:p>
            <a:endParaRPr lang="cs-CZ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8536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Špendlík">
  <a:themeElements>
    <a:clrScheme name="Špendlík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Špendlík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Špendlí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405</TotalTime>
  <Words>363</Words>
  <Application>Microsoft Office PowerPoint</Application>
  <PresentationFormat>Předvádění na obrazovce (4:3)</PresentationFormat>
  <Paragraphs>135</Paragraphs>
  <Slides>18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19" baseType="lpstr">
      <vt:lpstr>Špendlík</vt:lpstr>
      <vt:lpstr>Prezentace aplikace PowerPoint</vt:lpstr>
      <vt:lpstr>Rozdělení aplikací podle pohybové aktivity </vt:lpstr>
      <vt:lpstr>Víceúčelové aplikace</vt:lpstr>
      <vt:lpstr>ENDOMONDO</vt:lpstr>
      <vt:lpstr>Prezentace aplikace PowerPoint</vt:lpstr>
      <vt:lpstr>Prezentace aplikace PowerPoint</vt:lpstr>
      <vt:lpstr>Prezentace aplikace PowerPoint</vt:lpstr>
      <vt:lpstr>Běžecké aplikace</vt:lpstr>
      <vt:lpstr>NIKE + RUNNING</vt:lpstr>
      <vt:lpstr>Prezentace aplikace PowerPoint</vt:lpstr>
      <vt:lpstr>Prezentace aplikace PowerPoint</vt:lpstr>
      <vt:lpstr>Prezentace aplikace PowerPoint</vt:lpstr>
      <vt:lpstr>Fitness aplikace</vt:lpstr>
      <vt:lpstr>NIKE + TRAINING CLUB (NTC)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Lucie</dc:creator>
  <cp:lastModifiedBy>Lucie</cp:lastModifiedBy>
  <cp:revision>20</cp:revision>
  <dcterms:created xsi:type="dcterms:W3CDTF">2016-12-03T15:55:46Z</dcterms:created>
  <dcterms:modified xsi:type="dcterms:W3CDTF">2016-12-04T10:00:53Z</dcterms:modified>
</cp:coreProperties>
</file>