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9" r:id="rId1"/>
  </p:sldMasterIdLst>
  <p:sldIdLst>
    <p:sldId id="256" r:id="rId2"/>
    <p:sldId id="262" r:id="rId3"/>
    <p:sldId id="267" r:id="rId4"/>
    <p:sldId id="268" r:id="rId5"/>
    <p:sldId id="266" r:id="rId6"/>
    <p:sldId id="269" r:id="rId7"/>
    <p:sldId id="264" r:id="rId8"/>
    <p:sldId id="258" r:id="rId9"/>
    <p:sldId id="257" r:id="rId10"/>
    <p:sldId id="259" r:id="rId11"/>
    <p:sldId id="261" r:id="rId12"/>
    <p:sldId id="260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92"/>
    <p:restoredTop sz="94709"/>
  </p:normalViewPr>
  <p:slideViewPr>
    <p:cSldViewPr snapToGrid="0" snapToObjects="1">
      <p:cViewPr varScale="1">
        <p:scale>
          <a:sx n="92" d="100"/>
          <a:sy n="92" d="100"/>
        </p:scale>
        <p:origin x="5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F8F074-6A80-114A-8556-608248DEB2E6}" type="doc">
      <dgm:prSet loTypeId="urn:microsoft.com/office/officeart/2005/8/layout/hList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F5C975E-6054-2446-B8B2-CB2356E3484A}">
      <dgm:prSet phldrT="[Text]" custT="1"/>
      <dgm:spPr/>
      <dgm:t>
        <a:bodyPr/>
        <a:lstStyle/>
        <a:p>
          <a:r>
            <a:rPr lang="cs-CZ" sz="6000" b="1" dirty="0" smtClean="0"/>
            <a:t>+</a:t>
          </a:r>
          <a:endParaRPr lang="cs-CZ" sz="6000" b="1" dirty="0"/>
        </a:p>
      </dgm:t>
    </dgm:pt>
    <dgm:pt modelId="{65DC6EA7-3CBF-A94E-B331-2068CAB97460}" type="parTrans" cxnId="{316FC57B-75EC-4643-B157-CD9F8DA05BD7}">
      <dgm:prSet/>
      <dgm:spPr/>
      <dgm:t>
        <a:bodyPr/>
        <a:lstStyle/>
        <a:p>
          <a:endParaRPr lang="cs-CZ"/>
        </a:p>
      </dgm:t>
    </dgm:pt>
    <dgm:pt modelId="{8D09F4C6-52BD-FD47-994D-D69304B43255}" type="sibTrans" cxnId="{316FC57B-75EC-4643-B157-CD9F8DA05BD7}">
      <dgm:prSet/>
      <dgm:spPr/>
      <dgm:t>
        <a:bodyPr/>
        <a:lstStyle/>
        <a:p>
          <a:endParaRPr lang="cs-CZ"/>
        </a:p>
      </dgm:t>
    </dgm:pt>
    <dgm:pt modelId="{38AE4EF6-BFE4-0242-A619-DA6ECD46F2CC}">
      <dgm:prSet phldrT="[Text]"/>
      <dgm:spPr/>
      <dgm:t>
        <a:bodyPr/>
        <a:lstStyle/>
        <a:p>
          <a:r>
            <a:rPr lang="cs-CZ" dirty="0" smtClean="0"/>
            <a:t>přehlednost</a:t>
          </a:r>
          <a:endParaRPr lang="cs-CZ" dirty="0"/>
        </a:p>
      </dgm:t>
    </dgm:pt>
    <dgm:pt modelId="{9896FA16-20E5-A947-BF1D-A7114F140008}" type="parTrans" cxnId="{B48698CE-1ACF-CF43-85BE-B7882528C662}">
      <dgm:prSet/>
      <dgm:spPr/>
      <dgm:t>
        <a:bodyPr/>
        <a:lstStyle/>
        <a:p>
          <a:endParaRPr lang="cs-CZ"/>
        </a:p>
      </dgm:t>
    </dgm:pt>
    <dgm:pt modelId="{CA716C5B-B058-C842-B1C8-D726B95052DC}" type="sibTrans" cxnId="{B48698CE-1ACF-CF43-85BE-B7882528C662}">
      <dgm:prSet/>
      <dgm:spPr/>
      <dgm:t>
        <a:bodyPr/>
        <a:lstStyle/>
        <a:p>
          <a:endParaRPr lang="cs-CZ"/>
        </a:p>
      </dgm:t>
    </dgm:pt>
    <dgm:pt modelId="{B882FC0F-A388-F546-A0EF-B8BFA2036064}">
      <dgm:prSet phldrT="[Text]"/>
      <dgm:spPr/>
      <dgm:t>
        <a:bodyPr/>
        <a:lstStyle/>
        <a:p>
          <a:r>
            <a:rPr lang="cs-CZ" dirty="0" smtClean="0"/>
            <a:t>jednoduchost a nenáročnost pro TO</a:t>
          </a:r>
          <a:endParaRPr lang="cs-CZ" dirty="0"/>
        </a:p>
      </dgm:t>
    </dgm:pt>
    <dgm:pt modelId="{06E3E107-DB01-AC4B-B117-4B2E100D1AF3}" type="parTrans" cxnId="{98501E45-D560-794B-AD89-DBC93B782041}">
      <dgm:prSet/>
      <dgm:spPr/>
      <dgm:t>
        <a:bodyPr/>
        <a:lstStyle/>
        <a:p>
          <a:endParaRPr lang="cs-CZ"/>
        </a:p>
      </dgm:t>
    </dgm:pt>
    <dgm:pt modelId="{5A3AF249-C33F-D84B-89FA-60DB0C2C1272}" type="sibTrans" cxnId="{98501E45-D560-794B-AD89-DBC93B782041}">
      <dgm:prSet/>
      <dgm:spPr/>
      <dgm:t>
        <a:bodyPr/>
        <a:lstStyle/>
        <a:p>
          <a:endParaRPr lang="cs-CZ"/>
        </a:p>
      </dgm:t>
    </dgm:pt>
    <dgm:pt modelId="{8C22E78E-CB1E-0A48-BD5F-550A56892B1B}">
      <dgm:prSet phldrT="[Text]" custT="1"/>
      <dgm:spPr/>
      <dgm:t>
        <a:bodyPr/>
        <a:lstStyle/>
        <a:p>
          <a:r>
            <a:rPr lang="cs-CZ" sz="6000" b="1" cap="none" spc="0" smtClean="0">
              <a:ln w="13462"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rPr>
            <a:t>–</a:t>
          </a:r>
          <a:endParaRPr lang="cs-CZ" sz="6000" dirty="0"/>
        </a:p>
      </dgm:t>
    </dgm:pt>
    <dgm:pt modelId="{6D515635-F420-2E47-B7E0-D6231778EF5C}" type="parTrans" cxnId="{ECF3F19D-80B7-EE47-BAC5-02396ACDCA9E}">
      <dgm:prSet/>
      <dgm:spPr/>
      <dgm:t>
        <a:bodyPr/>
        <a:lstStyle/>
        <a:p>
          <a:endParaRPr lang="cs-CZ"/>
        </a:p>
      </dgm:t>
    </dgm:pt>
    <dgm:pt modelId="{9EE97793-BA22-3146-87AC-DCF25211E7FE}" type="sibTrans" cxnId="{ECF3F19D-80B7-EE47-BAC5-02396ACDCA9E}">
      <dgm:prSet/>
      <dgm:spPr/>
      <dgm:t>
        <a:bodyPr/>
        <a:lstStyle/>
        <a:p>
          <a:endParaRPr lang="cs-CZ"/>
        </a:p>
      </dgm:t>
    </dgm:pt>
    <dgm:pt modelId="{DEC2E5D5-B191-9342-986B-575CFB0E5E5C}">
      <dgm:prSet phldrT="[Text]"/>
      <dgm:spPr/>
      <dgm:t>
        <a:bodyPr/>
        <a:lstStyle/>
        <a:p>
          <a:r>
            <a:rPr lang="cs-CZ" dirty="0" smtClean="0"/>
            <a:t>nesystematičnost</a:t>
          </a:r>
          <a:endParaRPr lang="cs-CZ" dirty="0"/>
        </a:p>
      </dgm:t>
    </dgm:pt>
    <dgm:pt modelId="{AEA94296-75F0-4B48-8964-755626B82C46}" type="parTrans" cxnId="{36899693-05DF-3342-B07A-D5590A51DD7A}">
      <dgm:prSet/>
      <dgm:spPr/>
      <dgm:t>
        <a:bodyPr/>
        <a:lstStyle/>
        <a:p>
          <a:endParaRPr lang="cs-CZ"/>
        </a:p>
      </dgm:t>
    </dgm:pt>
    <dgm:pt modelId="{C4D3C4DA-3184-134D-979B-7405FE29DB8E}" type="sibTrans" cxnId="{36899693-05DF-3342-B07A-D5590A51DD7A}">
      <dgm:prSet/>
      <dgm:spPr/>
      <dgm:t>
        <a:bodyPr/>
        <a:lstStyle/>
        <a:p>
          <a:endParaRPr lang="cs-CZ"/>
        </a:p>
      </dgm:t>
    </dgm:pt>
    <dgm:pt modelId="{95B47DFF-6B64-4645-B030-1035BF152214}">
      <dgm:prSet phldrT="[Text]"/>
      <dgm:spPr/>
      <dgm:t>
        <a:bodyPr/>
        <a:lstStyle/>
        <a:p>
          <a:r>
            <a:rPr lang="cs-CZ" dirty="0" smtClean="0"/>
            <a:t>nepřesnost</a:t>
          </a:r>
          <a:endParaRPr lang="cs-CZ" dirty="0"/>
        </a:p>
      </dgm:t>
    </dgm:pt>
    <dgm:pt modelId="{F594A63C-FFC3-D44B-A5C3-F6A1CC775274}" type="parTrans" cxnId="{37BDB875-9114-B547-AC18-7335C6388AE9}">
      <dgm:prSet/>
      <dgm:spPr/>
      <dgm:t>
        <a:bodyPr/>
        <a:lstStyle/>
        <a:p>
          <a:endParaRPr lang="cs-CZ"/>
        </a:p>
      </dgm:t>
    </dgm:pt>
    <dgm:pt modelId="{2ECB467C-B43F-5B42-BEF7-D0482DB0BCA3}" type="sibTrans" cxnId="{37BDB875-9114-B547-AC18-7335C6388AE9}">
      <dgm:prSet/>
      <dgm:spPr/>
      <dgm:t>
        <a:bodyPr/>
        <a:lstStyle/>
        <a:p>
          <a:endParaRPr lang="cs-CZ"/>
        </a:p>
      </dgm:t>
    </dgm:pt>
    <dgm:pt modelId="{BB83DF47-2B74-604A-9F0D-BC53A487A053}">
      <dgm:prSet phldrT="[Text]"/>
      <dgm:spPr/>
      <dgm:t>
        <a:bodyPr/>
        <a:lstStyle/>
        <a:p>
          <a:r>
            <a:rPr lang="cs-CZ" dirty="0" smtClean="0"/>
            <a:t>nedůvěra TO</a:t>
          </a:r>
          <a:endParaRPr lang="cs-CZ" dirty="0"/>
        </a:p>
      </dgm:t>
    </dgm:pt>
    <dgm:pt modelId="{DE25F8CD-AE70-0442-AB82-168A2F6B1856}" type="parTrans" cxnId="{205FD8DC-B246-E24D-9D04-7893E36B543D}">
      <dgm:prSet/>
      <dgm:spPr/>
      <dgm:t>
        <a:bodyPr/>
        <a:lstStyle/>
        <a:p>
          <a:endParaRPr lang="cs-CZ"/>
        </a:p>
      </dgm:t>
    </dgm:pt>
    <dgm:pt modelId="{31A41BDE-E160-6640-B84B-2D49492EFA36}" type="sibTrans" cxnId="{205FD8DC-B246-E24D-9D04-7893E36B543D}">
      <dgm:prSet/>
      <dgm:spPr/>
      <dgm:t>
        <a:bodyPr/>
        <a:lstStyle/>
        <a:p>
          <a:endParaRPr lang="cs-CZ"/>
        </a:p>
      </dgm:t>
    </dgm:pt>
    <dgm:pt modelId="{F485C1A8-772E-7B48-B959-A216092938BA}">
      <dgm:prSet phldrT="[Text]"/>
      <dgm:spPr/>
      <dgm:t>
        <a:bodyPr/>
        <a:lstStyle/>
        <a:p>
          <a:r>
            <a:rPr lang="cs-CZ" dirty="0" smtClean="0"/>
            <a:t>složitost</a:t>
          </a:r>
          <a:endParaRPr lang="cs-CZ" dirty="0"/>
        </a:p>
      </dgm:t>
    </dgm:pt>
    <dgm:pt modelId="{BBC87590-0E05-404F-8248-348DCAE7ADC9}" type="parTrans" cxnId="{218E457E-6832-EA4C-A587-95869E2E4054}">
      <dgm:prSet/>
      <dgm:spPr/>
      <dgm:t>
        <a:bodyPr/>
        <a:lstStyle/>
        <a:p>
          <a:endParaRPr lang="cs-CZ"/>
        </a:p>
      </dgm:t>
    </dgm:pt>
    <dgm:pt modelId="{F9BCCD1E-27F1-0948-B237-D5164B877499}" type="sibTrans" cxnId="{218E457E-6832-EA4C-A587-95869E2E4054}">
      <dgm:prSet/>
      <dgm:spPr/>
      <dgm:t>
        <a:bodyPr/>
        <a:lstStyle/>
        <a:p>
          <a:endParaRPr lang="cs-CZ"/>
        </a:p>
      </dgm:t>
    </dgm:pt>
    <dgm:pt modelId="{FA1DBFAE-7B3F-154A-9F2B-9DE6DABBF8F6}">
      <dgm:prSet phldrT="[Text]"/>
      <dgm:spPr/>
      <dgm:t>
        <a:bodyPr/>
        <a:lstStyle/>
        <a:p>
          <a:r>
            <a:rPr lang="cs-CZ" dirty="0" smtClean="0"/>
            <a:t>nesrozumitelnost</a:t>
          </a:r>
          <a:endParaRPr lang="cs-CZ" dirty="0"/>
        </a:p>
      </dgm:t>
    </dgm:pt>
    <dgm:pt modelId="{3F001C15-2A0B-9E4E-B562-3241232C6E2E}" type="parTrans" cxnId="{652F82AE-7551-A348-A446-E768FFE766E0}">
      <dgm:prSet/>
      <dgm:spPr/>
      <dgm:t>
        <a:bodyPr/>
        <a:lstStyle/>
        <a:p>
          <a:endParaRPr lang="cs-CZ"/>
        </a:p>
      </dgm:t>
    </dgm:pt>
    <dgm:pt modelId="{20C85F1A-1BAD-FB49-9C69-C7BB009F6F64}" type="sibTrans" cxnId="{652F82AE-7551-A348-A446-E768FFE766E0}">
      <dgm:prSet/>
      <dgm:spPr/>
      <dgm:t>
        <a:bodyPr/>
        <a:lstStyle/>
        <a:p>
          <a:endParaRPr lang="cs-CZ"/>
        </a:p>
      </dgm:t>
    </dgm:pt>
    <dgm:pt modelId="{3546DF31-2360-B84A-A9CA-CAA72F026858}">
      <dgm:prSet phldrT="[Text]"/>
      <dgm:spPr/>
      <dgm:t>
        <a:bodyPr/>
        <a:lstStyle/>
        <a:p>
          <a:r>
            <a:rPr lang="cs-CZ" dirty="0" smtClean="0"/>
            <a:t>materiální/časová náročnost</a:t>
          </a:r>
          <a:endParaRPr lang="cs-CZ" dirty="0"/>
        </a:p>
      </dgm:t>
    </dgm:pt>
    <dgm:pt modelId="{6127D497-6FA6-0E40-B848-0CA25D32976F}" type="parTrans" cxnId="{175785D9-58C8-CD43-BD9F-38029EC92766}">
      <dgm:prSet/>
      <dgm:spPr/>
      <dgm:t>
        <a:bodyPr/>
        <a:lstStyle/>
        <a:p>
          <a:endParaRPr lang="cs-CZ"/>
        </a:p>
      </dgm:t>
    </dgm:pt>
    <dgm:pt modelId="{3EF2602F-B663-6F4D-BA39-7E288501781B}" type="sibTrans" cxnId="{175785D9-58C8-CD43-BD9F-38029EC92766}">
      <dgm:prSet/>
      <dgm:spPr/>
      <dgm:t>
        <a:bodyPr/>
        <a:lstStyle/>
        <a:p>
          <a:endParaRPr lang="cs-CZ"/>
        </a:p>
      </dgm:t>
    </dgm:pt>
    <dgm:pt modelId="{2A7D2D26-0A5A-A940-9C8D-3811C51C3586}">
      <dgm:prSet phldrT="[Text]"/>
      <dgm:spPr/>
      <dgm:t>
        <a:bodyPr/>
        <a:lstStyle/>
        <a:p>
          <a:r>
            <a:rPr lang="cs-CZ" dirty="0" smtClean="0"/>
            <a:t>pohodlnost</a:t>
          </a:r>
          <a:endParaRPr lang="cs-CZ" dirty="0"/>
        </a:p>
      </dgm:t>
    </dgm:pt>
    <dgm:pt modelId="{B0B5AC61-BD3D-2F40-A6F7-1E1A3F4F9E51}" type="parTrans" cxnId="{DDC3D5AE-A308-C54C-856A-53D31E1028FC}">
      <dgm:prSet/>
      <dgm:spPr/>
      <dgm:t>
        <a:bodyPr/>
        <a:lstStyle/>
        <a:p>
          <a:endParaRPr lang="cs-CZ"/>
        </a:p>
      </dgm:t>
    </dgm:pt>
    <dgm:pt modelId="{8BABC7C5-7EFA-664A-872D-62F0E27F9ACA}" type="sibTrans" cxnId="{DDC3D5AE-A308-C54C-856A-53D31E1028FC}">
      <dgm:prSet/>
      <dgm:spPr/>
      <dgm:t>
        <a:bodyPr/>
        <a:lstStyle/>
        <a:p>
          <a:endParaRPr lang="cs-CZ"/>
        </a:p>
      </dgm:t>
    </dgm:pt>
    <dgm:pt modelId="{C6E731D6-1B0D-5047-B4B8-A387646CE1C5}">
      <dgm:prSet phldrT="[Text]"/>
      <dgm:spPr/>
      <dgm:t>
        <a:bodyPr/>
        <a:lstStyle/>
        <a:p>
          <a:r>
            <a:rPr lang="cs-CZ" dirty="0" smtClean="0"/>
            <a:t>objem výsledných dat</a:t>
          </a:r>
          <a:endParaRPr lang="cs-CZ" dirty="0"/>
        </a:p>
      </dgm:t>
    </dgm:pt>
    <dgm:pt modelId="{37FBB903-B0D4-954C-9E79-26E3ACF311BE}" type="parTrans" cxnId="{B5BDCF70-5D6F-824E-B143-3AA8107821CD}">
      <dgm:prSet/>
      <dgm:spPr/>
      <dgm:t>
        <a:bodyPr/>
        <a:lstStyle/>
        <a:p>
          <a:endParaRPr lang="cs-CZ"/>
        </a:p>
      </dgm:t>
    </dgm:pt>
    <dgm:pt modelId="{4FA32F5D-CCA2-3446-8DF8-E3119E5C749C}" type="sibTrans" cxnId="{B5BDCF70-5D6F-824E-B143-3AA8107821CD}">
      <dgm:prSet/>
      <dgm:spPr/>
      <dgm:t>
        <a:bodyPr/>
        <a:lstStyle/>
        <a:p>
          <a:endParaRPr lang="cs-CZ"/>
        </a:p>
      </dgm:t>
    </dgm:pt>
    <dgm:pt modelId="{18E9DCB0-24C8-BF40-A38A-EB7C41654DC2}">
      <dgm:prSet phldrT="[Text]"/>
      <dgm:spPr/>
      <dgm:t>
        <a:bodyPr/>
        <a:lstStyle/>
        <a:p>
          <a:r>
            <a:rPr lang="cs-CZ" dirty="0" smtClean="0"/>
            <a:t>motivace</a:t>
          </a:r>
          <a:endParaRPr lang="cs-CZ" dirty="0"/>
        </a:p>
      </dgm:t>
    </dgm:pt>
    <dgm:pt modelId="{9786CA4D-EEFF-1849-8CBD-A6E6A3202359}" type="parTrans" cxnId="{573413CA-9BAB-D148-9EC6-CED2CD5FBC5A}">
      <dgm:prSet/>
      <dgm:spPr/>
      <dgm:t>
        <a:bodyPr/>
        <a:lstStyle/>
        <a:p>
          <a:endParaRPr lang="cs-CZ"/>
        </a:p>
      </dgm:t>
    </dgm:pt>
    <dgm:pt modelId="{B3C803A6-B909-7248-9C22-DF01226D4266}" type="sibTrans" cxnId="{573413CA-9BAB-D148-9EC6-CED2CD5FBC5A}">
      <dgm:prSet/>
      <dgm:spPr/>
      <dgm:t>
        <a:bodyPr/>
        <a:lstStyle/>
        <a:p>
          <a:endParaRPr lang="cs-CZ"/>
        </a:p>
      </dgm:t>
    </dgm:pt>
    <dgm:pt modelId="{0289700A-57FD-964B-A591-053549248FBC}" type="pres">
      <dgm:prSet presAssocID="{DDF8F074-6A80-114A-8556-608248DEB2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998F2CC-9E45-0B46-B923-5BF1F61535D3}" type="pres">
      <dgm:prSet presAssocID="{8F5C975E-6054-2446-B8B2-CB2356E3484A}" presName="composite" presStyleCnt="0"/>
      <dgm:spPr/>
    </dgm:pt>
    <dgm:pt modelId="{4EDBFE07-3860-0A4F-AF97-4C526F8C886C}" type="pres">
      <dgm:prSet presAssocID="{8F5C975E-6054-2446-B8B2-CB2356E3484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AC631FC-A945-B54E-AE1F-8915A7D5DFA9}" type="pres">
      <dgm:prSet presAssocID="{8F5C975E-6054-2446-B8B2-CB2356E3484A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009B88A-6A46-D34E-B5B9-940AB78A0079}" type="pres">
      <dgm:prSet presAssocID="{8D09F4C6-52BD-FD47-994D-D69304B43255}" presName="space" presStyleCnt="0"/>
      <dgm:spPr/>
    </dgm:pt>
    <dgm:pt modelId="{C8317CF7-C75A-EE47-B3FB-F85DE154A9B6}" type="pres">
      <dgm:prSet presAssocID="{8C22E78E-CB1E-0A48-BD5F-550A56892B1B}" presName="composite" presStyleCnt="0"/>
      <dgm:spPr/>
    </dgm:pt>
    <dgm:pt modelId="{B2C0933C-FF68-144A-881C-BE791AE8E11D}" type="pres">
      <dgm:prSet presAssocID="{8C22E78E-CB1E-0A48-BD5F-550A56892B1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4489309-0580-D24B-9568-53462A9AC873}" type="pres">
      <dgm:prSet presAssocID="{8C22E78E-CB1E-0A48-BD5F-550A56892B1B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3D5AF76-D980-BE4D-BEBC-75504ED2B9CE}" type="presOf" srcId="{B882FC0F-A388-F546-A0EF-B8BFA2036064}" destId="{5AC631FC-A945-B54E-AE1F-8915A7D5DFA9}" srcOrd="0" destOrd="1" presId="urn:microsoft.com/office/officeart/2005/8/layout/hList1"/>
    <dgm:cxn modelId="{36899693-05DF-3342-B07A-D5590A51DD7A}" srcId="{8C22E78E-CB1E-0A48-BD5F-550A56892B1B}" destId="{DEC2E5D5-B191-9342-986B-575CFB0E5E5C}" srcOrd="0" destOrd="0" parTransId="{AEA94296-75F0-4B48-8964-755626B82C46}" sibTransId="{C4D3C4DA-3184-134D-979B-7405FE29DB8E}"/>
    <dgm:cxn modelId="{ECF3F19D-80B7-EE47-BAC5-02396ACDCA9E}" srcId="{DDF8F074-6A80-114A-8556-608248DEB2E6}" destId="{8C22E78E-CB1E-0A48-BD5F-550A56892B1B}" srcOrd="1" destOrd="0" parTransId="{6D515635-F420-2E47-B7E0-D6231778EF5C}" sibTransId="{9EE97793-BA22-3146-87AC-DCF25211E7FE}"/>
    <dgm:cxn modelId="{49B761E1-31D9-E049-B034-C1CA8326BE1A}" type="presOf" srcId="{38AE4EF6-BFE4-0242-A619-DA6ECD46F2CC}" destId="{5AC631FC-A945-B54E-AE1F-8915A7D5DFA9}" srcOrd="0" destOrd="0" presId="urn:microsoft.com/office/officeart/2005/8/layout/hList1"/>
    <dgm:cxn modelId="{DDC3D5AE-A308-C54C-856A-53D31E1028FC}" srcId="{8F5C975E-6054-2446-B8B2-CB2356E3484A}" destId="{2A7D2D26-0A5A-A940-9C8D-3811C51C3586}" srcOrd="2" destOrd="0" parTransId="{B0B5AC61-BD3D-2F40-A6F7-1E1A3F4F9E51}" sibTransId="{8BABC7C5-7EFA-664A-872D-62F0E27F9ACA}"/>
    <dgm:cxn modelId="{1986DC72-545D-D844-9675-E10BB191CB91}" type="presOf" srcId="{DEC2E5D5-B191-9342-986B-575CFB0E5E5C}" destId="{64489309-0580-D24B-9568-53462A9AC873}" srcOrd="0" destOrd="0" presId="urn:microsoft.com/office/officeart/2005/8/layout/hList1"/>
    <dgm:cxn modelId="{4CCF8CF4-AC1C-5042-B681-F84A7BE492C9}" type="presOf" srcId="{BB83DF47-2B74-604A-9F0D-BC53A487A053}" destId="{64489309-0580-D24B-9568-53462A9AC873}" srcOrd="0" destOrd="2" presId="urn:microsoft.com/office/officeart/2005/8/layout/hList1"/>
    <dgm:cxn modelId="{5E7C71EC-0291-094A-B9D3-3221F6450B4C}" type="presOf" srcId="{F485C1A8-772E-7B48-B959-A216092938BA}" destId="{64489309-0580-D24B-9568-53462A9AC873}" srcOrd="0" destOrd="3" presId="urn:microsoft.com/office/officeart/2005/8/layout/hList1"/>
    <dgm:cxn modelId="{3B4522E9-88CD-8D48-9063-CC4C901D9B13}" type="presOf" srcId="{2A7D2D26-0A5A-A940-9C8D-3811C51C3586}" destId="{5AC631FC-A945-B54E-AE1F-8915A7D5DFA9}" srcOrd="0" destOrd="2" presId="urn:microsoft.com/office/officeart/2005/8/layout/hList1"/>
    <dgm:cxn modelId="{98501E45-D560-794B-AD89-DBC93B782041}" srcId="{8F5C975E-6054-2446-B8B2-CB2356E3484A}" destId="{B882FC0F-A388-F546-A0EF-B8BFA2036064}" srcOrd="1" destOrd="0" parTransId="{06E3E107-DB01-AC4B-B117-4B2E100D1AF3}" sibTransId="{5A3AF249-C33F-D84B-89FA-60DB0C2C1272}"/>
    <dgm:cxn modelId="{6D97C16F-8D89-2F47-A24E-2071E9CEE79C}" type="presOf" srcId="{8C22E78E-CB1E-0A48-BD5F-550A56892B1B}" destId="{B2C0933C-FF68-144A-881C-BE791AE8E11D}" srcOrd="0" destOrd="0" presId="urn:microsoft.com/office/officeart/2005/8/layout/hList1"/>
    <dgm:cxn modelId="{573413CA-9BAB-D148-9EC6-CED2CD5FBC5A}" srcId="{8F5C975E-6054-2446-B8B2-CB2356E3484A}" destId="{18E9DCB0-24C8-BF40-A38A-EB7C41654DC2}" srcOrd="4" destOrd="0" parTransId="{9786CA4D-EEFF-1849-8CBD-A6E6A3202359}" sibTransId="{B3C803A6-B909-7248-9C22-DF01226D4266}"/>
    <dgm:cxn modelId="{37BDB875-9114-B547-AC18-7335C6388AE9}" srcId="{8C22E78E-CB1E-0A48-BD5F-550A56892B1B}" destId="{95B47DFF-6B64-4645-B030-1035BF152214}" srcOrd="1" destOrd="0" parTransId="{F594A63C-FFC3-D44B-A5C3-F6A1CC775274}" sibTransId="{2ECB467C-B43F-5B42-BEF7-D0482DB0BCA3}"/>
    <dgm:cxn modelId="{FB17D805-D9F0-504B-8098-CCC05EE95D8B}" type="presOf" srcId="{18E9DCB0-24C8-BF40-A38A-EB7C41654DC2}" destId="{5AC631FC-A945-B54E-AE1F-8915A7D5DFA9}" srcOrd="0" destOrd="4" presId="urn:microsoft.com/office/officeart/2005/8/layout/hList1"/>
    <dgm:cxn modelId="{72FD60CA-A89C-0140-8614-68529C40EBF0}" type="presOf" srcId="{8F5C975E-6054-2446-B8B2-CB2356E3484A}" destId="{4EDBFE07-3860-0A4F-AF97-4C526F8C886C}" srcOrd="0" destOrd="0" presId="urn:microsoft.com/office/officeart/2005/8/layout/hList1"/>
    <dgm:cxn modelId="{8F9E8A27-3C47-1044-AEDB-9C8252155068}" type="presOf" srcId="{FA1DBFAE-7B3F-154A-9F2B-9DE6DABBF8F6}" destId="{64489309-0580-D24B-9568-53462A9AC873}" srcOrd="0" destOrd="4" presId="urn:microsoft.com/office/officeart/2005/8/layout/hList1"/>
    <dgm:cxn modelId="{652F82AE-7551-A348-A446-E768FFE766E0}" srcId="{8C22E78E-CB1E-0A48-BD5F-550A56892B1B}" destId="{FA1DBFAE-7B3F-154A-9F2B-9DE6DABBF8F6}" srcOrd="4" destOrd="0" parTransId="{3F001C15-2A0B-9E4E-B562-3241232C6E2E}" sibTransId="{20C85F1A-1BAD-FB49-9C69-C7BB009F6F64}"/>
    <dgm:cxn modelId="{FBDBF714-A124-494D-A6D3-64E6FBD84BA5}" type="presOf" srcId="{95B47DFF-6B64-4645-B030-1035BF152214}" destId="{64489309-0580-D24B-9568-53462A9AC873}" srcOrd="0" destOrd="1" presId="urn:microsoft.com/office/officeart/2005/8/layout/hList1"/>
    <dgm:cxn modelId="{175785D9-58C8-CD43-BD9F-38029EC92766}" srcId="{8C22E78E-CB1E-0A48-BD5F-550A56892B1B}" destId="{3546DF31-2360-B84A-A9CA-CAA72F026858}" srcOrd="5" destOrd="0" parTransId="{6127D497-6FA6-0E40-B848-0CA25D32976F}" sibTransId="{3EF2602F-B663-6F4D-BA39-7E288501781B}"/>
    <dgm:cxn modelId="{B48698CE-1ACF-CF43-85BE-B7882528C662}" srcId="{8F5C975E-6054-2446-B8B2-CB2356E3484A}" destId="{38AE4EF6-BFE4-0242-A619-DA6ECD46F2CC}" srcOrd="0" destOrd="0" parTransId="{9896FA16-20E5-A947-BF1D-A7114F140008}" sibTransId="{CA716C5B-B058-C842-B1C8-D726B95052DC}"/>
    <dgm:cxn modelId="{0F9F62B8-D51F-FE43-884D-2AC39CC9F3D3}" type="presOf" srcId="{C6E731D6-1B0D-5047-B4B8-A387646CE1C5}" destId="{5AC631FC-A945-B54E-AE1F-8915A7D5DFA9}" srcOrd="0" destOrd="3" presId="urn:microsoft.com/office/officeart/2005/8/layout/hList1"/>
    <dgm:cxn modelId="{600E1DF5-EDEC-3F45-8961-02FBD360C86D}" type="presOf" srcId="{3546DF31-2360-B84A-A9CA-CAA72F026858}" destId="{64489309-0580-D24B-9568-53462A9AC873}" srcOrd="0" destOrd="5" presId="urn:microsoft.com/office/officeart/2005/8/layout/hList1"/>
    <dgm:cxn modelId="{218E457E-6832-EA4C-A587-95869E2E4054}" srcId="{8C22E78E-CB1E-0A48-BD5F-550A56892B1B}" destId="{F485C1A8-772E-7B48-B959-A216092938BA}" srcOrd="3" destOrd="0" parTransId="{BBC87590-0E05-404F-8248-348DCAE7ADC9}" sibTransId="{F9BCCD1E-27F1-0948-B237-D5164B877499}"/>
    <dgm:cxn modelId="{B5BDCF70-5D6F-824E-B143-3AA8107821CD}" srcId="{8F5C975E-6054-2446-B8B2-CB2356E3484A}" destId="{C6E731D6-1B0D-5047-B4B8-A387646CE1C5}" srcOrd="3" destOrd="0" parTransId="{37FBB903-B0D4-954C-9E79-26E3ACF311BE}" sibTransId="{4FA32F5D-CCA2-3446-8DF8-E3119E5C749C}"/>
    <dgm:cxn modelId="{316FC57B-75EC-4643-B157-CD9F8DA05BD7}" srcId="{DDF8F074-6A80-114A-8556-608248DEB2E6}" destId="{8F5C975E-6054-2446-B8B2-CB2356E3484A}" srcOrd="0" destOrd="0" parTransId="{65DC6EA7-3CBF-A94E-B331-2068CAB97460}" sibTransId="{8D09F4C6-52BD-FD47-994D-D69304B43255}"/>
    <dgm:cxn modelId="{3F2BABC6-22DC-0C4B-9C49-E2D79D035762}" type="presOf" srcId="{DDF8F074-6A80-114A-8556-608248DEB2E6}" destId="{0289700A-57FD-964B-A591-053549248FBC}" srcOrd="0" destOrd="0" presId="urn:microsoft.com/office/officeart/2005/8/layout/hList1"/>
    <dgm:cxn modelId="{205FD8DC-B246-E24D-9D04-7893E36B543D}" srcId="{8C22E78E-CB1E-0A48-BD5F-550A56892B1B}" destId="{BB83DF47-2B74-604A-9F0D-BC53A487A053}" srcOrd="2" destOrd="0" parTransId="{DE25F8CD-AE70-0442-AB82-168A2F6B1856}" sibTransId="{31A41BDE-E160-6640-B84B-2D49492EFA36}"/>
    <dgm:cxn modelId="{7A763FB2-B003-094C-8EFB-28A359686C47}" type="presParOf" srcId="{0289700A-57FD-964B-A591-053549248FBC}" destId="{9998F2CC-9E45-0B46-B923-5BF1F61535D3}" srcOrd="0" destOrd="0" presId="urn:microsoft.com/office/officeart/2005/8/layout/hList1"/>
    <dgm:cxn modelId="{0F2F3B04-AC69-2941-A0ED-9D6B03E7E4DF}" type="presParOf" srcId="{9998F2CC-9E45-0B46-B923-5BF1F61535D3}" destId="{4EDBFE07-3860-0A4F-AF97-4C526F8C886C}" srcOrd="0" destOrd="0" presId="urn:microsoft.com/office/officeart/2005/8/layout/hList1"/>
    <dgm:cxn modelId="{ED1E0651-5D36-F548-BCF0-83E0FBE0016C}" type="presParOf" srcId="{9998F2CC-9E45-0B46-B923-5BF1F61535D3}" destId="{5AC631FC-A945-B54E-AE1F-8915A7D5DFA9}" srcOrd="1" destOrd="0" presId="urn:microsoft.com/office/officeart/2005/8/layout/hList1"/>
    <dgm:cxn modelId="{E908A900-9A27-4043-B5EB-B1BCAAF501BA}" type="presParOf" srcId="{0289700A-57FD-964B-A591-053549248FBC}" destId="{4009B88A-6A46-D34E-B5B9-940AB78A0079}" srcOrd="1" destOrd="0" presId="urn:microsoft.com/office/officeart/2005/8/layout/hList1"/>
    <dgm:cxn modelId="{1AC680A9-31D1-DE48-9288-3BA99676C4B7}" type="presParOf" srcId="{0289700A-57FD-964B-A591-053549248FBC}" destId="{C8317CF7-C75A-EE47-B3FB-F85DE154A9B6}" srcOrd="2" destOrd="0" presId="urn:microsoft.com/office/officeart/2005/8/layout/hList1"/>
    <dgm:cxn modelId="{4B19E678-8147-8F48-9BD0-CABA38254E67}" type="presParOf" srcId="{C8317CF7-C75A-EE47-B3FB-F85DE154A9B6}" destId="{B2C0933C-FF68-144A-881C-BE791AE8E11D}" srcOrd="0" destOrd="0" presId="urn:microsoft.com/office/officeart/2005/8/layout/hList1"/>
    <dgm:cxn modelId="{C648D6AD-618E-E549-B6D4-9D5DF16B2F69}" type="presParOf" srcId="{C8317CF7-C75A-EE47-B3FB-F85DE154A9B6}" destId="{64489309-0580-D24B-9568-53462A9AC87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DBFE07-3860-0A4F-AF97-4C526F8C886C}">
      <dsp:nvSpPr>
        <dsp:cNvPr id="0" name=""/>
        <dsp:cNvSpPr/>
      </dsp:nvSpPr>
      <dsp:spPr>
        <a:xfrm>
          <a:off x="48" y="26078"/>
          <a:ext cx="4650686" cy="13333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6720" tIns="243840" rIns="426720" bIns="24384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000" b="1" kern="1200" dirty="0" smtClean="0"/>
            <a:t>+</a:t>
          </a:r>
          <a:endParaRPr lang="cs-CZ" sz="6000" b="1" kern="1200" dirty="0"/>
        </a:p>
      </dsp:txBody>
      <dsp:txXfrm>
        <a:off x="48" y="26078"/>
        <a:ext cx="4650686" cy="1333337"/>
      </dsp:txXfrm>
    </dsp:sp>
    <dsp:sp modelId="{5AC631FC-A945-B54E-AE1F-8915A7D5DFA9}">
      <dsp:nvSpPr>
        <dsp:cNvPr id="0" name=""/>
        <dsp:cNvSpPr/>
      </dsp:nvSpPr>
      <dsp:spPr>
        <a:xfrm>
          <a:off x="48" y="1359415"/>
          <a:ext cx="4650686" cy="34659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800" kern="1200" dirty="0" smtClean="0"/>
            <a:t>přehlednost</a:t>
          </a:r>
          <a:endParaRPr lang="cs-CZ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800" kern="1200" dirty="0" smtClean="0"/>
            <a:t>jednoduchost a nenáročnost pro TO</a:t>
          </a:r>
          <a:endParaRPr lang="cs-CZ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800" kern="1200" dirty="0" smtClean="0"/>
            <a:t>pohodlnost</a:t>
          </a:r>
          <a:endParaRPr lang="cs-CZ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800" kern="1200" dirty="0" smtClean="0"/>
            <a:t>objem výsledných dat</a:t>
          </a:r>
          <a:endParaRPr lang="cs-CZ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800" kern="1200" dirty="0" smtClean="0"/>
            <a:t>motivace</a:t>
          </a:r>
          <a:endParaRPr lang="cs-CZ" sz="2800" kern="1200" dirty="0"/>
        </a:p>
      </dsp:txBody>
      <dsp:txXfrm>
        <a:off x="48" y="1359415"/>
        <a:ext cx="4650686" cy="3465905"/>
      </dsp:txXfrm>
    </dsp:sp>
    <dsp:sp modelId="{B2C0933C-FF68-144A-881C-BE791AE8E11D}">
      <dsp:nvSpPr>
        <dsp:cNvPr id="0" name=""/>
        <dsp:cNvSpPr/>
      </dsp:nvSpPr>
      <dsp:spPr>
        <a:xfrm>
          <a:off x="5301831" y="26078"/>
          <a:ext cx="4650686" cy="13333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6720" tIns="243840" rIns="426720" bIns="24384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000" b="1" kern="1200" cap="none" spc="0" smtClean="0">
              <a:ln w="13462"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rPr>
            <a:t>–</a:t>
          </a:r>
          <a:endParaRPr lang="cs-CZ" sz="6000" kern="1200" dirty="0"/>
        </a:p>
      </dsp:txBody>
      <dsp:txXfrm>
        <a:off x="5301831" y="26078"/>
        <a:ext cx="4650686" cy="1333337"/>
      </dsp:txXfrm>
    </dsp:sp>
    <dsp:sp modelId="{64489309-0580-D24B-9568-53462A9AC873}">
      <dsp:nvSpPr>
        <dsp:cNvPr id="0" name=""/>
        <dsp:cNvSpPr/>
      </dsp:nvSpPr>
      <dsp:spPr>
        <a:xfrm>
          <a:off x="5301831" y="1359415"/>
          <a:ext cx="4650686" cy="34659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800" kern="1200" dirty="0" smtClean="0"/>
            <a:t>nesystematičnost</a:t>
          </a:r>
          <a:endParaRPr lang="cs-CZ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800" kern="1200" dirty="0" smtClean="0"/>
            <a:t>nepřesnost</a:t>
          </a:r>
          <a:endParaRPr lang="cs-CZ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800" kern="1200" dirty="0" smtClean="0"/>
            <a:t>nedůvěra TO</a:t>
          </a:r>
          <a:endParaRPr lang="cs-CZ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800" kern="1200" dirty="0" smtClean="0"/>
            <a:t>složitost</a:t>
          </a:r>
          <a:endParaRPr lang="cs-CZ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800" kern="1200" dirty="0" smtClean="0"/>
            <a:t>nesrozumitelnost</a:t>
          </a:r>
          <a:endParaRPr lang="cs-CZ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800" kern="1200" dirty="0" smtClean="0"/>
            <a:t>materiální/časová náročnost</a:t>
          </a:r>
          <a:endParaRPr lang="cs-CZ" sz="2800" kern="1200" dirty="0"/>
        </a:p>
      </dsp:txBody>
      <dsp:txXfrm>
        <a:off x="5301831" y="1359415"/>
        <a:ext cx="4650686" cy="34659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BDF68E2-58F2-4D09-BE8B-E3BD06533059}" type="datetimeFigureOut">
              <a:rPr lang="en-US" smtClean="0"/>
              <a:t>11/6/16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024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11/6/16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93648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11/6/16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27730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11/6/16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62527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11/6/16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1093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11/6/16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71045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11/6/16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91717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E2D6473-DF6D-4702-B328-E0DD40540A4E}" type="datetimeFigureOut">
              <a:rPr lang="en-US" smtClean="0"/>
              <a:t>11/6/16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233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26F7E3A-B166-407D-9866-32884E7D5B37}" type="datetimeFigureOut">
              <a:rPr lang="en-US" smtClean="0"/>
              <a:t>11/6/16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194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11/6/16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998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11/6/16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12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11/6/16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923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11/6/16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95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11/6/16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505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11/6/16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82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11/6/16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383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cs-CZ" smtClean="0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11/6/16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728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11/6/16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52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  <p:sldLayoutId id="2147483932" r:id="rId13"/>
    <p:sldLayoutId id="2147483933" r:id="rId14"/>
    <p:sldLayoutId id="2147483934" r:id="rId15"/>
    <p:sldLayoutId id="2147483935" r:id="rId16"/>
    <p:sldLayoutId id="214748393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0000kroku.cz/?page=kategorie&amp;&amp;ktera=krokomer" TargetMode="External"/><Relationship Id="rId4" Type="http://schemas.openxmlformats.org/officeDocument/2006/relationships/hyperlink" Target="https://cs.wikipedia.org/wiki/Krokom&#283;r" TargetMode="External"/><Relationship Id="rId5" Type="http://schemas.openxmlformats.org/officeDocument/2006/relationships/hyperlink" Target="http://is.muni.cz/th/174127/pedf_m/" TargetMode="External"/><Relationship Id="rId6" Type="http://schemas.openxmlformats.org/officeDocument/2006/relationships/hyperlink" Target="https://is.muni.cz/auth/th/422011/fsps_b/Bakalarska_prace_Lucie_Simkova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omel.vsb.cz/~jur286/prostredky_aut_rizeni/preklad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/>
              <a:t>Monitoring a diagnostika kvantity a kvality pohybové aktivity</a:t>
            </a:r>
            <a:endParaRPr lang="cs-CZ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80656" y="4777381"/>
            <a:ext cx="9906000" cy="1096946"/>
          </a:xfrm>
        </p:spPr>
        <p:txBody>
          <a:bodyPr>
            <a:normAutofit/>
          </a:bodyPr>
          <a:lstStyle/>
          <a:p>
            <a:r>
              <a:rPr lang="cs-CZ" dirty="0" smtClean="0"/>
              <a:t>  (pedometry, akcelerometry)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9504219" y="5874327"/>
            <a:ext cx="1981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Lucie ŠIMKOVÁ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65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0" y="1332923"/>
            <a:ext cx="9601200" cy="5309754"/>
          </a:xfrm>
        </p:spPr>
        <p:txBody>
          <a:bodyPr>
            <a:normAutofit/>
          </a:bodyPr>
          <a:lstStyle/>
          <a:p>
            <a:r>
              <a:rPr lang="cs-CZ" sz="2200" dirty="0" err="1" smtClean="0">
                <a:solidFill>
                  <a:schemeClr val="bg1"/>
                </a:solidFill>
              </a:rPr>
              <a:t>Actigraph</a:t>
            </a:r>
            <a:r>
              <a:rPr lang="cs-CZ" sz="2200" dirty="0" smtClean="0">
                <a:solidFill>
                  <a:schemeClr val="bg1"/>
                </a:solidFill>
              </a:rPr>
              <a:t> wGT3X-BT měří</a:t>
            </a:r>
            <a:r>
              <a:rPr lang="cs-CZ" sz="2400" dirty="0" smtClean="0">
                <a:solidFill>
                  <a:schemeClr val="bg1"/>
                </a:solidFill>
              </a:rPr>
              <a:t>:	</a:t>
            </a:r>
            <a:r>
              <a:rPr lang="cs-CZ" dirty="0" smtClean="0">
                <a:solidFill>
                  <a:schemeClr val="bg1"/>
                </a:solidFill>
              </a:rPr>
              <a:t>- zrychlení</a:t>
            </a:r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									- počty aktivit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	</a:t>
            </a:r>
            <a:r>
              <a:rPr lang="cs-CZ" dirty="0" smtClean="0">
                <a:solidFill>
                  <a:schemeClr val="bg1"/>
                </a:solidFill>
              </a:rPr>
              <a:t>							</a:t>
            </a:r>
            <a:r>
              <a:rPr lang="cs-CZ" dirty="0" smtClean="0">
                <a:solidFill>
                  <a:schemeClr val="tx1"/>
                </a:solidFill>
              </a:rPr>
              <a:t>	- energetický výdej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									- metabolické hodnoty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								- počet kroků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					- intenzitu PA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					- záchvěvy (při aktivitě i sezení)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					- pozici těla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					- spánkovou latenci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					- dobu spánku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					- účinnost spánku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					- okolní světlo</a:t>
            </a:r>
          </a:p>
        </p:txBody>
      </p:sp>
    </p:spTree>
    <p:extLst>
      <p:ext uri="{BB962C8B-B14F-4D97-AF65-F5344CB8AC3E}">
        <p14:creationId xmlns:p14="http://schemas.microsoft.com/office/powerpoint/2010/main" val="2505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při práci s akcelerometry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Inicializace přístrojů (software </a:t>
            </a:r>
            <a:r>
              <a:rPr lang="cs-CZ" dirty="0" err="1" smtClean="0"/>
              <a:t>ActiLife</a:t>
            </a:r>
            <a:r>
              <a:rPr lang="cs-CZ" dirty="0" smtClean="0"/>
              <a:t>) – čas měření, vzorkovací frekvence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Vkládání biometrických údajů TO – jméno, pohlaví, datum narození, 									    výška, váha, rasa, umístění zařízení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Měření (data v interní paměti)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Zpracování v softwaru </a:t>
            </a:r>
            <a:r>
              <a:rPr lang="cs-CZ" dirty="0" err="1" smtClean="0"/>
              <a:t>ActiLife</a:t>
            </a: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Zpracování v programech (př. </a:t>
            </a:r>
            <a:r>
              <a:rPr lang="cs-CZ" dirty="0" err="1" smtClean="0"/>
              <a:t>Statistica</a:t>
            </a:r>
            <a:r>
              <a:rPr lang="cs-CZ" dirty="0" smtClean="0"/>
              <a:t>, Microsoft Excel)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Vyhodnocení dat</a:t>
            </a:r>
          </a:p>
          <a:p>
            <a:pPr marL="457200" indent="-457200">
              <a:buFont typeface="+mj-lt"/>
              <a:buAutoNum type="arabicPeriod"/>
            </a:pP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31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73" y="702732"/>
            <a:ext cx="11059654" cy="5631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4447309" y="6470074"/>
            <a:ext cx="3297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Ukázka dat převedených do Excelu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77177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434166"/>
            <a:ext cx="8825659" cy="4068233"/>
          </a:xfrm>
        </p:spPr>
        <p:txBody>
          <a:bodyPr>
            <a:normAutofit/>
          </a:bodyPr>
          <a:lstStyle/>
          <a:p>
            <a:r>
              <a:rPr lang="cs-CZ" dirty="0">
                <a:hlinkClick r:id="rId2"/>
              </a:rPr>
              <a:t>http://homel.vsb.cz/~</a:t>
            </a:r>
            <a:r>
              <a:rPr lang="cs-CZ" dirty="0" smtClean="0">
                <a:hlinkClick r:id="rId2"/>
              </a:rPr>
              <a:t>jur286/prostredky_aut_rizeni/preklad.htm</a:t>
            </a:r>
            <a:endParaRPr lang="cs-CZ" dirty="0" smtClean="0"/>
          </a:p>
          <a:p>
            <a:r>
              <a:rPr lang="cs-CZ" dirty="0">
                <a:hlinkClick r:id="rId3"/>
              </a:rPr>
              <a:t>http://www.10000kroku.cz/?page=kategorie&amp;&amp;</a:t>
            </a:r>
            <a:r>
              <a:rPr lang="cs-CZ" dirty="0" smtClean="0">
                <a:hlinkClick r:id="rId3"/>
              </a:rPr>
              <a:t>ktera=krokomer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https</a:t>
            </a:r>
            <a:r>
              <a:rPr lang="cs-CZ" dirty="0">
                <a:hlinkClick r:id="rId4"/>
              </a:rPr>
              <a:t>://</a:t>
            </a:r>
            <a:r>
              <a:rPr lang="cs-CZ" dirty="0" smtClean="0">
                <a:hlinkClick r:id="rId4"/>
              </a:rPr>
              <a:t>cs.wikipedia.org/wiki/Krokoměr</a:t>
            </a:r>
            <a:endParaRPr lang="cs-CZ" dirty="0" smtClean="0"/>
          </a:p>
          <a:p>
            <a:r>
              <a:rPr lang="cs-CZ" dirty="0"/>
              <a:t>http://</a:t>
            </a:r>
            <a:r>
              <a:rPr lang="cs-CZ" dirty="0" err="1"/>
              <a:t>www.telesnakultura.upol.cz</a:t>
            </a:r>
            <a:r>
              <a:rPr lang="cs-CZ" dirty="0"/>
              <a:t>/</a:t>
            </a:r>
            <a:r>
              <a:rPr lang="cs-CZ" dirty="0" err="1"/>
              <a:t>pdfs</a:t>
            </a:r>
            <a:r>
              <a:rPr lang="cs-CZ" dirty="0"/>
              <a:t>/tek/2009/02/08.pdf</a:t>
            </a:r>
            <a:endParaRPr lang="cs-CZ" dirty="0" smtClean="0"/>
          </a:p>
          <a:p>
            <a:r>
              <a:rPr lang="cs-CZ" dirty="0" smtClean="0"/>
              <a:t>Ježová </a:t>
            </a:r>
            <a:r>
              <a:rPr lang="cs-CZ" dirty="0"/>
              <a:t>, S</a:t>
            </a:r>
            <a:r>
              <a:rPr lang="cs-CZ" dirty="0" smtClean="0"/>
              <a:t>. </a:t>
            </a:r>
            <a:r>
              <a:rPr lang="cs-CZ" dirty="0"/>
              <a:t>(</a:t>
            </a:r>
            <a:r>
              <a:rPr lang="cs-CZ" dirty="0" smtClean="0"/>
              <a:t>2010). </a:t>
            </a:r>
            <a:r>
              <a:rPr lang="cs-CZ" i="1" dirty="0"/>
              <a:t>Možnosti monitoringu pohybové </a:t>
            </a:r>
            <a:r>
              <a:rPr lang="cs-CZ" i="1" dirty="0" smtClean="0"/>
              <a:t>aktivity dětí </a:t>
            </a:r>
            <a:r>
              <a:rPr lang="cs-CZ" i="1" dirty="0"/>
              <a:t>mladšího školního </a:t>
            </a:r>
            <a:r>
              <a:rPr lang="cs-CZ" i="1" dirty="0" smtClean="0"/>
              <a:t>věku. </a:t>
            </a:r>
            <a:r>
              <a:rPr lang="cs-CZ" dirty="0" smtClean="0"/>
              <a:t>(Thesis</a:t>
            </a:r>
            <a:r>
              <a:rPr lang="cs-CZ" dirty="0"/>
              <a:t>, Masaryk University, Brno, </a:t>
            </a:r>
            <a:r>
              <a:rPr lang="cs-CZ" dirty="0" err="1"/>
              <a:t>Czechia</a:t>
            </a:r>
            <a:r>
              <a:rPr lang="cs-CZ" dirty="0"/>
              <a:t>). </a:t>
            </a:r>
            <a:r>
              <a:rPr lang="cs-CZ" dirty="0" err="1"/>
              <a:t>Retrieved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: </a:t>
            </a:r>
            <a:r>
              <a:rPr lang="cs-CZ" dirty="0">
                <a:hlinkClick r:id="rId5"/>
              </a:rPr>
              <a:t>http://is.muni.cz/th/174127/pedf_m</a:t>
            </a:r>
            <a:r>
              <a:rPr lang="cs-CZ" dirty="0" smtClean="0">
                <a:hlinkClick r:id="rId5"/>
              </a:rPr>
              <a:t>/</a:t>
            </a:r>
            <a:endParaRPr lang="cs-CZ" dirty="0" smtClean="0"/>
          </a:p>
          <a:p>
            <a:r>
              <a:rPr lang="cs-CZ" dirty="0" smtClean="0"/>
              <a:t>Šimková, L. (2016</a:t>
            </a:r>
            <a:r>
              <a:rPr lang="cs-CZ" dirty="0"/>
              <a:t>). </a:t>
            </a:r>
            <a:r>
              <a:rPr lang="cs-CZ" i="1" dirty="0"/>
              <a:t>Monitoring pohybové aktivity u žáků druhého stupně základních </a:t>
            </a:r>
            <a:r>
              <a:rPr lang="cs-CZ" i="1" dirty="0" smtClean="0"/>
              <a:t>škol.</a:t>
            </a:r>
            <a:r>
              <a:rPr lang="cs-CZ" dirty="0" smtClean="0"/>
              <a:t> (</a:t>
            </a:r>
            <a:r>
              <a:rPr lang="cs-CZ" dirty="0" err="1" smtClean="0"/>
              <a:t>Bachelor‘s</a:t>
            </a:r>
            <a:r>
              <a:rPr lang="cs-CZ" dirty="0" smtClean="0"/>
              <a:t> thesis, Masaryk University, Brno, </a:t>
            </a:r>
            <a:r>
              <a:rPr lang="cs-CZ" dirty="0" err="1" smtClean="0"/>
              <a:t>Czechia</a:t>
            </a:r>
            <a:r>
              <a:rPr lang="cs-CZ" dirty="0" smtClean="0"/>
              <a:t>). </a:t>
            </a:r>
            <a:r>
              <a:rPr lang="cs-CZ" dirty="0" err="1" smtClean="0"/>
              <a:t>Retrieved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: </a:t>
            </a:r>
            <a:r>
              <a:rPr lang="cs-CZ" dirty="0" smtClean="0">
                <a:hlinkClick r:id="rId6"/>
              </a:rPr>
              <a:t>https</a:t>
            </a:r>
            <a:r>
              <a:rPr lang="cs-CZ" dirty="0">
                <a:hlinkClick r:id="rId6"/>
              </a:rPr>
              <a:t>://</a:t>
            </a:r>
            <a:r>
              <a:rPr lang="cs-CZ" dirty="0" smtClean="0">
                <a:hlinkClick r:id="rId6"/>
              </a:rPr>
              <a:t>is.muni.cz/auth/th/422011/fsps_b/Bakalarska_prace_Lucie_Simkova.pdf</a:t>
            </a:r>
            <a:endParaRPr lang="cs-CZ" dirty="0" smtClean="0"/>
          </a:p>
          <a:p>
            <a:endParaRPr lang="cs-CZ" i="1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476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Monitorování PA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603500"/>
            <a:ext cx="9152828" cy="3416300"/>
          </a:xfrm>
        </p:spPr>
        <p:txBody>
          <a:bodyPr/>
          <a:lstStyle/>
          <a:p>
            <a:r>
              <a:rPr lang="cs-CZ" dirty="0" smtClean="0"/>
              <a:t>obsahem </a:t>
            </a:r>
            <a:r>
              <a:rPr lang="cs-CZ" dirty="0" err="1" smtClean="0"/>
              <a:t>kinantropologie</a:t>
            </a:r>
            <a:r>
              <a:rPr lang="cs-CZ" dirty="0" smtClean="0"/>
              <a:t>, medicíny, informatiky, matematiky a řady dalších</a:t>
            </a:r>
          </a:p>
          <a:p>
            <a:r>
              <a:rPr lang="cs-CZ" dirty="0" smtClean="0"/>
              <a:t>významná role při výzkumu pohybových činností v tréninkovém a edukačním procesu, medicíně a při rekonvalescenci</a:t>
            </a:r>
          </a:p>
          <a:p>
            <a:endParaRPr lang="cs-CZ" dirty="0"/>
          </a:p>
          <a:p>
            <a:r>
              <a:rPr lang="cs-CZ" b="1" dirty="0" smtClean="0">
                <a:solidFill>
                  <a:srgbClr val="FF0000"/>
                </a:solidFill>
              </a:rPr>
              <a:t>kvalitativní způsob </a:t>
            </a:r>
            <a:r>
              <a:rPr lang="is-IS" sz="2800" dirty="0" smtClean="0"/>
              <a:t>… </a:t>
            </a:r>
            <a:r>
              <a:rPr lang="is-IS" dirty="0" smtClean="0"/>
              <a:t>správné provedení PA </a:t>
            </a:r>
            <a:r>
              <a:rPr lang="is-IS" sz="2800" dirty="0" smtClean="0"/>
              <a:t>...</a:t>
            </a:r>
            <a:r>
              <a:rPr lang="is-IS" dirty="0" smtClean="0"/>
              <a:t> dotazník, obrazová technika</a:t>
            </a:r>
          </a:p>
          <a:p>
            <a:r>
              <a:rPr lang="is-IS" b="1" dirty="0" smtClean="0">
                <a:solidFill>
                  <a:srgbClr val="FF0000"/>
                </a:solidFill>
              </a:rPr>
              <a:t>kvantitativní způsob </a:t>
            </a:r>
            <a:r>
              <a:rPr lang="is-IS" sz="2800" dirty="0" smtClean="0"/>
              <a:t>...</a:t>
            </a:r>
            <a:r>
              <a:rPr lang="is-IS" dirty="0" smtClean="0"/>
              <a:t> energetický výdej, srdeční frekvence, počet kroků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67799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729343"/>
              </p:ext>
            </p:extLst>
          </p:nvPr>
        </p:nvGraphicFramePr>
        <p:xfrm>
          <a:off x="1154954" y="1327150"/>
          <a:ext cx="9952567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984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Oblast použití: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tréninkový proces (srdeční frekvence, spalování, </a:t>
            </a:r>
            <a:r>
              <a:rPr lang="is-IS" dirty="0" smtClean="0"/>
              <a:t>…)</a:t>
            </a:r>
          </a:p>
          <a:p>
            <a:pPr lvl="2"/>
            <a:r>
              <a:rPr lang="is-IS" sz="1600" dirty="0" smtClean="0"/>
              <a:t>amatérský/profesionální</a:t>
            </a:r>
            <a:endParaRPr lang="cs-CZ" sz="1600" dirty="0" smtClean="0"/>
          </a:p>
          <a:p>
            <a:r>
              <a:rPr lang="cs-CZ" dirty="0" smtClean="0"/>
              <a:t>výzkumy pohybových činností – výzkum doporučení PA, počtu kroků </a:t>
            </a:r>
            <a:r>
              <a:rPr lang="is-IS" dirty="0" smtClean="0"/>
              <a:t>…</a:t>
            </a:r>
          </a:p>
          <a:p>
            <a:r>
              <a:rPr lang="is-IS" dirty="0" smtClean="0"/>
              <a:t>preventivní medicína</a:t>
            </a:r>
          </a:p>
          <a:p>
            <a:r>
              <a:rPr lang="is-IS" dirty="0" smtClean="0"/>
              <a:t>rekonvalescence</a:t>
            </a:r>
          </a:p>
          <a:p>
            <a:endParaRPr lang="is-IS" dirty="0"/>
          </a:p>
          <a:p>
            <a:endParaRPr lang="is-IS" dirty="0" smtClean="0"/>
          </a:p>
          <a:p>
            <a:r>
              <a:rPr lang="is-IS" dirty="0" smtClean="0"/>
              <a:t>statistika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657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971179" cy="706964"/>
          </a:xfrm>
        </p:spPr>
        <p:txBody>
          <a:bodyPr/>
          <a:lstStyle/>
          <a:p>
            <a:r>
              <a:rPr lang="cs-CZ" dirty="0" smtClean="0"/>
              <a:t>Doporučení počtu kroků </a:t>
            </a:r>
            <a:r>
              <a:rPr lang="cs-CZ" smtClean="0"/>
              <a:t>a množství PA</a:t>
            </a:r>
            <a:r>
              <a:rPr lang="cs-CZ" dirty="0" smtClean="0"/>
              <a:t>: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348" y="2489071"/>
            <a:ext cx="2050834" cy="2246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1"/>
          <a:stretch/>
        </p:blipFill>
        <p:spPr>
          <a:xfrm>
            <a:off x="5535660" y="2489070"/>
            <a:ext cx="1328839" cy="2712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ovéPole 7"/>
          <p:cNvSpPr txBox="1"/>
          <p:nvPr/>
        </p:nvSpPr>
        <p:spPr>
          <a:xfrm>
            <a:off x="1723885" y="5201298"/>
            <a:ext cx="1259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mtClean="0"/>
              <a:t>13 000</a:t>
            </a:r>
            <a:endParaRPr lang="cs-CZ" sz="2400" b="1"/>
          </a:p>
        </p:txBody>
      </p:sp>
      <p:sp>
        <p:nvSpPr>
          <p:cNvPr id="9" name="TextovéPole 8"/>
          <p:cNvSpPr txBox="1"/>
          <p:nvPr/>
        </p:nvSpPr>
        <p:spPr>
          <a:xfrm>
            <a:off x="5159918" y="5551368"/>
            <a:ext cx="2080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D	    11 000</a:t>
            </a:r>
          </a:p>
          <a:p>
            <a:r>
              <a:rPr lang="cs-CZ" sz="2400" b="1" dirty="0" smtClean="0"/>
              <a:t>CH	    13 000</a:t>
            </a:r>
            <a:endParaRPr lang="cs-CZ" sz="2400" b="1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0"/>
          <a:stretch/>
        </p:blipFill>
        <p:spPr>
          <a:xfrm>
            <a:off x="8859081" y="2489070"/>
            <a:ext cx="2114571" cy="2246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ovéPole 10"/>
          <p:cNvSpPr txBox="1"/>
          <p:nvPr/>
        </p:nvSpPr>
        <p:spPr>
          <a:xfrm>
            <a:off x="9255966" y="5201299"/>
            <a:ext cx="132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10 000</a:t>
            </a:r>
            <a:endParaRPr lang="cs-CZ" sz="24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739366" y="1900185"/>
            <a:ext cx="4250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PA </a:t>
            </a:r>
            <a:r>
              <a:rPr lang="is-IS" b="1" dirty="0" smtClean="0">
                <a:solidFill>
                  <a:schemeClr val="bg1"/>
                </a:solidFill>
              </a:rPr>
              <a:t>… 60 až 90 minut denně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1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Pedometr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2315633"/>
            <a:ext cx="3083136" cy="232266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007" y="3341828"/>
            <a:ext cx="3381686" cy="287443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100" y="2315633"/>
            <a:ext cx="2052533" cy="260639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116667" y="4779045"/>
            <a:ext cx="1794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smtClean="0"/>
              <a:t>mechanismus</a:t>
            </a:r>
            <a:endParaRPr lang="cs-CZ" sz="1200"/>
          </a:p>
        </p:txBody>
      </p:sp>
      <p:sp>
        <p:nvSpPr>
          <p:cNvPr id="10" name="TextovéPole 9"/>
          <p:cNvSpPr txBox="1"/>
          <p:nvPr/>
        </p:nvSpPr>
        <p:spPr>
          <a:xfrm>
            <a:off x="8091693" y="6216261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typy pedometrů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93873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Pedometry </a:t>
            </a:r>
            <a:r>
              <a:rPr lang="cs-CZ" sz="3200" dirty="0" smtClean="0"/>
              <a:t>(krokoměry)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elektronický</a:t>
            </a:r>
            <a:r>
              <a:rPr lang="cs-CZ" dirty="0"/>
              <a:t> </a:t>
            </a:r>
            <a:r>
              <a:rPr lang="cs-CZ" dirty="0" err="1" smtClean="0"/>
              <a:t>x</a:t>
            </a:r>
            <a:r>
              <a:rPr lang="cs-CZ" dirty="0" smtClean="0"/>
              <a:t> elektromechanický </a:t>
            </a:r>
            <a:r>
              <a:rPr lang="cs-CZ" dirty="0" err="1" smtClean="0"/>
              <a:t>x</a:t>
            </a:r>
            <a:r>
              <a:rPr lang="cs-CZ" dirty="0" smtClean="0"/>
              <a:t> mechanický přístroj </a:t>
            </a:r>
          </a:p>
          <a:p>
            <a:r>
              <a:rPr lang="cs-CZ" dirty="0" smtClean="0"/>
              <a:t>princip mechanického senzoru – využívají MEMS</a:t>
            </a:r>
          </a:p>
          <a:p>
            <a:r>
              <a:rPr lang="cs-CZ" dirty="0"/>
              <a:t>mechanismus, který při každém došlápnutí přičte jeden </a:t>
            </a:r>
            <a:r>
              <a:rPr lang="cs-CZ" dirty="0" smtClean="0"/>
              <a:t>krok</a:t>
            </a:r>
          </a:p>
          <a:p>
            <a:r>
              <a:rPr lang="cs-CZ" dirty="0" smtClean="0"/>
              <a:t>měření počtu kroků a vzdálenosti</a:t>
            </a:r>
          </a:p>
          <a:p>
            <a:r>
              <a:rPr lang="cs-CZ" dirty="0" smtClean="0"/>
              <a:t>zaznamenávají poskoky a změny poloh</a:t>
            </a:r>
          </a:p>
          <a:p>
            <a:endParaRPr lang="cs-CZ" dirty="0"/>
          </a:p>
          <a:p>
            <a:r>
              <a:rPr lang="cs-CZ" dirty="0" smtClean="0"/>
              <a:t>umístění - kdekoli</a:t>
            </a:r>
          </a:p>
        </p:txBody>
      </p:sp>
    </p:spTree>
    <p:extLst>
      <p:ext uri="{BB962C8B-B14F-4D97-AF65-F5344CB8AC3E}">
        <p14:creationId xmlns:p14="http://schemas.microsoft.com/office/powerpoint/2010/main" val="119146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Akcelerometr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40" y="1828800"/>
            <a:ext cx="4237784" cy="4121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816" y="600142"/>
            <a:ext cx="3595255" cy="5350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ovéPole 6"/>
          <p:cNvSpPr txBox="1"/>
          <p:nvPr/>
        </p:nvSpPr>
        <p:spPr>
          <a:xfrm>
            <a:off x="4222558" y="6179127"/>
            <a:ext cx="3746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Akcelerometr </a:t>
            </a:r>
            <a:r>
              <a:rPr lang="cs-CZ" sz="1200" dirty="0" err="1"/>
              <a:t>w</a:t>
            </a:r>
            <a:r>
              <a:rPr lang="cs-CZ" sz="1200" dirty="0"/>
              <a:t> GT3X-BT a jeho možné umístění </a:t>
            </a:r>
            <a:r>
              <a:rPr lang="cs-CZ" sz="1200" dirty="0" smtClean="0"/>
              <a:t> 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81851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Akcelerometry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603500"/>
            <a:ext cx="9069701" cy="3416300"/>
          </a:xfrm>
        </p:spPr>
        <p:txBody>
          <a:bodyPr/>
          <a:lstStyle/>
          <a:p>
            <a:r>
              <a:rPr lang="cs-CZ" dirty="0"/>
              <a:t>elektromechanické zařízení, které měří zrychlení </a:t>
            </a:r>
            <a:r>
              <a:rPr lang="cs-CZ" dirty="0" smtClean="0"/>
              <a:t>sil (statických/dynamických)</a:t>
            </a:r>
          </a:p>
          <a:p>
            <a:r>
              <a:rPr lang="cs-CZ" dirty="0" smtClean="0"/>
              <a:t>měření pohybů těla a jeho zrychlení            výpočet intenzity pohybové aktivity v daném čase </a:t>
            </a:r>
          </a:p>
          <a:p>
            <a:r>
              <a:rPr lang="cs-CZ" dirty="0" smtClean="0"/>
              <a:t>piezoelektrické senzory detekující zrychlení v jedné až třech kolmých rovinách</a:t>
            </a:r>
            <a:endParaRPr lang="cs-CZ" dirty="0"/>
          </a:p>
        </p:txBody>
      </p:sp>
      <p:sp>
        <p:nvSpPr>
          <p:cNvPr id="6" name="Šipka vpravo 5"/>
          <p:cNvSpPr/>
          <p:nvPr/>
        </p:nvSpPr>
        <p:spPr>
          <a:xfrm>
            <a:off x="5735781" y="3117274"/>
            <a:ext cx="415636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92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t – zasedací místnost">
  <a:themeElements>
    <a:clrScheme name="Iont – zasedací místnost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t – zasedací místnost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t – zasedací místnost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990</TotalTime>
  <Words>343</Words>
  <Application>Microsoft Macintosh PowerPoint</Application>
  <PresentationFormat>Širokoúhlá obrazovka</PresentationFormat>
  <Paragraphs>82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Century Gothic</vt:lpstr>
      <vt:lpstr>Wingdings 3</vt:lpstr>
      <vt:lpstr>Arial</vt:lpstr>
      <vt:lpstr>Iont – zasedací místnost</vt:lpstr>
      <vt:lpstr>Monitoring a diagnostika kvantity a kvality pohybové aktivity</vt:lpstr>
      <vt:lpstr>Monitorování PA</vt:lpstr>
      <vt:lpstr>Prezentace aplikace PowerPoint</vt:lpstr>
      <vt:lpstr>Oblast použití:</vt:lpstr>
      <vt:lpstr>Doporučení počtu kroků a množství PA:</vt:lpstr>
      <vt:lpstr>Pedometr</vt:lpstr>
      <vt:lpstr>Pedometry (krokoměry)</vt:lpstr>
      <vt:lpstr>Akcelerometr</vt:lpstr>
      <vt:lpstr>Akcelerometry</vt:lpstr>
      <vt:lpstr>Prezentace aplikace PowerPoint</vt:lpstr>
      <vt:lpstr>Postup při práci s akcelerometry</vt:lpstr>
      <vt:lpstr>Prezentace aplikace PowerPoint</vt:lpstr>
      <vt:lpstr>Zdroje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a diagnostika kvantity a kvality pohybové aktivity</dc:title>
  <dc:creator>Lucie Šimková</dc:creator>
  <cp:lastModifiedBy>Lucie Šimková</cp:lastModifiedBy>
  <cp:revision>46</cp:revision>
  <dcterms:created xsi:type="dcterms:W3CDTF">2016-10-21T08:50:47Z</dcterms:created>
  <dcterms:modified xsi:type="dcterms:W3CDTF">2016-11-06T20:45:39Z</dcterms:modified>
</cp:coreProperties>
</file>