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6" r:id="rId8"/>
    <p:sldId id="262" r:id="rId9"/>
    <p:sldId id="264" r:id="rId10"/>
    <p:sldId id="263" r:id="rId11"/>
    <p:sldId id="265" r:id="rId12"/>
    <p:sldId id="267" r:id="rId13"/>
    <p:sldId id="268" r:id="rId14"/>
    <p:sldId id="269" r:id="rId15"/>
    <p:sldId id="270" r:id="rId16"/>
    <p:sldId id="271" r:id="rId17"/>
    <p:sldId id="272" r:id="rId18"/>
    <p:sldId id="273" r:id="rId19"/>
    <p:sldId id="274" r:id="rId20"/>
    <p:sldId id="278" r:id="rId21"/>
    <p:sldId id="275" r:id="rId22"/>
    <p:sldId id="276" r:id="rId23"/>
    <p:sldId id="277"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2A54C80-263E-416B-A8E0-580EDEADCBDC}" type="datetimeFigureOut">
              <a:rPr lang="en-US" dirty="0"/>
              <a:t>10/23/2016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10/23/2016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OEC7fWBZHB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rYxrezETexc"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r8xqxKDONE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7XJu-2E7RT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a:t>
            </a:r>
            <a:r>
              <a:rPr lang="cs-CZ" dirty="0" smtClean="0"/>
              <a:t>říjímací řízení pro NAVY SEAL</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6313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Hell </a:t>
            </a:r>
            <a:r>
              <a:rPr lang="cs-CZ" dirty="0" err="1" smtClean="0"/>
              <a:t>week</a:t>
            </a:r>
            <a:endParaRPr lang="cs-CZ" dirty="0"/>
          </a:p>
        </p:txBody>
      </p:sp>
      <p:sp>
        <p:nvSpPr>
          <p:cNvPr id="3" name="Zástupný symbol pro obsah 2"/>
          <p:cNvSpPr>
            <a:spLocks noGrp="1"/>
          </p:cNvSpPr>
          <p:nvPr>
            <p:ph idx="1"/>
          </p:nvPr>
        </p:nvSpPr>
        <p:spPr/>
        <p:txBody>
          <a:bodyPr/>
          <a:lstStyle/>
          <a:p>
            <a:r>
              <a:rPr lang="cs-CZ" dirty="0"/>
              <a:t>Vojáci jsou podrobováni lékařským prohlídkám</a:t>
            </a:r>
            <a:r>
              <a:rPr lang="cs-CZ" dirty="0" smtClean="0"/>
              <a:t>.</a:t>
            </a:r>
          </a:p>
          <a:p>
            <a:r>
              <a:rPr lang="cs-CZ" dirty="0"/>
              <a:t> Bez lékařského dohledu jde o život</a:t>
            </a:r>
            <a:r>
              <a:rPr lang="cs-CZ" dirty="0" smtClean="0"/>
              <a:t>!!!</a:t>
            </a:r>
          </a:p>
          <a:p>
            <a:r>
              <a:rPr lang="cs-CZ" dirty="0" smtClean="0"/>
              <a:t>Časté halucinace a celkové vyčerpání</a:t>
            </a:r>
          </a:p>
          <a:p>
            <a:r>
              <a:rPr lang="cs-CZ" dirty="0" smtClean="0"/>
              <a:t>Při </a:t>
            </a:r>
            <a:r>
              <a:rPr lang="cs-CZ" dirty="0"/>
              <a:t>halucinacích a nebo při zvracení mohou být postříkáni studenou </a:t>
            </a:r>
            <a:r>
              <a:rPr lang="cs-CZ" dirty="0" smtClean="0"/>
              <a:t>vodou</a:t>
            </a:r>
          </a:p>
          <a:p>
            <a:r>
              <a:rPr lang="cs-CZ" dirty="0" smtClean="0"/>
              <a:t>Častá dezorientace- vojáci neví kde jsou a </a:t>
            </a:r>
            <a:r>
              <a:rPr lang="cs-CZ" dirty="0" err="1" smtClean="0"/>
              <a:t>a</a:t>
            </a:r>
            <a:r>
              <a:rPr lang="cs-CZ" dirty="0" smtClean="0"/>
              <a:t> co dělají – nedokáží spočítat základní matematické příklady</a:t>
            </a:r>
          </a:p>
          <a:p>
            <a:r>
              <a:rPr lang="cs-CZ" dirty="0" smtClean="0"/>
              <a:t>Po úspěšném dokončení tohoto týdne – Propukne pláč, celkové zhroucení, objímaní</a:t>
            </a:r>
          </a:p>
          <a:p>
            <a:r>
              <a:rPr lang="cs-CZ" dirty="0" smtClean="0"/>
              <a:t>Tento týden nedokončí v průměru 50 procent uchazečů – někteří to vzdají, častá zranění</a:t>
            </a:r>
          </a:p>
          <a:p>
            <a:endParaRPr lang="cs-CZ" dirty="0"/>
          </a:p>
        </p:txBody>
      </p:sp>
    </p:spTree>
    <p:extLst>
      <p:ext uri="{BB962C8B-B14F-4D97-AF65-F5344CB8AC3E}">
        <p14:creationId xmlns:p14="http://schemas.microsoft.com/office/powerpoint/2010/main" val="2407825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z </a:t>
            </a:r>
            <a:r>
              <a:rPr lang="cs-CZ" dirty="0" err="1" smtClean="0"/>
              <a:t>hell</a:t>
            </a:r>
            <a:r>
              <a:rPr lang="cs-CZ" dirty="0" smtClean="0"/>
              <a:t> </a:t>
            </a:r>
            <a:r>
              <a:rPr lang="cs-CZ" dirty="0" err="1" smtClean="0"/>
              <a:t>week</a:t>
            </a:r>
            <a:endParaRPr lang="cs-CZ" dirty="0"/>
          </a:p>
        </p:txBody>
      </p:sp>
      <p:sp>
        <p:nvSpPr>
          <p:cNvPr id="3" name="Zástupný symbol pro obsah 2"/>
          <p:cNvSpPr>
            <a:spLocks noGrp="1"/>
          </p:cNvSpPr>
          <p:nvPr>
            <p:ph idx="1"/>
          </p:nvPr>
        </p:nvSpPr>
        <p:spPr/>
        <p:txBody>
          <a:bodyPr/>
          <a:lstStyle/>
          <a:p>
            <a:r>
              <a:rPr lang="cs-CZ" dirty="0"/>
              <a:t>https://www.youtube.com/watch?v=SVM_ekGx0cQ</a:t>
            </a:r>
          </a:p>
        </p:txBody>
      </p:sp>
    </p:spTree>
    <p:extLst>
      <p:ext uri="{BB962C8B-B14F-4D97-AF65-F5344CB8AC3E}">
        <p14:creationId xmlns:p14="http://schemas.microsoft.com/office/powerpoint/2010/main" val="2377573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Po </a:t>
            </a:r>
            <a:r>
              <a:rPr lang="cs-CZ" dirty="0" err="1" smtClean="0"/>
              <a:t>hell</a:t>
            </a:r>
            <a:r>
              <a:rPr lang="cs-CZ" dirty="0" smtClean="0"/>
              <a:t> </a:t>
            </a:r>
            <a:r>
              <a:rPr lang="cs-CZ" dirty="0" err="1" smtClean="0"/>
              <a:t>week</a:t>
            </a:r>
            <a:r>
              <a:rPr lang="cs-CZ" dirty="0" smtClean="0"/>
              <a:t> se týden regeneruje s menšími tréninkovými dávkami a studiem</a:t>
            </a:r>
          </a:p>
          <a:p>
            <a:r>
              <a:rPr lang="cs-CZ" dirty="0" smtClean="0"/>
              <a:t>Zbylé 3 týdny 1 části rozvíjející celkovou kondici stejné cvičení jako v </a:t>
            </a:r>
            <a:r>
              <a:rPr lang="cs-CZ" dirty="0" err="1" smtClean="0"/>
              <a:t>v</a:t>
            </a:r>
            <a:r>
              <a:rPr lang="cs-CZ" dirty="0" smtClean="0"/>
              <a:t> prvních 3 týdnech</a:t>
            </a:r>
            <a:endParaRPr lang="cs-CZ" dirty="0"/>
          </a:p>
        </p:txBody>
      </p:sp>
    </p:spTree>
    <p:extLst>
      <p:ext uri="{BB962C8B-B14F-4D97-AF65-F5344CB8AC3E}">
        <p14:creationId xmlns:p14="http://schemas.microsoft.com/office/powerpoint/2010/main" val="4286880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cs typeface="Arial" panose="020B0604020202020204" pitchFamily="34" charset="0"/>
              </a:rPr>
              <a:t>BUD/S kurz (Basic </a:t>
            </a:r>
            <a:r>
              <a:rPr lang="cs-CZ" altLang="cs-CZ" dirty="0" err="1">
                <a:cs typeface="Arial" panose="020B0604020202020204" pitchFamily="34" charset="0"/>
              </a:rPr>
              <a:t>Underwater</a:t>
            </a:r>
            <a:r>
              <a:rPr lang="cs-CZ" altLang="cs-CZ" dirty="0">
                <a:cs typeface="Arial" panose="020B0604020202020204" pitchFamily="34" charset="0"/>
              </a:rPr>
              <a:t> </a:t>
            </a:r>
            <a:r>
              <a:rPr lang="cs-CZ" altLang="cs-CZ" dirty="0" err="1">
                <a:cs typeface="Arial" panose="020B0604020202020204" pitchFamily="34" charset="0"/>
              </a:rPr>
              <a:t>Demolitions</a:t>
            </a:r>
            <a:r>
              <a:rPr lang="cs-CZ" altLang="cs-CZ" dirty="0">
                <a:cs typeface="Arial" panose="020B0604020202020204" pitchFamily="34" charset="0"/>
              </a:rPr>
              <a:t>/SEAL) </a:t>
            </a:r>
            <a:br>
              <a:rPr lang="cs-CZ" altLang="cs-CZ" dirty="0">
                <a:cs typeface="Arial" panose="020B0604020202020204" pitchFamily="34" charset="0"/>
              </a:rPr>
            </a:br>
            <a:endParaRPr lang="cs-CZ" dirty="0"/>
          </a:p>
        </p:txBody>
      </p:sp>
      <p:sp>
        <p:nvSpPr>
          <p:cNvPr id="3" name="Zástupný symbol pro obsah 2"/>
          <p:cNvSpPr>
            <a:spLocks noGrp="1"/>
          </p:cNvSpPr>
          <p:nvPr>
            <p:ph idx="1"/>
          </p:nvPr>
        </p:nvSpPr>
        <p:spPr/>
        <p:txBody>
          <a:bodyPr/>
          <a:lstStyle/>
          <a:p>
            <a:r>
              <a:rPr lang="cs-CZ" dirty="0" smtClean="0"/>
              <a:t>2. část  -  potápění</a:t>
            </a:r>
            <a:endParaRPr lang="cs-CZ" dirty="0"/>
          </a:p>
          <a:p>
            <a:r>
              <a:rPr lang="cs-CZ" dirty="0" smtClean="0"/>
              <a:t>8 týdnů</a:t>
            </a:r>
          </a:p>
          <a:p>
            <a:r>
              <a:rPr lang="cs-CZ" dirty="0" smtClean="0"/>
              <a:t>Kandidáti jsou </a:t>
            </a:r>
            <a:r>
              <a:rPr lang="cs-CZ" dirty="0"/>
              <a:t>učeni dovednostem bojového plavce a potápěče</a:t>
            </a:r>
            <a:r>
              <a:rPr lang="cs-CZ" dirty="0" smtClean="0"/>
              <a:t>.</a:t>
            </a:r>
          </a:p>
          <a:p>
            <a:r>
              <a:rPr lang="cs-CZ" dirty="0" smtClean="0"/>
              <a:t> </a:t>
            </a:r>
            <a:r>
              <a:rPr lang="cs-CZ" dirty="0"/>
              <a:t>V této fázi jsou kandidáti více ve vodě, než na souši</a:t>
            </a:r>
            <a:r>
              <a:rPr lang="cs-CZ" dirty="0" smtClean="0"/>
              <a:t>.</a:t>
            </a:r>
          </a:p>
          <a:p>
            <a:r>
              <a:rPr lang="cs-CZ" dirty="0" smtClean="0"/>
              <a:t> </a:t>
            </a:r>
            <a:r>
              <a:rPr lang="cs-CZ" dirty="0"/>
              <a:t>Často je voda velmi </a:t>
            </a:r>
            <a:r>
              <a:rPr lang="cs-CZ" dirty="0" smtClean="0"/>
              <a:t>chladná, většina </a:t>
            </a:r>
            <a:r>
              <a:rPr lang="cs-CZ" dirty="0"/>
              <a:t>cvičení se již odehrává v chladných vodách Pacifiku</a:t>
            </a:r>
            <a:r>
              <a:rPr lang="cs-CZ" dirty="0" smtClean="0"/>
              <a:t>.</a:t>
            </a:r>
          </a:p>
          <a:p>
            <a:r>
              <a:rPr lang="cs-CZ" dirty="0" smtClean="0"/>
              <a:t>Příklady cvičení – záchrana člověka, hloubkové potápění, plavání pod vodou ( </a:t>
            </a:r>
            <a:r>
              <a:rPr lang="cs-CZ" dirty="0" err="1" smtClean="0"/>
              <a:t>seals</a:t>
            </a:r>
            <a:r>
              <a:rPr lang="cs-CZ" dirty="0" smtClean="0"/>
              <a:t> mají svůj styl plavaní – plavání na boku)</a:t>
            </a:r>
          </a:p>
          <a:p>
            <a:r>
              <a:rPr lang="cs-CZ" dirty="0" smtClean="0"/>
              <a:t>Tomu </a:t>
            </a:r>
            <a:r>
              <a:rPr lang="cs-CZ" dirty="0"/>
              <a:t>všemu si přidejme ještě náročné </a:t>
            </a:r>
            <a:r>
              <a:rPr lang="cs-CZ" dirty="0" smtClean="0"/>
              <a:t>cvičení </a:t>
            </a:r>
            <a:r>
              <a:rPr lang="cs-CZ" dirty="0"/>
              <a:t>na souši, jako jsou časově limitované běhy kombinované s plaváním na otevřeném oceánu a samozřejmě všudypřítomné překážkové dráhy.</a:t>
            </a:r>
            <a:endParaRPr lang="cs-CZ" dirty="0"/>
          </a:p>
        </p:txBody>
      </p:sp>
    </p:spTree>
    <p:extLst>
      <p:ext uri="{BB962C8B-B14F-4D97-AF65-F5344CB8AC3E}">
        <p14:creationId xmlns:p14="http://schemas.microsoft.com/office/powerpoint/2010/main" val="2452426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Ukázka ze </a:t>
            </a:r>
            <a:r>
              <a:rPr lang="cs-CZ" dirty="0"/>
              <a:t>druhé fáze- </a:t>
            </a:r>
            <a:r>
              <a:rPr lang="cs-CZ" sz="1300" dirty="0" smtClean="0"/>
              <a:t>ttps</a:t>
            </a:r>
            <a:r>
              <a:rPr lang="cs-CZ" sz="1300" dirty="0"/>
              <a:t>://www.youtube.com/watch?v=OEC7fWBZHBk</a:t>
            </a:r>
          </a:p>
        </p:txBody>
      </p:sp>
      <p:pic>
        <p:nvPicPr>
          <p:cNvPr id="4" name="OEC7fWBZHBk"/>
          <p:cNvPicPr>
            <a:picLocks noGrp="1" noRot="1" noChangeAspect="1"/>
          </p:cNvPicPr>
          <p:nvPr>
            <p:ph idx="1"/>
            <a:videoFile r:link="rId1"/>
          </p:nvPr>
        </p:nvPicPr>
        <p:blipFill>
          <a:blip r:embed="rId3"/>
          <a:stretch>
            <a:fillRect/>
          </a:stretch>
        </p:blipFill>
        <p:spPr>
          <a:xfrm>
            <a:off x="1846053" y="1647645"/>
            <a:ext cx="7263441" cy="4140680"/>
          </a:xfrm>
          <a:prstGeom prst="rect">
            <a:avLst/>
          </a:prstGeom>
        </p:spPr>
      </p:pic>
    </p:spTree>
    <p:extLst>
      <p:ext uri="{BB962C8B-B14F-4D97-AF65-F5344CB8AC3E}">
        <p14:creationId xmlns:p14="http://schemas.microsoft.com/office/powerpoint/2010/main" val="2483926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Záchrana- </a:t>
            </a:r>
            <a:r>
              <a:rPr lang="cs-CZ" sz="2000" dirty="0"/>
              <a:t>https://www.youtube.com/watch?v=rYxrezETexc</a:t>
            </a:r>
          </a:p>
        </p:txBody>
      </p:sp>
      <p:pic>
        <p:nvPicPr>
          <p:cNvPr id="4" name="rYxrezETexc"/>
          <p:cNvPicPr>
            <a:picLocks noGrp="1" noRot="1" noChangeAspect="1"/>
          </p:cNvPicPr>
          <p:nvPr>
            <p:ph idx="1"/>
            <a:videoFile r:link="rId1"/>
          </p:nvPr>
        </p:nvPicPr>
        <p:blipFill>
          <a:blip r:embed="rId3"/>
          <a:stretch>
            <a:fillRect/>
          </a:stretch>
        </p:blipFill>
        <p:spPr>
          <a:xfrm>
            <a:off x="2061713" y="1785668"/>
            <a:ext cx="6133381" cy="4011283"/>
          </a:xfrm>
          <a:prstGeom prst="rect">
            <a:avLst/>
          </a:prstGeom>
        </p:spPr>
      </p:pic>
    </p:spTree>
    <p:extLst>
      <p:ext uri="{BB962C8B-B14F-4D97-AF65-F5344CB8AC3E}">
        <p14:creationId xmlns:p14="http://schemas.microsoft.com/office/powerpoint/2010/main" val="4182765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plaveckého stylu NAVY SEAL</a:t>
            </a:r>
            <a:endParaRPr lang="cs-CZ" dirty="0"/>
          </a:p>
        </p:txBody>
      </p:sp>
      <p:sp>
        <p:nvSpPr>
          <p:cNvPr id="3" name="Zástupný symbol pro obsah 2"/>
          <p:cNvSpPr>
            <a:spLocks noGrp="1"/>
          </p:cNvSpPr>
          <p:nvPr>
            <p:ph idx="1"/>
          </p:nvPr>
        </p:nvSpPr>
        <p:spPr>
          <a:xfrm>
            <a:off x="677334" y="1660257"/>
            <a:ext cx="8596668" cy="3880773"/>
          </a:xfrm>
        </p:spPr>
        <p:txBody>
          <a:bodyPr/>
          <a:lstStyle/>
          <a:p>
            <a:r>
              <a:rPr lang="cs-CZ" dirty="0" smtClean="0"/>
              <a:t>Čas 2:20 ,14</a:t>
            </a:r>
            <a:r>
              <a:rPr lang="cs-CZ" dirty="0"/>
              <a:t>: 38-https://www.youtube.com/watch?v=r8xqxKDONEg</a:t>
            </a:r>
          </a:p>
        </p:txBody>
      </p:sp>
      <p:pic>
        <p:nvPicPr>
          <p:cNvPr id="4" name="r8xqxKDONEg"/>
          <p:cNvPicPr>
            <a:picLocks noRot="1" noChangeAspect="1"/>
          </p:cNvPicPr>
          <p:nvPr>
            <a:videoFile r:link="rId1"/>
          </p:nvPr>
        </p:nvPicPr>
        <p:blipFill>
          <a:blip r:embed="rId3"/>
          <a:stretch>
            <a:fillRect/>
          </a:stretch>
        </p:blipFill>
        <p:spPr>
          <a:xfrm>
            <a:off x="1552755" y="2251494"/>
            <a:ext cx="7401464" cy="4244196"/>
          </a:xfrm>
          <a:prstGeom prst="rect">
            <a:avLst/>
          </a:prstGeom>
        </p:spPr>
      </p:pic>
    </p:spTree>
    <p:extLst>
      <p:ext uri="{BB962C8B-B14F-4D97-AF65-F5344CB8AC3E}">
        <p14:creationId xmlns:p14="http://schemas.microsoft.com/office/powerpoint/2010/main" val="25213986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cs typeface="Arial" panose="020B0604020202020204" pitchFamily="34" charset="0"/>
              </a:rPr>
              <a:t>BUD/S kurz (Basic </a:t>
            </a:r>
            <a:r>
              <a:rPr lang="cs-CZ" altLang="cs-CZ" dirty="0" err="1">
                <a:cs typeface="Arial" panose="020B0604020202020204" pitchFamily="34" charset="0"/>
              </a:rPr>
              <a:t>Underwater</a:t>
            </a:r>
            <a:r>
              <a:rPr lang="cs-CZ" altLang="cs-CZ" dirty="0">
                <a:cs typeface="Arial" panose="020B0604020202020204" pitchFamily="34" charset="0"/>
              </a:rPr>
              <a:t> </a:t>
            </a:r>
            <a:r>
              <a:rPr lang="cs-CZ" altLang="cs-CZ" dirty="0" err="1">
                <a:cs typeface="Arial" panose="020B0604020202020204" pitchFamily="34" charset="0"/>
              </a:rPr>
              <a:t>Demolitions</a:t>
            </a:r>
            <a:r>
              <a:rPr lang="cs-CZ" altLang="cs-CZ" dirty="0">
                <a:cs typeface="Arial" panose="020B0604020202020204" pitchFamily="34" charset="0"/>
              </a:rPr>
              <a:t>/SEAL)</a:t>
            </a:r>
            <a:endParaRPr lang="cs-CZ" dirty="0"/>
          </a:p>
        </p:txBody>
      </p:sp>
      <p:sp>
        <p:nvSpPr>
          <p:cNvPr id="3" name="Zástupný symbol pro obsah 2"/>
          <p:cNvSpPr>
            <a:spLocks noGrp="1"/>
          </p:cNvSpPr>
          <p:nvPr>
            <p:ph idx="1"/>
          </p:nvPr>
        </p:nvSpPr>
        <p:spPr/>
        <p:txBody>
          <a:bodyPr>
            <a:normAutofit/>
          </a:bodyPr>
          <a:lstStyle/>
          <a:p>
            <a:r>
              <a:rPr lang="cs-CZ" dirty="0" smtClean="0"/>
              <a:t>3 část- pozemní boj</a:t>
            </a:r>
          </a:p>
          <a:p>
            <a:r>
              <a:rPr lang="cs-CZ" dirty="0" smtClean="0"/>
              <a:t>10 týdnů</a:t>
            </a:r>
          </a:p>
          <a:p>
            <a:r>
              <a:rPr lang="cs-CZ" dirty="0" smtClean="0"/>
              <a:t>Učení se základními zbraněmi, demolicí, navigace, výbušniny, </a:t>
            </a:r>
            <a:r>
              <a:rPr lang="cs-CZ" dirty="0"/>
              <a:t>hlídkování, slaňování, střelbě a taktiky malých jednotek. </a:t>
            </a:r>
            <a:endParaRPr lang="cs-CZ" dirty="0" smtClean="0"/>
          </a:p>
          <a:p>
            <a:r>
              <a:rPr lang="cs-CZ" dirty="0" smtClean="0"/>
              <a:t>Během </a:t>
            </a:r>
            <a:r>
              <a:rPr lang="cs-CZ" dirty="0"/>
              <a:t>třetí fáze</a:t>
            </a:r>
            <a:r>
              <a:rPr lang="cs-CZ" dirty="0" smtClean="0"/>
              <a:t>, </a:t>
            </a:r>
            <a:r>
              <a:rPr lang="cs-CZ" dirty="0"/>
              <a:t>je </a:t>
            </a:r>
            <a:r>
              <a:rPr lang="cs-CZ" dirty="0" smtClean="0"/>
              <a:t>vyučováno </a:t>
            </a:r>
            <a:r>
              <a:rPr lang="cs-CZ" dirty="0"/>
              <a:t>shromažďovat a zpracovávat </a:t>
            </a:r>
            <a:r>
              <a:rPr lang="cs-CZ" dirty="0" smtClean="0"/>
              <a:t>informace</a:t>
            </a:r>
          </a:p>
          <a:p>
            <a:r>
              <a:rPr lang="cs-CZ" dirty="0"/>
              <a:t>K tomu samozřejmě pokračují ve zvládání velmi náročných překážkových drah, časově limitovaných běhů a plavání, které se samozřejmě s každým dalším týdnem stávají náročnější. </a:t>
            </a:r>
            <a:endParaRPr lang="cs-CZ" dirty="0" smtClean="0"/>
          </a:p>
        </p:txBody>
      </p:sp>
    </p:spTree>
    <p:extLst>
      <p:ext uri="{BB962C8B-B14F-4D97-AF65-F5344CB8AC3E}">
        <p14:creationId xmlns:p14="http://schemas.microsoft.com/office/powerpoint/2010/main" val="13437638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ze třetí fáze</a:t>
            </a:r>
            <a:endParaRPr lang="cs-CZ" dirty="0"/>
          </a:p>
        </p:txBody>
      </p:sp>
      <p:sp>
        <p:nvSpPr>
          <p:cNvPr id="3" name="Zástupný symbol pro obsah 2"/>
          <p:cNvSpPr>
            <a:spLocks noGrp="1"/>
          </p:cNvSpPr>
          <p:nvPr>
            <p:ph idx="1"/>
          </p:nvPr>
        </p:nvSpPr>
        <p:spPr/>
        <p:txBody>
          <a:bodyPr/>
          <a:lstStyle/>
          <a:p>
            <a:r>
              <a:rPr lang="cs-CZ" dirty="0"/>
              <a:t>https://www.youtube.com/watch?v=yZCXyeJ1b88</a:t>
            </a:r>
          </a:p>
        </p:txBody>
      </p:sp>
    </p:spTree>
    <p:extLst>
      <p:ext uri="{BB962C8B-B14F-4D97-AF65-F5344CB8AC3E}">
        <p14:creationId xmlns:p14="http://schemas.microsoft.com/office/powerpoint/2010/main" val="2375184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cs typeface="Arial" panose="020B0604020202020204" pitchFamily="34" charset="0"/>
              </a:rPr>
              <a:t>3 týdny parašutistického výcviku</a:t>
            </a:r>
            <a:br>
              <a:rPr lang="cs-CZ" altLang="cs-CZ" dirty="0">
                <a:cs typeface="Arial" panose="020B0604020202020204" pitchFamily="34" charset="0"/>
              </a:rPr>
            </a:br>
            <a:endParaRPr lang="cs-CZ" dirty="0"/>
          </a:p>
        </p:txBody>
      </p:sp>
      <p:sp>
        <p:nvSpPr>
          <p:cNvPr id="3" name="Zástupný symbol pro obsah 2"/>
          <p:cNvSpPr>
            <a:spLocks noGrp="1"/>
          </p:cNvSpPr>
          <p:nvPr>
            <p:ph idx="1"/>
          </p:nvPr>
        </p:nvSpPr>
        <p:spPr/>
        <p:txBody>
          <a:bodyPr/>
          <a:lstStyle/>
          <a:p>
            <a:r>
              <a:rPr lang="cs-CZ" dirty="0" smtClean="0"/>
              <a:t>Nespočet seskoků s padákem s rostoucí výškou seskoku</a:t>
            </a:r>
          </a:p>
          <a:p>
            <a:r>
              <a:rPr lang="cs-CZ" dirty="0" smtClean="0"/>
              <a:t>Poslední zkouška –noční seskok z výšky 3 km</a:t>
            </a:r>
            <a:endParaRPr lang="cs-CZ" dirty="0"/>
          </a:p>
        </p:txBody>
      </p:sp>
    </p:spTree>
    <p:extLst>
      <p:ext uri="{BB962C8B-B14F-4D97-AF65-F5344CB8AC3E}">
        <p14:creationId xmlns:p14="http://schemas.microsoft.com/office/powerpoint/2010/main" val="4063905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požadavky pro přijetí na příjímací řízení</a:t>
            </a:r>
            <a:endParaRPr lang="cs-CZ" dirty="0"/>
          </a:p>
        </p:txBody>
      </p:sp>
      <p:sp>
        <p:nvSpPr>
          <p:cNvPr id="4" name="Rectangle 1"/>
          <p:cNvSpPr>
            <a:spLocks noGrp="1" noChangeArrowheads="1"/>
          </p:cNvSpPr>
          <p:nvPr>
            <p:ph idx="1"/>
          </p:nvPr>
        </p:nvSpPr>
        <p:spPr bwMode="auto">
          <a:xfrm>
            <a:off x="-99043" y="1242955"/>
            <a:ext cx="10787795" cy="6199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5220" tIns="0"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400" b="0" i="0" u="none" strike="noStrike" cap="none" normalizeH="0" baseline="0" dirty="0" smtClean="0">
              <a:ln>
                <a:noFill/>
              </a:ln>
              <a:solidFill>
                <a:srgbClr val="555555"/>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altLang="cs-CZ" sz="1400" dirty="0">
              <a:solidFill>
                <a:srgbClr val="555555"/>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400" b="0" i="0" u="none" strike="noStrike" cap="none" normalizeH="0" baseline="0" dirty="0" smtClean="0">
              <a:ln>
                <a:noFill/>
              </a:ln>
              <a:solidFill>
                <a:srgbClr val="555555"/>
              </a:solidFill>
              <a:effectLst/>
              <a:latin typeface="Arial" panose="020B0604020202020204" pitchFamily="34" charset="0"/>
              <a:cs typeface="Arial" panose="020B0604020202020204" pitchFamily="34" charset="0"/>
            </a:endParaRPr>
          </a:p>
          <a:p>
            <a:pPr defTabSz="914400" eaLnBrk="0" fontAlgn="base" hangingPunct="0">
              <a:spcBef>
                <a:spcPct val="0"/>
              </a:spcBef>
              <a:spcAft>
                <a:spcPct val="0"/>
              </a:spcAft>
              <a:buClrTx/>
              <a:buSzTx/>
              <a:buFont typeface="Arial" panose="020B0604020202020204" pitchFamily="34" charset="0"/>
              <a:buChar char="•"/>
            </a:pPr>
            <a:r>
              <a:rPr kumimoji="0" lang="cs-CZ" altLang="cs-CZ" b="0" i="0" u="none" strike="noStrike" cap="none" normalizeH="0" baseline="0" dirty="0" smtClean="0">
                <a:ln>
                  <a:noFill/>
                </a:ln>
                <a:solidFill>
                  <a:schemeClr val="tx1"/>
                </a:solidFill>
                <a:effectLst/>
                <a:cs typeface="Arial" panose="020B0604020202020204" pitchFamily="34" charset="0"/>
              </a:rPr>
              <a:t>být v aktivní službě, člen námořnictva</a:t>
            </a:r>
          </a:p>
          <a:p>
            <a:pPr defTabSz="914400" eaLnBrk="0" fontAlgn="base" hangingPunct="0">
              <a:spcBef>
                <a:spcPct val="0"/>
              </a:spcBef>
              <a:spcAft>
                <a:spcPct val="0"/>
              </a:spcAft>
              <a:buClrTx/>
              <a:buSzTx/>
              <a:buFont typeface="Arial" panose="020B0604020202020204" pitchFamily="34" charset="0"/>
              <a:buChar char="•"/>
            </a:pPr>
            <a:endParaRPr kumimoji="0" lang="cs-CZ" altLang="cs-CZ" b="0" i="0" u="none" strike="noStrike" cap="none" normalizeH="0" baseline="0" dirty="0" smtClean="0">
              <a:ln>
                <a:noFill/>
              </a:ln>
              <a:solidFill>
                <a:schemeClr val="tx1"/>
              </a:solidFill>
              <a:effectLst/>
              <a:cs typeface="Arial" panose="020B0604020202020204" pitchFamily="34" charset="0"/>
            </a:endParaRPr>
          </a:p>
          <a:p>
            <a:pPr defTabSz="914400" eaLnBrk="0" fontAlgn="base" hangingPunct="0">
              <a:spcBef>
                <a:spcPct val="0"/>
              </a:spcBef>
              <a:spcAft>
                <a:spcPct val="0"/>
              </a:spcAft>
              <a:buClrTx/>
              <a:buSzTx/>
              <a:buFont typeface="Arial" panose="020B0604020202020204" pitchFamily="34" charset="0"/>
              <a:buChar char="•"/>
            </a:pPr>
            <a:r>
              <a:rPr kumimoji="0" lang="cs-CZ" altLang="cs-CZ" b="0" i="0" u="none" strike="noStrike" cap="none" normalizeH="0" baseline="0" dirty="0" smtClean="0">
                <a:ln>
                  <a:noFill/>
                </a:ln>
                <a:solidFill>
                  <a:schemeClr val="tx1"/>
                </a:solidFill>
                <a:effectLst/>
                <a:cs typeface="Arial" panose="020B0604020202020204" pitchFamily="34" charset="0"/>
              </a:rPr>
              <a:t>věk 28 let, nebo mladší (přesto se vyskytují výjimky do 30 let)</a:t>
            </a:r>
          </a:p>
          <a:p>
            <a:pPr defTabSz="914400" eaLnBrk="0" fontAlgn="base" hangingPunct="0">
              <a:spcBef>
                <a:spcPct val="0"/>
              </a:spcBef>
              <a:spcAft>
                <a:spcPct val="0"/>
              </a:spcAft>
              <a:buClrTx/>
              <a:buSzTx/>
              <a:buFont typeface="Arial" panose="020B0604020202020204" pitchFamily="34" charset="0"/>
              <a:buChar char="•"/>
            </a:pPr>
            <a:endParaRPr kumimoji="0" lang="cs-CZ" altLang="cs-CZ" b="0" i="0" u="none" strike="noStrike" cap="none" normalizeH="0" baseline="0" dirty="0" smtClean="0">
              <a:ln>
                <a:noFill/>
              </a:ln>
              <a:solidFill>
                <a:schemeClr val="tx1"/>
              </a:solidFill>
              <a:effectLst/>
              <a:cs typeface="Arial" panose="020B0604020202020204" pitchFamily="34" charset="0"/>
            </a:endParaRPr>
          </a:p>
          <a:p>
            <a:pPr defTabSz="914400" eaLnBrk="0" fontAlgn="base" hangingPunct="0">
              <a:spcBef>
                <a:spcPct val="0"/>
              </a:spcBef>
              <a:spcAft>
                <a:spcPct val="0"/>
              </a:spcAft>
              <a:buClrTx/>
              <a:buSzTx/>
              <a:buFont typeface="Arial" panose="020B0604020202020204" pitchFamily="34" charset="0"/>
              <a:buChar char="•"/>
            </a:pPr>
            <a:r>
              <a:rPr kumimoji="0" lang="cs-CZ" altLang="cs-CZ" b="0" i="0" u="none" strike="noStrike" cap="none" normalizeH="0" baseline="0" dirty="0" smtClean="0">
                <a:ln>
                  <a:noFill/>
                </a:ln>
                <a:solidFill>
                  <a:schemeClr val="tx1"/>
                </a:solidFill>
                <a:effectLst/>
                <a:cs typeface="Arial" panose="020B0604020202020204" pitchFamily="34" charset="0"/>
              </a:rPr>
              <a:t>nemít žádnou oční vadu (brýle, nebo čočky jsou do určité míry povoleny)</a:t>
            </a:r>
          </a:p>
          <a:p>
            <a:pPr defTabSz="914400" eaLnBrk="0" fontAlgn="base" hangingPunct="0">
              <a:spcBef>
                <a:spcPct val="0"/>
              </a:spcBef>
              <a:spcAft>
                <a:spcPct val="0"/>
              </a:spcAft>
              <a:buClrTx/>
              <a:buSzTx/>
              <a:buFont typeface="Arial" panose="020B0604020202020204" pitchFamily="34" charset="0"/>
              <a:buChar char="•"/>
            </a:pPr>
            <a:endParaRPr kumimoji="0" lang="cs-CZ" altLang="cs-CZ" b="0" i="0" u="none" strike="noStrike" cap="none" normalizeH="0" baseline="0" dirty="0" smtClean="0">
              <a:ln>
                <a:noFill/>
              </a:ln>
              <a:solidFill>
                <a:schemeClr val="tx1"/>
              </a:solidFill>
              <a:effectLst/>
              <a:cs typeface="Arial" panose="020B0604020202020204" pitchFamily="34" charset="0"/>
            </a:endParaRPr>
          </a:p>
          <a:p>
            <a:pPr defTabSz="914400" eaLnBrk="0" fontAlgn="base" hangingPunct="0">
              <a:spcBef>
                <a:spcPct val="0"/>
              </a:spcBef>
              <a:spcAft>
                <a:spcPct val="0"/>
              </a:spcAft>
              <a:buClrTx/>
              <a:buSzTx/>
              <a:buFont typeface="Arial" panose="020B0604020202020204" pitchFamily="34" charset="0"/>
              <a:buChar char="•"/>
            </a:pPr>
            <a:r>
              <a:rPr kumimoji="0" lang="cs-CZ" altLang="cs-CZ" b="0" i="0" u="none" strike="noStrike" cap="none" normalizeH="0" baseline="0" dirty="0" smtClean="0">
                <a:ln>
                  <a:noFill/>
                </a:ln>
                <a:solidFill>
                  <a:schemeClr val="tx1"/>
                </a:solidFill>
                <a:effectLst/>
                <a:cs typeface="Arial" panose="020B0604020202020204" pitchFamily="34" charset="0"/>
              </a:rPr>
              <a:t>být občanem Spojených států</a:t>
            </a:r>
          </a:p>
          <a:p>
            <a:pPr defTabSz="914400" eaLnBrk="0" fontAlgn="base" hangingPunct="0">
              <a:spcBef>
                <a:spcPct val="0"/>
              </a:spcBef>
              <a:spcAft>
                <a:spcPct val="0"/>
              </a:spcAft>
              <a:buClrTx/>
              <a:buSzTx/>
              <a:buFont typeface="Arial" panose="020B0604020202020204" pitchFamily="34" charset="0"/>
              <a:buChar char="•"/>
            </a:pPr>
            <a:endParaRPr kumimoji="0" lang="cs-CZ" altLang="cs-CZ" b="0" i="0" u="none" strike="noStrike" cap="none" normalizeH="0" baseline="0" dirty="0" smtClean="0">
              <a:ln>
                <a:noFill/>
              </a:ln>
              <a:solidFill>
                <a:schemeClr val="tx1"/>
              </a:solidFill>
              <a:effectLst/>
              <a:cs typeface="Arial" panose="020B0604020202020204" pitchFamily="34" charset="0"/>
            </a:endParaRPr>
          </a:p>
          <a:p>
            <a:pPr defTabSz="914400" eaLnBrk="0" fontAlgn="base" hangingPunct="0">
              <a:spcBef>
                <a:spcPct val="0"/>
              </a:spcBef>
              <a:spcAft>
                <a:spcPct val="0"/>
              </a:spcAft>
              <a:buClrTx/>
              <a:buSzTx/>
              <a:buFont typeface="Arial" panose="020B0604020202020204" pitchFamily="34" charset="0"/>
              <a:buChar char="•"/>
            </a:pPr>
            <a:r>
              <a:rPr kumimoji="0" lang="cs-CZ" altLang="cs-CZ" b="0" i="0" u="none" strike="noStrike" cap="none" normalizeH="0" baseline="0" dirty="0" smtClean="0">
                <a:ln>
                  <a:noFill/>
                </a:ln>
                <a:solidFill>
                  <a:schemeClr val="tx1"/>
                </a:solidFill>
                <a:effectLst/>
                <a:cs typeface="Arial" panose="020B0604020202020204" pitchFamily="34" charset="0"/>
              </a:rPr>
              <a:t>projít testem ASVAB (</a:t>
            </a:r>
            <a:r>
              <a:rPr kumimoji="0" lang="cs-CZ" altLang="cs-CZ" b="0" i="0" u="none" strike="noStrike" cap="none" normalizeH="0" baseline="0" dirty="0" err="1" smtClean="0">
                <a:ln>
                  <a:noFill/>
                </a:ln>
                <a:solidFill>
                  <a:schemeClr val="tx1"/>
                </a:solidFill>
                <a:effectLst/>
                <a:cs typeface="Arial" panose="020B0604020202020204" pitchFamily="34" charset="0"/>
              </a:rPr>
              <a:t>Armed</a:t>
            </a:r>
            <a:r>
              <a:rPr kumimoji="0" lang="cs-CZ" altLang="cs-CZ" b="0" i="0" u="none" strike="noStrike" cap="none" normalizeH="0" baseline="0" dirty="0" smtClean="0">
                <a:ln>
                  <a:noFill/>
                </a:ln>
                <a:solidFill>
                  <a:schemeClr val="tx1"/>
                </a:solidFill>
                <a:effectLst/>
                <a:cs typeface="Arial" panose="020B0604020202020204" pitchFamily="34" charset="0"/>
              </a:rPr>
              <a:t> </a:t>
            </a:r>
            <a:r>
              <a:rPr kumimoji="0" lang="cs-CZ" altLang="cs-CZ" b="0" i="0" u="none" strike="noStrike" cap="none" normalizeH="0" baseline="0" dirty="0" err="1" smtClean="0">
                <a:ln>
                  <a:noFill/>
                </a:ln>
                <a:solidFill>
                  <a:schemeClr val="tx1"/>
                </a:solidFill>
                <a:effectLst/>
                <a:cs typeface="Arial" panose="020B0604020202020204" pitchFamily="34" charset="0"/>
              </a:rPr>
              <a:t>Services</a:t>
            </a:r>
            <a:r>
              <a:rPr kumimoji="0" lang="cs-CZ" altLang="cs-CZ" b="0" i="0" u="none" strike="noStrike" cap="none" normalizeH="0" baseline="0" dirty="0" smtClean="0">
                <a:ln>
                  <a:noFill/>
                </a:ln>
                <a:solidFill>
                  <a:schemeClr val="tx1"/>
                </a:solidFill>
                <a:effectLst/>
                <a:cs typeface="Arial" panose="020B0604020202020204" pitchFamily="34" charset="0"/>
              </a:rPr>
              <a:t> </a:t>
            </a:r>
            <a:r>
              <a:rPr kumimoji="0" lang="cs-CZ" altLang="cs-CZ" b="0" i="0" u="none" strike="noStrike" cap="none" normalizeH="0" baseline="0" dirty="0" err="1" smtClean="0">
                <a:ln>
                  <a:noFill/>
                </a:ln>
                <a:solidFill>
                  <a:schemeClr val="tx1"/>
                </a:solidFill>
                <a:effectLst/>
                <a:cs typeface="Arial" panose="020B0604020202020204" pitchFamily="34" charset="0"/>
              </a:rPr>
              <a:t>Vocational</a:t>
            </a:r>
            <a:r>
              <a:rPr kumimoji="0" lang="cs-CZ" altLang="cs-CZ" b="0" i="0" u="none" strike="noStrike" cap="none" normalizeH="0" baseline="0" dirty="0" smtClean="0">
                <a:ln>
                  <a:noFill/>
                </a:ln>
                <a:solidFill>
                  <a:schemeClr val="tx1"/>
                </a:solidFill>
                <a:effectLst/>
                <a:cs typeface="Arial" panose="020B0604020202020204" pitchFamily="34" charset="0"/>
              </a:rPr>
              <a:t> </a:t>
            </a:r>
            <a:r>
              <a:rPr kumimoji="0" lang="cs-CZ" altLang="cs-CZ" b="0" i="0" u="none" strike="noStrike" cap="none" normalizeH="0" baseline="0" dirty="0" err="1" smtClean="0">
                <a:ln>
                  <a:noFill/>
                </a:ln>
                <a:solidFill>
                  <a:schemeClr val="tx1"/>
                </a:solidFill>
                <a:effectLst/>
                <a:cs typeface="Arial" panose="020B0604020202020204" pitchFamily="34" charset="0"/>
              </a:rPr>
              <a:t>Aptitude</a:t>
            </a:r>
            <a:r>
              <a:rPr kumimoji="0" lang="cs-CZ" altLang="cs-CZ" b="0" i="0" u="none" strike="noStrike" cap="none" normalizeH="0" baseline="0" dirty="0" smtClean="0">
                <a:ln>
                  <a:noFill/>
                </a:ln>
                <a:solidFill>
                  <a:schemeClr val="tx1"/>
                </a:solidFill>
                <a:effectLst/>
                <a:cs typeface="Arial" panose="020B0604020202020204" pitchFamily="34" charset="0"/>
              </a:rPr>
              <a:t> </a:t>
            </a:r>
            <a:r>
              <a:rPr kumimoji="0" lang="cs-CZ" altLang="cs-CZ" b="0" i="0" u="none" strike="noStrike" cap="none" normalizeH="0" baseline="0" dirty="0" err="1" smtClean="0">
                <a:ln>
                  <a:noFill/>
                </a:ln>
                <a:solidFill>
                  <a:schemeClr val="tx1"/>
                </a:solidFill>
                <a:effectLst/>
                <a:cs typeface="Arial" panose="020B0604020202020204" pitchFamily="34" charset="0"/>
              </a:rPr>
              <a:t>Battery</a:t>
            </a:r>
            <a:r>
              <a:rPr kumimoji="0" lang="cs-CZ" altLang="cs-CZ" b="0" i="0" u="none" strike="noStrike" cap="none" normalizeH="0" baseline="0" dirty="0" smtClean="0">
                <a:ln>
                  <a:noFill/>
                </a:ln>
                <a:solidFill>
                  <a:schemeClr val="tx1"/>
                </a:solidFill>
                <a:effectLst/>
                <a:cs typeface="Arial" panose="020B0604020202020204" pitchFamily="34" charset="0"/>
              </a:rPr>
              <a:t>) – test vědomostí</a:t>
            </a:r>
          </a:p>
          <a:p>
            <a:pPr defTabSz="914400" eaLnBrk="0" fontAlgn="base" hangingPunct="0">
              <a:spcBef>
                <a:spcPct val="0"/>
              </a:spcBef>
              <a:spcAft>
                <a:spcPct val="0"/>
              </a:spcAft>
              <a:buClrTx/>
              <a:buSzTx/>
              <a:buFont typeface="Arial" panose="020B0604020202020204" pitchFamily="34" charset="0"/>
              <a:buChar char="•"/>
            </a:pPr>
            <a:endParaRPr kumimoji="0" lang="cs-CZ" altLang="cs-CZ" b="0" i="0" u="none" strike="noStrike" cap="none" normalizeH="0" baseline="0" dirty="0" smtClean="0">
              <a:ln>
                <a:noFill/>
              </a:ln>
              <a:solidFill>
                <a:schemeClr val="tx1"/>
              </a:solidFill>
              <a:effectLst/>
              <a:cs typeface="Arial" panose="020B0604020202020204" pitchFamily="34" charset="0"/>
            </a:endParaRPr>
          </a:p>
          <a:p>
            <a:pPr defTabSz="914400" eaLnBrk="0" fontAlgn="base" hangingPunct="0">
              <a:spcBef>
                <a:spcPct val="0"/>
              </a:spcBef>
              <a:spcAft>
                <a:spcPct val="0"/>
              </a:spcAft>
              <a:buClrTx/>
              <a:buSzTx/>
              <a:buFont typeface="Arial" panose="020B0604020202020204" pitchFamily="34" charset="0"/>
              <a:buChar char="•"/>
            </a:pPr>
            <a:r>
              <a:rPr lang="cs-CZ" altLang="cs-CZ" dirty="0" smtClean="0">
                <a:solidFill>
                  <a:schemeClr val="tx1"/>
                </a:solidFill>
                <a:cs typeface="Arial" panose="020B0604020202020204" pitchFamily="34" charset="0"/>
              </a:rPr>
              <a:t>Projít kondičním testem Minima </a:t>
            </a:r>
            <a:r>
              <a:rPr lang="cs-CZ" altLang="cs-CZ" dirty="0">
                <a:solidFill>
                  <a:schemeClr val="tx1"/>
                </a:solidFill>
                <a:cs typeface="Arial" panose="020B0604020202020204" pitchFamily="34" charset="0"/>
              </a:rPr>
              <a:t>jsou </a:t>
            </a:r>
            <a:r>
              <a:rPr lang="cs-CZ" altLang="cs-CZ" dirty="0" smtClean="0">
                <a:solidFill>
                  <a:schemeClr val="tx1"/>
                </a:solidFill>
                <a:cs typeface="Arial" panose="020B0604020202020204" pitchFamily="34" charset="0"/>
              </a:rPr>
              <a:t>následující:</a:t>
            </a:r>
            <a:endParaRPr lang="cs-CZ" altLang="cs-CZ" dirty="0" smtClean="0">
              <a:solidFill>
                <a:schemeClr val="tx1"/>
              </a:solidFill>
            </a:endParaRPr>
          </a:p>
          <a:p>
            <a:pPr marL="0" indent="0" defTabSz="914400" eaLnBrk="0" fontAlgn="base" hangingPunct="0">
              <a:spcBef>
                <a:spcPct val="0"/>
              </a:spcBef>
              <a:spcAft>
                <a:spcPct val="0"/>
              </a:spcAft>
              <a:buClrTx/>
              <a:buSzTx/>
              <a:buNone/>
            </a:pPr>
            <a:r>
              <a:rPr lang="cs-CZ" altLang="cs-CZ" dirty="0" smtClean="0">
                <a:solidFill>
                  <a:schemeClr val="tx1"/>
                </a:solidFill>
                <a:cs typeface="Arial" panose="020B0604020202020204" pitchFamily="34" charset="0"/>
              </a:rPr>
              <a:t>	</a:t>
            </a:r>
            <a:endParaRPr lang="cs-CZ" altLang="cs-CZ" dirty="0">
              <a:solidFill>
                <a:schemeClr val="tx1"/>
              </a:solidFill>
              <a:cs typeface="Arial" panose="020B0604020202020204" pitchFamily="34" charset="0"/>
            </a:endParaRPr>
          </a:p>
          <a:p>
            <a:pPr lvl="1" defTabSz="914400" eaLnBrk="0" fontAlgn="base" hangingPunct="0">
              <a:spcBef>
                <a:spcPct val="0"/>
              </a:spcBef>
              <a:spcAft>
                <a:spcPct val="0"/>
              </a:spcAft>
              <a:buClrTx/>
              <a:buSzTx/>
              <a:buFont typeface="+mj-lt"/>
              <a:buAutoNum type="arabicPeriod"/>
            </a:pPr>
            <a:r>
              <a:rPr lang="cs-CZ" altLang="cs-CZ" sz="1800" dirty="0" smtClean="0">
                <a:solidFill>
                  <a:schemeClr val="tx1"/>
                </a:solidFill>
                <a:cs typeface="Arial" panose="020B0604020202020204" pitchFamily="34" charset="0"/>
              </a:rPr>
              <a:t>500 </a:t>
            </a:r>
            <a:r>
              <a:rPr lang="cs-CZ" altLang="cs-CZ" sz="1800" dirty="0">
                <a:solidFill>
                  <a:schemeClr val="tx1"/>
                </a:solidFill>
                <a:cs typeface="Arial" panose="020B0604020202020204" pitchFamily="34" charset="0"/>
              </a:rPr>
              <a:t>yardů (457m) plavání prsa nebo kraul pod </a:t>
            </a:r>
            <a:r>
              <a:rPr lang="cs-CZ" altLang="cs-CZ" sz="1800" dirty="0" smtClean="0">
                <a:solidFill>
                  <a:schemeClr val="tx1"/>
                </a:solidFill>
                <a:cs typeface="Arial" panose="020B0604020202020204" pitchFamily="34" charset="0"/>
              </a:rPr>
              <a:t>12:30 minut</a:t>
            </a:r>
            <a:endParaRPr lang="cs-CZ" altLang="cs-CZ" sz="1800" dirty="0">
              <a:solidFill>
                <a:schemeClr val="tx1"/>
              </a:solidFill>
              <a:cs typeface="Arial" panose="020B0604020202020204" pitchFamily="34" charset="0"/>
            </a:endParaRPr>
          </a:p>
          <a:p>
            <a:pPr lvl="1" defTabSz="914400" eaLnBrk="0" fontAlgn="base" hangingPunct="0">
              <a:spcBef>
                <a:spcPct val="0"/>
              </a:spcBef>
              <a:spcAft>
                <a:spcPct val="0"/>
              </a:spcAft>
              <a:buClrTx/>
              <a:buSzTx/>
              <a:buFont typeface="+mj-lt"/>
              <a:buAutoNum type="arabicPeriod"/>
            </a:pPr>
            <a:r>
              <a:rPr lang="cs-CZ" altLang="cs-CZ" sz="1800" dirty="0">
                <a:solidFill>
                  <a:schemeClr val="tx1"/>
                </a:solidFill>
                <a:cs typeface="Arial" panose="020B0604020202020204" pitchFamily="34" charset="0"/>
              </a:rPr>
              <a:t>42 kliků ve 2 minutách</a:t>
            </a:r>
          </a:p>
          <a:p>
            <a:pPr lvl="1" defTabSz="914400" eaLnBrk="0" fontAlgn="base" hangingPunct="0">
              <a:spcBef>
                <a:spcPct val="0"/>
              </a:spcBef>
              <a:spcAft>
                <a:spcPct val="0"/>
              </a:spcAft>
              <a:buClrTx/>
              <a:buSzTx/>
              <a:buFont typeface="+mj-lt"/>
              <a:buAutoNum type="arabicPeriod"/>
            </a:pPr>
            <a:r>
              <a:rPr lang="cs-CZ" altLang="cs-CZ" sz="1800" dirty="0">
                <a:solidFill>
                  <a:schemeClr val="tx1"/>
                </a:solidFill>
                <a:cs typeface="Arial" panose="020B0604020202020204" pitchFamily="34" charset="0"/>
              </a:rPr>
              <a:t>50 </a:t>
            </a:r>
            <a:r>
              <a:rPr lang="cs-CZ" altLang="cs-CZ" sz="1800" dirty="0" smtClean="0">
                <a:solidFill>
                  <a:schemeClr val="tx1"/>
                </a:solidFill>
                <a:cs typeface="Arial" panose="020B0604020202020204" pitchFamily="34" charset="0"/>
              </a:rPr>
              <a:t>leh sedů </a:t>
            </a:r>
            <a:r>
              <a:rPr lang="cs-CZ" altLang="cs-CZ" sz="1800" dirty="0">
                <a:solidFill>
                  <a:schemeClr val="tx1"/>
                </a:solidFill>
                <a:cs typeface="Arial" panose="020B0604020202020204" pitchFamily="34" charset="0"/>
              </a:rPr>
              <a:t>ve 2 minutách</a:t>
            </a:r>
          </a:p>
          <a:p>
            <a:pPr lvl="1" defTabSz="914400" eaLnBrk="0" fontAlgn="base" hangingPunct="0">
              <a:spcBef>
                <a:spcPct val="0"/>
              </a:spcBef>
              <a:spcAft>
                <a:spcPct val="0"/>
              </a:spcAft>
              <a:buClrTx/>
              <a:buSzTx/>
              <a:buFont typeface="+mj-lt"/>
              <a:buAutoNum type="arabicPeriod"/>
            </a:pPr>
            <a:r>
              <a:rPr lang="cs-CZ" altLang="cs-CZ" sz="1800" dirty="0">
                <a:solidFill>
                  <a:schemeClr val="tx1"/>
                </a:solidFill>
                <a:cs typeface="Arial" panose="020B0604020202020204" pitchFamily="34" charset="0"/>
              </a:rPr>
              <a:t>6 přítahů na tyči bez časového limitu</a:t>
            </a:r>
          </a:p>
          <a:p>
            <a:pPr lvl="1" defTabSz="914400" eaLnBrk="0" fontAlgn="base" hangingPunct="0">
              <a:spcBef>
                <a:spcPct val="0"/>
              </a:spcBef>
              <a:spcAft>
                <a:spcPct val="0"/>
              </a:spcAft>
              <a:buClrTx/>
              <a:buSzTx/>
              <a:buFont typeface="+mj-lt"/>
              <a:buAutoNum type="arabicPeriod"/>
            </a:pPr>
            <a:r>
              <a:rPr lang="cs-CZ" altLang="cs-CZ" sz="1800" dirty="0">
                <a:solidFill>
                  <a:schemeClr val="tx1"/>
                </a:solidFill>
                <a:cs typeface="Arial" panose="020B0604020202020204" pitchFamily="34" charset="0"/>
              </a:rPr>
              <a:t>uběhnout 1,5 míle (2.4 km) pod 11:30 minut-https://www.youtube.com/watch?v=9OXOg8BtEV0</a:t>
            </a:r>
            <a:endParaRPr lang="cs-CZ" altLang="cs-CZ" sz="1800" dirty="0">
              <a:solidFill>
                <a:schemeClr val="tx1"/>
              </a:solidFill>
            </a:endParaRPr>
          </a:p>
          <a:p>
            <a:pPr defTabSz="914400" eaLnBrk="0" fontAlgn="base" hangingPunct="0">
              <a:spcBef>
                <a:spcPct val="0"/>
              </a:spcBef>
              <a:spcAft>
                <a:spcPct val="0"/>
              </a:spcAft>
              <a:buClrTx/>
              <a:buSzTx/>
              <a:buFont typeface="Arial" panose="020B0604020202020204" pitchFamily="34" charset="0"/>
              <a:buChar char="•"/>
            </a:pPr>
            <a:endParaRPr lang="cs-CZ" altLang="cs-CZ" dirty="0" smtClean="0">
              <a:solidFill>
                <a:schemeClr val="tx1"/>
              </a:solidFill>
              <a:cs typeface="Arial" panose="020B0604020202020204" pitchFamily="34" charset="0"/>
            </a:endParaRPr>
          </a:p>
          <a:p>
            <a:pPr marL="0" indent="0" defTabSz="914400" eaLnBrk="0" fontAlgn="base" hangingPunct="0">
              <a:spcBef>
                <a:spcPct val="0"/>
              </a:spcBef>
              <a:spcAft>
                <a:spcPct val="0"/>
              </a:spcAft>
              <a:buClrTx/>
              <a:buSzTx/>
              <a:buNone/>
            </a:pPr>
            <a:r>
              <a:rPr kumimoji="0" lang="cs-CZ" altLang="cs-CZ" b="0" i="0" u="none" strike="noStrike" cap="none" normalizeH="0" baseline="0" dirty="0" smtClean="0">
                <a:ln>
                  <a:noFill/>
                </a:ln>
                <a:solidFill>
                  <a:schemeClr val="tx1"/>
                </a:solidFill>
                <a:effectLst/>
              </a:rPr>
              <a:t/>
            </a:r>
            <a:br>
              <a:rPr kumimoji="0" lang="cs-CZ" altLang="cs-CZ" b="0" i="0" u="none" strike="noStrike" cap="none" normalizeH="0" baseline="0" dirty="0" smtClean="0">
                <a:ln>
                  <a:noFill/>
                </a:ln>
                <a:solidFill>
                  <a:schemeClr val="tx1"/>
                </a:solidFill>
                <a:effectLst/>
              </a:rPr>
            </a:br>
            <a:endParaRPr kumimoji="0" lang="cs-CZ" altLang="cs-CZ"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695143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z výsadkového tréninku</a:t>
            </a:r>
            <a:endParaRPr lang="cs-CZ" dirty="0"/>
          </a:p>
        </p:txBody>
      </p:sp>
      <p:sp>
        <p:nvSpPr>
          <p:cNvPr id="3" name="Zástupný symbol pro obsah 2"/>
          <p:cNvSpPr>
            <a:spLocks noGrp="1"/>
          </p:cNvSpPr>
          <p:nvPr>
            <p:ph idx="1"/>
          </p:nvPr>
        </p:nvSpPr>
        <p:spPr/>
        <p:txBody>
          <a:bodyPr/>
          <a:lstStyle/>
          <a:p>
            <a:r>
              <a:rPr lang="cs-CZ" dirty="0"/>
              <a:t>https://www.youtube.com/watch?v=4C61sVFnSwM</a:t>
            </a:r>
          </a:p>
        </p:txBody>
      </p:sp>
    </p:spTree>
    <p:extLst>
      <p:ext uri="{BB962C8B-B14F-4D97-AF65-F5344CB8AC3E}">
        <p14:creationId xmlns:p14="http://schemas.microsoft.com/office/powerpoint/2010/main" val="26037351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 SEAL kvalifikační trénink </a:t>
            </a:r>
            <a:r>
              <a:rPr lang="cs-CZ" dirty="0"/>
              <a:t>(SQT – SEAL </a:t>
            </a:r>
            <a:r>
              <a:rPr lang="cs-CZ" dirty="0" err="1"/>
              <a:t>Qualification</a:t>
            </a:r>
            <a:r>
              <a:rPr lang="cs-CZ" dirty="0"/>
              <a:t> </a:t>
            </a:r>
            <a:r>
              <a:rPr lang="cs-CZ" dirty="0" err="1"/>
              <a:t>Training</a:t>
            </a:r>
            <a:endParaRPr lang="cs-CZ" dirty="0"/>
          </a:p>
        </p:txBody>
      </p:sp>
      <p:sp>
        <p:nvSpPr>
          <p:cNvPr id="3" name="Zástupný symbol pro obsah 2"/>
          <p:cNvSpPr>
            <a:spLocks noGrp="1"/>
          </p:cNvSpPr>
          <p:nvPr>
            <p:ph idx="1"/>
          </p:nvPr>
        </p:nvSpPr>
        <p:spPr/>
        <p:txBody>
          <a:bodyPr/>
          <a:lstStyle/>
          <a:p>
            <a:r>
              <a:rPr lang="cs-CZ" dirty="0"/>
              <a:t>Po dokončení BUD/S kurzu se adept účastní šestiměsíčního výcvikového programu, kdy si osvojuje základní schopnosti potřebné pro vstup do </a:t>
            </a:r>
            <a:r>
              <a:rPr lang="cs-CZ" dirty="0" err="1"/>
              <a:t>SEALs</a:t>
            </a:r>
            <a:r>
              <a:rPr lang="cs-CZ" dirty="0" smtClean="0"/>
              <a:t>.</a:t>
            </a:r>
          </a:p>
          <a:p>
            <a:r>
              <a:rPr lang="cs-CZ" dirty="0" smtClean="0"/>
              <a:t> </a:t>
            </a:r>
            <a:r>
              <a:rPr lang="cs-CZ" dirty="0"/>
              <a:t>Mezi tyto patří parašutistický výcvik zahrnující výškové seskoky </a:t>
            </a:r>
            <a:r>
              <a:rPr lang="cs-CZ" dirty="0" smtClean="0"/>
              <a:t>,výcvik </a:t>
            </a:r>
            <a:r>
              <a:rPr lang="cs-CZ" dirty="0"/>
              <a:t>pro přežití (SERE - </a:t>
            </a:r>
            <a:r>
              <a:rPr lang="cs-CZ" dirty="0" err="1"/>
              <a:t>Survival</a:t>
            </a:r>
            <a:r>
              <a:rPr lang="cs-CZ" dirty="0"/>
              <a:t>, </a:t>
            </a:r>
            <a:r>
              <a:rPr lang="cs-CZ" dirty="0" err="1"/>
              <a:t>Evasion</a:t>
            </a:r>
            <a:r>
              <a:rPr lang="cs-CZ" dirty="0"/>
              <a:t>, </a:t>
            </a:r>
            <a:r>
              <a:rPr lang="cs-CZ" dirty="0" err="1"/>
              <a:t>Resistance</a:t>
            </a:r>
            <a:r>
              <a:rPr lang="cs-CZ" dirty="0"/>
              <a:t> and </a:t>
            </a:r>
            <a:r>
              <a:rPr lang="cs-CZ" dirty="0" err="1"/>
              <a:t>Escape</a:t>
            </a:r>
            <a:r>
              <a:rPr lang="cs-CZ" dirty="0"/>
              <a:t>), kurz taktické medicíny, komunikační kurz, kurzy horolezectví v chladném podnebí, kurzy námořních operací, výcvik bojového plavání, výcvik pozemního boje (taktika malých jednotek, lehké a těžké zbraně, demolice) a kurz CQB (</a:t>
            </a:r>
            <a:r>
              <a:rPr lang="cs-CZ" dirty="0" err="1"/>
              <a:t>Close</a:t>
            </a:r>
            <a:r>
              <a:rPr lang="cs-CZ" dirty="0"/>
              <a:t> </a:t>
            </a:r>
            <a:r>
              <a:rPr lang="cs-CZ" dirty="0" err="1"/>
              <a:t>Quarters</a:t>
            </a:r>
            <a:r>
              <a:rPr lang="cs-CZ" dirty="0"/>
              <a:t> </a:t>
            </a:r>
            <a:r>
              <a:rPr lang="cs-CZ" dirty="0" err="1"/>
              <a:t>Combat</a:t>
            </a:r>
            <a:r>
              <a:rPr lang="cs-CZ" dirty="0"/>
              <a:t>). </a:t>
            </a:r>
            <a:endParaRPr lang="cs-CZ" dirty="0" smtClean="0"/>
          </a:p>
          <a:p>
            <a:r>
              <a:rPr lang="cs-CZ" dirty="0" smtClean="0"/>
              <a:t>Po </a:t>
            </a:r>
            <a:r>
              <a:rPr lang="cs-CZ" dirty="0"/>
              <a:t>dokončení tohoto kvalifikační výcviku obdrží graduant trojzubec Navy </a:t>
            </a:r>
            <a:r>
              <a:rPr lang="cs-CZ" dirty="0" err="1"/>
              <a:t>SEALs</a:t>
            </a:r>
            <a:r>
              <a:rPr lang="cs-CZ" dirty="0"/>
              <a:t>, je přiřazen do SEAL Teamu a může být vyslán do akce.</a:t>
            </a:r>
            <a:endParaRPr lang="cs-CZ" dirty="0"/>
          </a:p>
        </p:txBody>
      </p:sp>
    </p:spTree>
    <p:extLst>
      <p:ext uri="{BB962C8B-B14F-4D97-AF65-F5344CB8AC3E}">
        <p14:creationId xmlns:p14="http://schemas.microsoft.com/office/powerpoint/2010/main" val="42419231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z kvalifikačního tréninku</a:t>
            </a:r>
            <a:endParaRPr lang="cs-CZ" dirty="0"/>
          </a:p>
        </p:txBody>
      </p:sp>
      <p:sp>
        <p:nvSpPr>
          <p:cNvPr id="3" name="Zástupný symbol pro obsah 2"/>
          <p:cNvSpPr>
            <a:spLocks noGrp="1"/>
          </p:cNvSpPr>
          <p:nvPr>
            <p:ph idx="1"/>
          </p:nvPr>
        </p:nvSpPr>
        <p:spPr/>
        <p:txBody>
          <a:bodyPr/>
          <a:lstStyle/>
          <a:p>
            <a:r>
              <a:rPr lang="cs-CZ" dirty="0"/>
              <a:t>https://www.youtube.com/watch?v=3oO-0CM7Y2U</a:t>
            </a:r>
          </a:p>
        </p:txBody>
      </p:sp>
    </p:spTree>
    <p:extLst>
      <p:ext uri="{BB962C8B-B14F-4D97-AF65-F5344CB8AC3E}">
        <p14:creationId xmlns:p14="http://schemas.microsoft.com/office/powerpoint/2010/main" val="3811709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specializace</a:t>
            </a:r>
            <a:endParaRPr lang="cs-CZ" dirty="0"/>
          </a:p>
        </p:txBody>
      </p:sp>
      <p:sp>
        <p:nvSpPr>
          <p:cNvPr id="4" name="Rectangle 1"/>
          <p:cNvSpPr>
            <a:spLocks noGrp="1" noChangeArrowheads="1"/>
          </p:cNvSpPr>
          <p:nvPr>
            <p:ph idx="1"/>
          </p:nvPr>
        </p:nvSpPr>
        <p:spPr bwMode="auto">
          <a:xfrm>
            <a:off x="677334" y="1469487"/>
            <a:ext cx="9062096"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cs-CZ" altLang="cs-CZ" sz="1600" dirty="0">
                <a:solidFill>
                  <a:schemeClr val="accent6"/>
                </a:solidFill>
                <a:cs typeface="Arial" panose="020B0604020202020204" pitchFamily="34" charset="0"/>
              </a:rPr>
              <a:t>Š</a:t>
            </a:r>
            <a:r>
              <a:rPr kumimoji="0" lang="cs-CZ" altLang="cs-CZ" sz="1600" b="0" i="0" u="none" strike="noStrike" cap="none" normalizeH="0" baseline="0" dirty="0" smtClean="0">
                <a:ln>
                  <a:noFill/>
                </a:ln>
                <a:solidFill>
                  <a:schemeClr val="accent6"/>
                </a:solidFill>
                <a:effectLst/>
                <a:cs typeface="Arial" panose="020B0604020202020204" pitchFamily="34" charset="0"/>
              </a:rPr>
              <a:t>estiměsíční blok, během kterého se jednotliví operátoři účastní různých školení a doškolování. </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accent6"/>
                </a:solidFill>
                <a:effectLst/>
                <a:cs typeface="Arial" panose="020B0604020202020204" pitchFamily="34" charset="0"/>
              </a:rPr>
              <a:t>Tato školení ústí v kvalifikaci potřebnou pro fungování jednotky (viz. níže).</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accent6"/>
                </a:solidFill>
                <a:effectLst/>
                <a:cs typeface="Arial" panose="020B0604020202020204" pitchFamily="34" charset="0"/>
              </a:rPr>
              <a:t>Podle aktuálních potřeb čety může operátor získat některé z následujících zaměření</a:t>
            </a:r>
            <a:r>
              <a:rPr kumimoji="0" lang="cs-CZ" altLang="cs-CZ" sz="1600" b="0" i="0" u="none" strike="noStrike" cap="none" normalizeH="0" baseline="0" dirty="0" smtClean="0">
                <a:ln>
                  <a:noFill/>
                </a:ln>
                <a:solidFill>
                  <a:srgbClr val="808080"/>
                </a:solidFill>
                <a:effectLst/>
                <a:cs typeface="Arial" panose="020B0604020202020204" pitchFamily="34" charset="0"/>
              </a:rPr>
              <a:t>:</a:t>
            </a:r>
            <a:r>
              <a:rPr kumimoji="0" lang="cs-CZ" altLang="cs-CZ" sz="1600" b="0" i="0" u="none" strike="noStrike" cap="none" normalizeH="0" baseline="0" dirty="0" smtClean="0">
                <a:ln>
                  <a:noFill/>
                </a:ln>
                <a:solidFill>
                  <a:schemeClr val="tx1"/>
                </a:solidFill>
                <a:effectLst/>
              </a:rPr>
              <a:t/>
            </a:r>
            <a:br>
              <a:rPr kumimoji="0" lang="cs-CZ" altLang="cs-CZ" sz="1600" b="0" i="0" u="none" strike="noStrike" cap="none" normalizeH="0" baseline="0" dirty="0" smtClean="0">
                <a:ln>
                  <a:noFill/>
                </a:ln>
                <a:solidFill>
                  <a:schemeClr val="tx1"/>
                </a:solidFill>
                <a:effectLst/>
              </a:rPr>
            </a:br>
            <a:endParaRPr kumimoji="0" lang="cs-CZ" altLang="cs-CZ" sz="1600" b="0" i="0" u="none" strike="noStrike" cap="none" normalizeH="0" baseline="0" dirty="0" smtClean="0">
              <a:ln>
                <a:noFill/>
              </a:ln>
              <a:solidFill>
                <a:srgbClr val="555555"/>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err="1" smtClean="0">
                <a:ln>
                  <a:noFill/>
                </a:ln>
                <a:solidFill>
                  <a:srgbClr val="555555"/>
                </a:solidFill>
                <a:effectLst/>
                <a:cs typeface="Arial" panose="020B0604020202020204" pitchFamily="34" charset="0"/>
              </a:rPr>
              <a:t>Sniper</a:t>
            </a:r>
            <a:endParaRPr kumimoji="0" lang="cs-CZ" altLang="cs-CZ" sz="1600" b="0" i="0" u="none" strike="noStrike" cap="none" normalizeH="0" baseline="0" dirty="0" smtClean="0">
              <a:ln>
                <a:noFill/>
              </a:ln>
              <a:solidFill>
                <a:srgbClr val="555555"/>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Násilné vniknutí</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Tajné vniknutí</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Využití elektroniky a médií</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Technický dohled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Ochrana osob</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Pokročilý výcvik se zbraněmi</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Pokročilé řidičské dovednosti (město, venkov, bezpečnost)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Pokročilý výcvik horolezectví</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Pokročilý parašutistický výcvik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Supervizor potápění</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Instruktorská škola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Velitelská škola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Cizí zbraně</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Bezpilotní stroje/naváděč precizního bombardování</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Jazyková škola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600" b="0" i="0" u="none" strike="noStrike" cap="none" normalizeH="0" baseline="0" dirty="0" smtClean="0">
                <a:ln>
                  <a:noFill/>
                </a:ln>
                <a:solidFill>
                  <a:srgbClr val="555555"/>
                </a:solidFill>
                <a:effectLst/>
                <a:cs typeface="Arial" panose="020B0604020202020204" pitchFamily="34" charset="0"/>
              </a:rPr>
              <a:t>Pokročilé speciální operace</a:t>
            </a:r>
            <a:r>
              <a:rPr kumimoji="0" lang="cs-CZ" altLang="cs-CZ" sz="1600" b="0" i="0" u="none" strike="noStrike" cap="none" normalizeH="0" baseline="0" dirty="0" smtClean="0">
                <a:ln>
                  <a:noFill/>
                </a:ln>
                <a:solidFill>
                  <a:schemeClr val="tx1"/>
                </a:solidFill>
                <a:effectLst/>
              </a:rPr>
              <a:t> </a:t>
            </a:r>
          </a:p>
        </p:txBody>
      </p:sp>
    </p:spTree>
    <p:extLst>
      <p:ext uri="{BB962C8B-B14F-4D97-AF65-F5344CB8AC3E}">
        <p14:creationId xmlns:p14="http://schemas.microsoft.com/office/powerpoint/2010/main" val="13882551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Fyzické výkonnostní </a:t>
            </a:r>
            <a:r>
              <a:rPr lang="cs-CZ" b="1" dirty="0" smtClean="0"/>
              <a:t>standardy během výcviku</a:t>
            </a:r>
            <a:r>
              <a:rPr lang="cs-CZ" b="1" dirty="0"/>
              <a:t/>
            </a:r>
            <a:br>
              <a:rPr lang="cs-CZ" b="1" dirty="0"/>
            </a:b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19335857"/>
              </p:ext>
            </p:extLst>
          </p:nvPr>
        </p:nvGraphicFramePr>
        <p:xfrm>
          <a:off x="677863" y="2160588"/>
          <a:ext cx="8596312" cy="4450080"/>
        </p:xfrm>
        <a:graphic>
          <a:graphicData uri="http://schemas.openxmlformats.org/drawingml/2006/table">
            <a:tbl>
              <a:tblPr firstRow="1" bandRow="1">
                <a:tableStyleId>{5C22544A-7EE6-4342-B048-85BDC9FD1C3A}</a:tableStyleId>
              </a:tblPr>
              <a:tblGrid>
                <a:gridCol w="4298156"/>
                <a:gridCol w="4298156"/>
              </a:tblGrid>
              <a:tr h="370840">
                <a:tc>
                  <a:txBody>
                    <a:bodyPr/>
                    <a:lstStyle/>
                    <a:p>
                      <a:r>
                        <a:rPr lang="cs-CZ" dirty="0" smtClean="0"/>
                        <a:t>činnost</a:t>
                      </a:r>
                      <a:endParaRPr lang="cs-CZ" dirty="0"/>
                    </a:p>
                  </a:txBody>
                  <a:tcPr/>
                </a:tc>
                <a:tc>
                  <a:txBody>
                    <a:bodyPr/>
                    <a:lstStyle/>
                    <a:p>
                      <a:r>
                        <a:rPr lang="cs-CZ" dirty="0" smtClean="0"/>
                        <a:t>Požadovaný čas</a:t>
                      </a:r>
                      <a:endParaRPr lang="cs-CZ" dirty="0"/>
                    </a:p>
                  </a:txBody>
                  <a:tcPr/>
                </a:tc>
              </a:tr>
              <a:tr h="370840">
                <a:tc>
                  <a:txBody>
                    <a:bodyPr/>
                    <a:lstStyle/>
                    <a:p>
                      <a:r>
                        <a:rPr lang="cs-CZ" sz="1800" b="1" i="0" kern="1200" dirty="0" smtClean="0">
                          <a:solidFill>
                            <a:schemeClr val="dk1"/>
                          </a:solidFill>
                          <a:effectLst/>
                          <a:latin typeface="+mn-lt"/>
                          <a:ea typeface="+mn-ea"/>
                          <a:cs typeface="+mn-cs"/>
                        </a:rPr>
                        <a:t>První fáze</a:t>
                      </a:r>
                      <a:endParaRPr lang="cs-CZ" dirty="0"/>
                    </a:p>
                  </a:txBody>
                  <a:tcPr/>
                </a:tc>
                <a:tc>
                  <a:txBody>
                    <a:bodyPr/>
                    <a:lstStyle/>
                    <a:p>
                      <a:endParaRPr lang="cs-CZ"/>
                    </a:p>
                  </a:txBody>
                  <a:tcPr/>
                </a:tc>
              </a:tr>
              <a:tr h="370840">
                <a:tc>
                  <a:txBody>
                    <a:bodyPr/>
                    <a:lstStyle/>
                    <a:p>
                      <a:r>
                        <a:rPr lang="cs-CZ" b="0" dirty="0"/>
                        <a:t>Vázání uzlů pod vodou</a:t>
                      </a:r>
                    </a:p>
                  </a:txBody>
                  <a:tcPr marL="30480" marR="30480" marT="30480" marB="30480"/>
                </a:tc>
                <a:tc>
                  <a:txBody>
                    <a:bodyPr/>
                    <a:lstStyle/>
                    <a:p>
                      <a:r>
                        <a:rPr lang="cs-CZ"/>
                        <a:t>Splnil/nesplnil</a:t>
                      </a:r>
                    </a:p>
                  </a:txBody>
                  <a:tcPr marL="30480" marR="30480" marT="30480" marB="30480"/>
                </a:tc>
              </a:tr>
              <a:tr h="370840">
                <a:tc>
                  <a:txBody>
                    <a:bodyPr/>
                    <a:lstStyle/>
                    <a:p>
                      <a:r>
                        <a:rPr lang="cs-CZ" b="0"/>
                        <a:t>Zkouška na utopení</a:t>
                      </a:r>
                    </a:p>
                  </a:txBody>
                  <a:tcPr marL="30480" marR="30480" marT="30480" marB="30480"/>
                </a:tc>
                <a:tc>
                  <a:txBody>
                    <a:bodyPr/>
                    <a:lstStyle/>
                    <a:p>
                      <a:r>
                        <a:rPr lang="cs-CZ"/>
                        <a:t>Splnil/nesplnil</a:t>
                      </a:r>
                    </a:p>
                  </a:txBody>
                  <a:tcPr marL="30480" marR="30480" marT="30480" marB="30480"/>
                </a:tc>
              </a:tr>
              <a:tr h="370840">
                <a:tc>
                  <a:txBody>
                    <a:bodyPr/>
                    <a:lstStyle/>
                    <a:p>
                      <a:r>
                        <a:rPr lang="cs-CZ" b="0" dirty="0"/>
                        <a:t>Základní záchranářská zkouška</a:t>
                      </a:r>
                    </a:p>
                  </a:txBody>
                  <a:tcPr marL="30480" marR="30480" marT="30480" marB="30480"/>
                </a:tc>
                <a:tc>
                  <a:txBody>
                    <a:bodyPr/>
                    <a:lstStyle/>
                    <a:p>
                      <a:r>
                        <a:rPr lang="cs-CZ"/>
                        <a:t>Splnil/nesplnil</a:t>
                      </a:r>
                    </a:p>
                  </a:txBody>
                  <a:tcPr marL="30480" marR="30480" marT="30480" marB="30480"/>
                </a:tc>
              </a:tr>
              <a:tr h="370840">
                <a:tc>
                  <a:txBody>
                    <a:bodyPr/>
                    <a:lstStyle/>
                    <a:p>
                      <a:r>
                        <a:rPr lang="cs-CZ" b="0"/>
                        <a:t>Uplavat 1200 m s ploutvemi v bazénu</a:t>
                      </a:r>
                    </a:p>
                  </a:txBody>
                  <a:tcPr marL="30480" marR="30480" marT="30480" marB="30480"/>
                </a:tc>
                <a:tc>
                  <a:txBody>
                    <a:bodyPr/>
                    <a:lstStyle/>
                    <a:p>
                      <a:r>
                        <a:rPr lang="cs-CZ"/>
                        <a:t>45 min</a:t>
                      </a:r>
                    </a:p>
                  </a:txBody>
                  <a:tcPr marL="30480" marR="30480" marT="30480" marB="30480"/>
                </a:tc>
              </a:tr>
              <a:tr h="370840">
                <a:tc>
                  <a:txBody>
                    <a:bodyPr/>
                    <a:lstStyle/>
                    <a:p>
                      <a:r>
                        <a:rPr lang="cs-CZ" b="0" dirty="0"/>
                        <a:t>Uplavat 1,6 km s ploutvemi v zálivu</a:t>
                      </a:r>
                    </a:p>
                  </a:txBody>
                  <a:tcPr marL="30480" marR="30480" marT="30480" marB="30480"/>
                </a:tc>
                <a:tc>
                  <a:txBody>
                    <a:bodyPr/>
                    <a:lstStyle/>
                    <a:p>
                      <a:r>
                        <a:rPr lang="cs-CZ"/>
                        <a:t>50 min</a:t>
                      </a:r>
                    </a:p>
                  </a:txBody>
                  <a:tcPr marL="30480" marR="30480" marT="30480" marB="30480"/>
                </a:tc>
              </a:tr>
              <a:tr h="370840">
                <a:tc>
                  <a:txBody>
                    <a:bodyPr/>
                    <a:lstStyle/>
                    <a:p>
                      <a:r>
                        <a:rPr lang="cs-CZ" b="0" dirty="0"/>
                        <a:t>Uplavat 1,6 km s ploutvemi v oceánu</a:t>
                      </a:r>
                    </a:p>
                  </a:txBody>
                  <a:tcPr marL="30480" marR="30480" marT="30480" marB="30480"/>
                </a:tc>
                <a:tc>
                  <a:txBody>
                    <a:bodyPr/>
                    <a:lstStyle/>
                    <a:p>
                      <a:r>
                        <a:rPr lang="cs-CZ"/>
                        <a:t>50 min</a:t>
                      </a:r>
                    </a:p>
                  </a:txBody>
                  <a:tcPr marL="30480" marR="30480" marT="30480" marB="30480"/>
                </a:tc>
              </a:tr>
              <a:tr h="370840">
                <a:tc>
                  <a:txBody>
                    <a:bodyPr/>
                    <a:lstStyle/>
                    <a:p>
                      <a:r>
                        <a:rPr lang="cs-CZ" b="0" dirty="0"/>
                        <a:t>Uplavat 2,4 km s ploutvemi v oceánu</a:t>
                      </a:r>
                    </a:p>
                  </a:txBody>
                  <a:tcPr marL="30480" marR="30480" marT="30480" marB="30480"/>
                </a:tc>
                <a:tc>
                  <a:txBody>
                    <a:bodyPr/>
                    <a:lstStyle/>
                    <a:p>
                      <a:r>
                        <a:rPr lang="cs-CZ"/>
                        <a:t>70 min</a:t>
                      </a:r>
                    </a:p>
                  </a:txBody>
                  <a:tcPr marL="30480" marR="30480" marT="30480" marB="30480"/>
                </a:tc>
              </a:tr>
              <a:tr h="370840">
                <a:tc>
                  <a:txBody>
                    <a:bodyPr/>
                    <a:lstStyle/>
                    <a:p>
                      <a:r>
                        <a:rPr lang="cs-CZ" b="0" dirty="0"/>
                        <a:t>Uplavat 3,2 km s ploutvemi v oceánu</a:t>
                      </a:r>
                    </a:p>
                  </a:txBody>
                  <a:tcPr marL="30480" marR="30480" marT="30480" marB="30480"/>
                </a:tc>
                <a:tc>
                  <a:txBody>
                    <a:bodyPr/>
                    <a:lstStyle/>
                    <a:p>
                      <a:r>
                        <a:rPr lang="cs-CZ"/>
                        <a:t>95 min</a:t>
                      </a:r>
                    </a:p>
                  </a:txBody>
                  <a:tcPr marL="30480" marR="30480" marT="30480" marB="30480"/>
                </a:tc>
              </a:tr>
              <a:tr h="370840">
                <a:tc>
                  <a:txBody>
                    <a:bodyPr/>
                    <a:lstStyle/>
                    <a:p>
                      <a:r>
                        <a:rPr lang="cs-CZ" b="0" dirty="0"/>
                        <a:t>Překážkový běh</a:t>
                      </a:r>
                    </a:p>
                  </a:txBody>
                  <a:tcPr marL="30480" marR="30480" marT="30480" marB="30480"/>
                </a:tc>
                <a:tc>
                  <a:txBody>
                    <a:bodyPr/>
                    <a:lstStyle/>
                    <a:p>
                      <a:r>
                        <a:rPr lang="cs-CZ"/>
                        <a:t>15 min</a:t>
                      </a:r>
                    </a:p>
                  </a:txBody>
                  <a:tcPr marL="30480" marR="30480" marT="30480" marB="30480"/>
                </a:tc>
              </a:tr>
              <a:tr h="370840">
                <a:tc>
                  <a:txBody>
                    <a:bodyPr/>
                    <a:lstStyle/>
                    <a:p>
                      <a:r>
                        <a:rPr lang="cs-CZ" b="0" dirty="0"/>
                        <a:t>Běh na 6,2 km</a:t>
                      </a:r>
                    </a:p>
                  </a:txBody>
                  <a:tcPr marL="30480" marR="30480" marT="30480" marB="30480"/>
                </a:tc>
                <a:tc>
                  <a:txBody>
                    <a:bodyPr/>
                    <a:lstStyle/>
                    <a:p>
                      <a:r>
                        <a:rPr lang="cs-CZ" dirty="0"/>
                        <a:t>32 min</a:t>
                      </a:r>
                    </a:p>
                  </a:txBody>
                  <a:tcPr marL="30480" marR="30480" marT="30480" marB="30480"/>
                </a:tc>
              </a:tr>
            </a:tbl>
          </a:graphicData>
        </a:graphic>
      </p:graphicFrame>
    </p:spTree>
    <p:extLst>
      <p:ext uri="{BB962C8B-B14F-4D97-AF65-F5344CB8AC3E}">
        <p14:creationId xmlns:p14="http://schemas.microsoft.com/office/powerpoint/2010/main" val="32739549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Fyzické výkonnostní standardy během výcviku</a:t>
            </a:r>
            <a:br>
              <a:rPr lang="cs-CZ" b="1" dirty="0"/>
            </a:b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35013336"/>
              </p:ext>
            </p:extLst>
          </p:nvPr>
        </p:nvGraphicFramePr>
        <p:xfrm>
          <a:off x="677334" y="1798320"/>
          <a:ext cx="8596312" cy="5059680"/>
        </p:xfrm>
        <a:graphic>
          <a:graphicData uri="http://schemas.openxmlformats.org/drawingml/2006/table">
            <a:tbl>
              <a:tblPr firstRow="1" bandRow="1">
                <a:tableStyleId>{5C22544A-7EE6-4342-B048-85BDC9FD1C3A}</a:tableStyleId>
              </a:tblPr>
              <a:tblGrid>
                <a:gridCol w="4298156"/>
                <a:gridCol w="4298156"/>
              </a:tblGrid>
              <a:tr h="370840">
                <a:tc>
                  <a:txBody>
                    <a:bodyPr/>
                    <a:lstStyle/>
                    <a:p>
                      <a:r>
                        <a:rPr lang="cs-CZ" dirty="0" smtClean="0"/>
                        <a:t>činnost</a:t>
                      </a:r>
                      <a:endParaRPr lang="cs-CZ" dirty="0"/>
                    </a:p>
                  </a:txBody>
                  <a:tcPr/>
                </a:tc>
                <a:tc>
                  <a:txBody>
                    <a:bodyPr/>
                    <a:lstStyle/>
                    <a:p>
                      <a:r>
                        <a:rPr lang="cs-CZ" dirty="0" smtClean="0"/>
                        <a:t>Požadovaný čas</a:t>
                      </a:r>
                      <a:endParaRPr lang="cs-CZ" dirty="0"/>
                    </a:p>
                  </a:txBody>
                  <a:tcPr/>
                </a:tc>
              </a:tr>
              <a:tr h="370840">
                <a:tc gridSpan="2">
                  <a:txBody>
                    <a:bodyPr/>
                    <a:lstStyle/>
                    <a:p>
                      <a:r>
                        <a:rPr lang="cs-CZ" b="1" dirty="0"/>
                        <a:t>Po Hell-</a:t>
                      </a:r>
                      <a:r>
                        <a:rPr lang="cs-CZ" b="1" dirty="0" err="1"/>
                        <a:t>Week</a:t>
                      </a:r>
                      <a:endParaRPr lang="cs-CZ" dirty="0"/>
                    </a:p>
                  </a:txBody>
                  <a:tcPr marL="30480" marR="30480" marT="30480" marB="30480"/>
                </a:tc>
                <a:tc hMerge="1">
                  <a:txBody>
                    <a:bodyPr/>
                    <a:lstStyle/>
                    <a:p>
                      <a:endParaRPr lang="cs-CZ"/>
                    </a:p>
                  </a:txBody>
                  <a:tcPr/>
                </a:tc>
              </a:tr>
              <a:tr h="370840">
                <a:tc>
                  <a:txBody>
                    <a:bodyPr/>
                    <a:lstStyle/>
                    <a:p>
                      <a:r>
                        <a:rPr lang="cs-CZ" b="0" dirty="0"/>
                        <a:t>Uplavat 2 km bez ploutví v bazénu</a:t>
                      </a:r>
                    </a:p>
                  </a:txBody>
                  <a:tcPr marL="30480" marR="30480" marT="30480" marB="30480"/>
                </a:tc>
                <a:tc>
                  <a:txBody>
                    <a:bodyPr/>
                    <a:lstStyle/>
                    <a:p>
                      <a:r>
                        <a:rPr lang="cs-CZ"/>
                        <a:t>Splnit</a:t>
                      </a:r>
                    </a:p>
                  </a:txBody>
                  <a:tcPr marL="30480" marR="30480" marT="30480" marB="30480"/>
                </a:tc>
              </a:tr>
              <a:tr h="370840">
                <a:tc>
                  <a:txBody>
                    <a:bodyPr/>
                    <a:lstStyle/>
                    <a:p>
                      <a:r>
                        <a:rPr lang="cs-CZ" b="0" dirty="0"/>
                        <a:t>Uplavat 2,4 km s ploutvemi v oceánu v noci</a:t>
                      </a:r>
                    </a:p>
                  </a:txBody>
                  <a:tcPr marL="30480" marR="30480" marT="30480" marB="30480"/>
                </a:tc>
                <a:tc>
                  <a:txBody>
                    <a:bodyPr/>
                    <a:lstStyle/>
                    <a:p>
                      <a:r>
                        <a:rPr lang="cs-CZ"/>
                        <a:t>Splnit</a:t>
                      </a:r>
                    </a:p>
                  </a:txBody>
                  <a:tcPr marL="30480" marR="30480" marT="30480" marB="30480"/>
                </a:tc>
              </a:tr>
              <a:tr h="370840">
                <a:tc>
                  <a:txBody>
                    <a:bodyPr/>
                    <a:lstStyle/>
                    <a:p>
                      <a:r>
                        <a:rPr lang="cs-CZ" b="0" dirty="0"/>
                        <a:t>Uplavat 3,2 km s ploutvemi v oceánu</a:t>
                      </a:r>
                    </a:p>
                  </a:txBody>
                  <a:tcPr marL="30480" marR="30480" marT="30480" marB="30480"/>
                </a:tc>
                <a:tc>
                  <a:txBody>
                    <a:bodyPr/>
                    <a:lstStyle/>
                    <a:p>
                      <a:r>
                        <a:rPr lang="cs-CZ"/>
                        <a:t>85 min</a:t>
                      </a:r>
                    </a:p>
                  </a:txBody>
                  <a:tcPr marL="30480" marR="30480" marT="30480" marB="30480"/>
                </a:tc>
              </a:tr>
              <a:tr h="370840">
                <a:tc>
                  <a:txBody>
                    <a:bodyPr/>
                    <a:lstStyle/>
                    <a:p>
                      <a:r>
                        <a:rPr lang="cs-CZ" b="0" dirty="0"/>
                        <a:t>Běh na 6,2 km</a:t>
                      </a:r>
                    </a:p>
                  </a:txBody>
                  <a:tcPr marL="30480" marR="30480" marT="30480" marB="30480"/>
                </a:tc>
                <a:tc>
                  <a:txBody>
                    <a:bodyPr/>
                    <a:lstStyle/>
                    <a:p>
                      <a:r>
                        <a:rPr lang="cs-CZ"/>
                        <a:t>32 min</a:t>
                      </a:r>
                    </a:p>
                  </a:txBody>
                  <a:tcPr marL="30480" marR="30480" marT="30480" marB="30480"/>
                </a:tc>
              </a:tr>
              <a:tr h="370840">
                <a:tc>
                  <a:txBody>
                    <a:bodyPr/>
                    <a:lstStyle/>
                    <a:p>
                      <a:r>
                        <a:rPr lang="cs-CZ" b="0" dirty="0"/>
                        <a:t>Překážkový běh</a:t>
                      </a:r>
                    </a:p>
                  </a:txBody>
                  <a:tcPr marL="30480" marR="30480" marT="30480" marB="30480"/>
                </a:tc>
                <a:tc>
                  <a:txBody>
                    <a:bodyPr/>
                    <a:lstStyle/>
                    <a:p>
                      <a:r>
                        <a:rPr lang="cs-CZ"/>
                        <a:t>13 min</a:t>
                      </a:r>
                    </a:p>
                  </a:txBody>
                  <a:tcPr marL="30480" marR="30480" marT="30480" marB="30480"/>
                </a:tc>
              </a:tr>
              <a:tr h="370840">
                <a:tc gridSpan="2">
                  <a:txBody>
                    <a:bodyPr/>
                    <a:lstStyle/>
                    <a:p>
                      <a:r>
                        <a:rPr lang="cs-CZ" b="1"/>
                        <a:t>Druhá fáze</a:t>
                      </a:r>
                      <a:endParaRPr lang="cs-CZ"/>
                    </a:p>
                  </a:txBody>
                  <a:tcPr marL="30480" marR="30480" marT="30480" marB="30480"/>
                </a:tc>
                <a:tc hMerge="1">
                  <a:txBody>
                    <a:bodyPr/>
                    <a:lstStyle/>
                    <a:p>
                      <a:endParaRPr lang="cs-CZ"/>
                    </a:p>
                  </a:txBody>
                  <a:tcPr/>
                </a:tc>
              </a:tr>
              <a:tr h="370840">
                <a:tc>
                  <a:txBody>
                    <a:bodyPr/>
                    <a:lstStyle/>
                    <a:p>
                      <a:r>
                        <a:rPr lang="cs-CZ" b="0" dirty="0"/>
                        <a:t>Uplavat 3,2 km s ploutvemi v oceánu</a:t>
                      </a:r>
                    </a:p>
                  </a:txBody>
                  <a:tcPr marL="30480" marR="30480" marT="30480" marB="30480"/>
                </a:tc>
                <a:tc>
                  <a:txBody>
                    <a:bodyPr/>
                    <a:lstStyle/>
                    <a:p>
                      <a:r>
                        <a:rPr lang="cs-CZ"/>
                        <a:t>80 min</a:t>
                      </a:r>
                    </a:p>
                  </a:txBody>
                  <a:tcPr marL="30480" marR="30480" marT="30480" marB="30480"/>
                </a:tc>
              </a:tr>
              <a:tr h="370840">
                <a:tc>
                  <a:txBody>
                    <a:bodyPr/>
                    <a:lstStyle/>
                    <a:p>
                      <a:r>
                        <a:rPr lang="pl-PL" b="0"/>
                        <a:t>Běh na 6,2 km v ”bojových botech”</a:t>
                      </a:r>
                    </a:p>
                  </a:txBody>
                  <a:tcPr marL="30480" marR="30480" marT="30480" marB="30480"/>
                </a:tc>
                <a:tc>
                  <a:txBody>
                    <a:bodyPr/>
                    <a:lstStyle/>
                    <a:p>
                      <a:r>
                        <a:rPr lang="cs-CZ"/>
                        <a:t>31 min</a:t>
                      </a:r>
                    </a:p>
                  </a:txBody>
                  <a:tcPr marL="30480" marR="30480" marT="30480" marB="30480"/>
                </a:tc>
              </a:tr>
              <a:tr h="370840">
                <a:tc>
                  <a:txBody>
                    <a:bodyPr/>
                    <a:lstStyle/>
                    <a:p>
                      <a:r>
                        <a:rPr lang="cs-CZ" b="0"/>
                        <a:t>Překážkový běh</a:t>
                      </a:r>
                    </a:p>
                  </a:txBody>
                  <a:tcPr marL="30480" marR="30480" marT="30480" marB="30480"/>
                </a:tc>
                <a:tc>
                  <a:txBody>
                    <a:bodyPr/>
                    <a:lstStyle/>
                    <a:p>
                      <a:r>
                        <a:rPr lang="cs-CZ"/>
                        <a:t>10:30 min</a:t>
                      </a:r>
                    </a:p>
                  </a:txBody>
                  <a:tcPr marL="30480" marR="30480" marT="30480" marB="30480"/>
                </a:tc>
              </a:tr>
              <a:tr h="370840">
                <a:tc>
                  <a:txBody>
                    <a:bodyPr/>
                    <a:lstStyle/>
                    <a:p>
                      <a:r>
                        <a:rPr lang="cs-CZ" b="0" dirty="0"/>
                        <a:t>Uplavat 5,3 km s ploutvemi v oceánu</a:t>
                      </a:r>
                    </a:p>
                  </a:txBody>
                  <a:tcPr marL="30480" marR="30480" marT="30480" marB="30480"/>
                </a:tc>
                <a:tc>
                  <a:txBody>
                    <a:bodyPr/>
                    <a:lstStyle/>
                    <a:p>
                      <a:r>
                        <a:rPr lang="cs-CZ"/>
                        <a:t>Splnit</a:t>
                      </a:r>
                    </a:p>
                  </a:txBody>
                  <a:tcPr marL="30480" marR="30480" marT="30480" marB="30480"/>
                </a:tc>
              </a:tr>
              <a:tr h="370840">
                <a:tc>
                  <a:txBody>
                    <a:bodyPr/>
                    <a:lstStyle/>
                    <a:p>
                      <a:r>
                        <a:rPr lang="cs-CZ" b="0" dirty="0"/>
                        <a:t>Uplavat 8,3 km s ploutvemi v oceánu</a:t>
                      </a:r>
                    </a:p>
                  </a:txBody>
                  <a:tcPr marL="30480" marR="30480" marT="30480" marB="30480"/>
                </a:tc>
                <a:tc>
                  <a:txBody>
                    <a:bodyPr/>
                    <a:lstStyle/>
                    <a:p>
                      <a:r>
                        <a:rPr lang="cs-CZ" dirty="0" smtClean="0"/>
                        <a:t>Splnil</a:t>
                      </a:r>
                      <a:endParaRPr lang="cs-CZ" dirty="0"/>
                    </a:p>
                  </a:txBody>
                  <a:tcPr marL="30480" marR="30480" marT="30480" marB="30480"/>
                </a:tc>
              </a:tr>
            </a:tbl>
          </a:graphicData>
        </a:graphic>
      </p:graphicFrame>
    </p:spTree>
    <p:extLst>
      <p:ext uri="{BB962C8B-B14F-4D97-AF65-F5344CB8AC3E}">
        <p14:creationId xmlns:p14="http://schemas.microsoft.com/office/powerpoint/2010/main" val="413200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Fyzické výkonnostní standardy během výcviku</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042056717"/>
              </p:ext>
            </p:extLst>
          </p:nvPr>
        </p:nvGraphicFramePr>
        <p:xfrm>
          <a:off x="677863" y="2160588"/>
          <a:ext cx="8596312" cy="2225040"/>
        </p:xfrm>
        <a:graphic>
          <a:graphicData uri="http://schemas.openxmlformats.org/drawingml/2006/table">
            <a:tbl>
              <a:tblPr firstRow="1" bandRow="1">
                <a:tableStyleId>{5C22544A-7EE6-4342-B048-85BDC9FD1C3A}</a:tableStyleId>
              </a:tblPr>
              <a:tblGrid>
                <a:gridCol w="4298156"/>
                <a:gridCol w="4298156"/>
              </a:tblGrid>
              <a:tr h="370840">
                <a:tc>
                  <a:txBody>
                    <a:bodyPr/>
                    <a:lstStyle/>
                    <a:p>
                      <a:r>
                        <a:rPr lang="cs-CZ" dirty="0" smtClean="0"/>
                        <a:t>činnost</a:t>
                      </a:r>
                      <a:endParaRPr lang="cs-CZ" dirty="0"/>
                    </a:p>
                  </a:txBody>
                  <a:tcPr/>
                </a:tc>
                <a:tc>
                  <a:txBody>
                    <a:bodyPr/>
                    <a:lstStyle/>
                    <a:p>
                      <a:r>
                        <a:rPr lang="cs-CZ" dirty="0" smtClean="0"/>
                        <a:t>Požadovaný čas</a:t>
                      </a:r>
                      <a:endParaRPr lang="cs-CZ" dirty="0"/>
                    </a:p>
                  </a:txBody>
                  <a:tcPr/>
                </a:tc>
              </a:tr>
              <a:tr h="370840">
                <a:tc gridSpan="2">
                  <a:txBody>
                    <a:bodyPr/>
                    <a:lstStyle/>
                    <a:p>
                      <a:r>
                        <a:rPr lang="cs-CZ" b="1" dirty="0"/>
                        <a:t>Třetí fáze</a:t>
                      </a:r>
                      <a:endParaRPr lang="cs-CZ" dirty="0"/>
                    </a:p>
                  </a:txBody>
                  <a:tcPr marL="30480" marR="30480" marT="30480" marB="30480"/>
                </a:tc>
                <a:tc hMerge="1">
                  <a:txBody>
                    <a:bodyPr/>
                    <a:lstStyle/>
                    <a:p>
                      <a:endParaRPr lang="cs-CZ"/>
                    </a:p>
                  </a:txBody>
                  <a:tcPr/>
                </a:tc>
              </a:tr>
              <a:tr h="370840">
                <a:tc>
                  <a:txBody>
                    <a:bodyPr/>
                    <a:lstStyle/>
                    <a:p>
                      <a:r>
                        <a:rPr lang="cs-CZ" b="1"/>
                        <a:t>Překážkový běh</a:t>
                      </a:r>
                      <a:endParaRPr lang="cs-CZ"/>
                    </a:p>
                  </a:txBody>
                  <a:tcPr marL="30480" marR="30480" marT="30480" marB="30480"/>
                </a:tc>
                <a:tc>
                  <a:txBody>
                    <a:bodyPr/>
                    <a:lstStyle/>
                    <a:p>
                      <a:r>
                        <a:rPr lang="cs-CZ"/>
                        <a:t>10 min</a:t>
                      </a:r>
                    </a:p>
                  </a:txBody>
                  <a:tcPr marL="30480" marR="30480" marT="30480" marB="30480"/>
                </a:tc>
              </a:tr>
              <a:tr h="370840">
                <a:tc>
                  <a:txBody>
                    <a:bodyPr/>
                    <a:lstStyle/>
                    <a:p>
                      <a:r>
                        <a:rPr lang="pl-PL" b="1"/>
                        <a:t>Běh na 6,2 km v ”bojových botech”</a:t>
                      </a:r>
                      <a:endParaRPr lang="pl-PL"/>
                    </a:p>
                  </a:txBody>
                  <a:tcPr marL="30480" marR="30480" marT="30480" marB="30480"/>
                </a:tc>
                <a:tc>
                  <a:txBody>
                    <a:bodyPr/>
                    <a:lstStyle/>
                    <a:p>
                      <a:r>
                        <a:rPr lang="cs-CZ"/>
                        <a:t>30 min</a:t>
                      </a:r>
                    </a:p>
                  </a:txBody>
                  <a:tcPr marL="30480" marR="30480" marT="30480" marB="30480"/>
                </a:tc>
              </a:tr>
              <a:tr h="370840">
                <a:tc>
                  <a:txBody>
                    <a:bodyPr/>
                    <a:lstStyle/>
                    <a:p>
                      <a:r>
                        <a:rPr lang="cs-CZ" b="1"/>
                        <a:t>Běh na 21 km</a:t>
                      </a:r>
                      <a:endParaRPr lang="cs-CZ"/>
                    </a:p>
                  </a:txBody>
                  <a:tcPr marL="30480" marR="30480" marT="30480" marB="30480"/>
                </a:tc>
                <a:tc>
                  <a:txBody>
                    <a:bodyPr/>
                    <a:lstStyle/>
                    <a:p>
                      <a:r>
                        <a:rPr lang="cs-CZ"/>
                        <a:t>Splnit</a:t>
                      </a:r>
                    </a:p>
                  </a:txBody>
                  <a:tcPr marL="30480" marR="30480" marT="30480" marB="30480"/>
                </a:tc>
              </a:tr>
              <a:tr h="370840">
                <a:tc>
                  <a:txBody>
                    <a:bodyPr/>
                    <a:lstStyle/>
                    <a:p>
                      <a:r>
                        <a:rPr lang="cs-CZ" b="1"/>
                        <a:t>Uplavat 3,2 km s ploutvemi v oceánu</a:t>
                      </a:r>
                      <a:endParaRPr lang="cs-CZ"/>
                    </a:p>
                  </a:txBody>
                  <a:tcPr marL="30480" marR="30480" marT="30480" marB="30480"/>
                </a:tc>
                <a:tc>
                  <a:txBody>
                    <a:bodyPr/>
                    <a:lstStyle/>
                    <a:p>
                      <a:r>
                        <a:rPr lang="cs-CZ" dirty="0"/>
                        <a:t>75 min</a:t>
                      </a:r>
                    </a:p>
                  </a:txBody>
                  <a:tcPr marL="30480" marR="30480" marT="30480" marB="30480"/>
                </a:tc>
              </a:tr>
            </a:tbl>
          </a:graphicData>
        </a:graphic>
      </p:graphicFrame>
    </p:spTree>
    <p:extLst>
      <p:ext uri="{BB962C8B-B14F-4D97-AF65-F5344CB8AC3E}">
        <p14:creationId xmlns:p14="http://schemas.microsoft.com/office/powerpoint/2010/main" val="401611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výcviku</a:t>
            </a:r>
            <a:endParaRPr lang="cs-CZ" dirty="0"/>
          </a:p>
        </p:txBody>
      </p:sp>
      <p:sp>
        <p:nvSpPr>
          <p:cNvPr id="4" name="Rectangle 1"/>
          <p:cNvSpPr>
            <a:spLocks noGrp="1" noChangeArrowheads="1"/>
          </p:cNvSpPr>
          <p:nvPr>
            <p:ph idx="1"/>
          </p:nvPr>
        </p:nvSpPr>
        <p:spPr bwMode="auto">
          <a:xfrm>
            <a:off x="677334" y="1681123"/>
            <a:ext cx="7248108" cy="3890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5220" tIns="0" rIns="0" bIns="12696" numCol="1" anchor="ctr" anchorCtr="0" compatLnSpc="1">
            <a:prstTxWarp prst="textNoShape">
              <a:avLst/>
            </a:prstTxWarp>
            <a:spAutoFit/>
          </a:bodyPr>
          <a:lstStyle/>
          <a:p>
            <a:pPr defTabSz="914400" eaLnBrk="0" fontAlgn="base" hangingPunct="0">
              <a:spcBef>
                <a:spcPct val="0"/>
              </a:spcBef>
              <a:spcAft>
                <a:spcPct val="0"/>
              </a:spcAft>
              <a:buClrTx/>
              <a:buSzTx/>
              <a:buFont typeface="+mj-lt"/>
              <a:buAutoNum type="arabicParenR"/>
            </a:pPr>
            <a:r>
              <a:rPr lang="cs-CZ" altLang="cs-CZ" dirty="0" smtClean="0">
                <a:solidFill>
                  <a:srgbClr val="555555"/>
                </a:solidFill>
                <a:cs typeface="Arial" panose="020B0604020202020204" pitchFamily="34" charset="0"/>
              </a:rPr>
              <a:t>3</a:t>
            </a:r>
            <a:r>
              <a:rPr kumimoji="0" lang="cs-CZ" altLang="cs-CZ" i="0" u="none" strike="noStrike" cap="none" normalizeH="0" baseline="0" dirty="0" smtClean="0">
                <a:ln>
                  <a:noFill/>
                </a:ln>
                <a:solidFill>
                  <a:srgbClr val="555555"/>
                </a:solidFill>
                <a:effectLst/>
                <a:cs typeface="Arial" panose="020B0604020202020204" pitchFamily="34" charset="0"/>
              </a:rPr>
              <a:t> týdny základního školení v </a:t>
            </a:r>
            <a:r>
              <a:rPr kumimoji="0" lang="cs-CZ" altLang="cs-CZ" i="0" u="none" strike="noStrike" cap="none" normalizeH="0" baseline="0" dirty="0" err="1" smtClean="0">
                <a:ln>
                  <a:noFill/>
                </a:ln>
                <a:solidFill>
                  <a:srgbClr val="555555"/>
                </a:solidFill>
                <a:effectLst/>
                <a:cs typeface="Arial" panose="020B0604020202020204" pitchFamily="34" charset="0"/>
              </a:rPr>
              <a:t>Coronadu</a:t>
            </a:r>
            <a:r>
              <a:rPr kumimoji="0" lang="cs-CZ" altLang="cs-CZ" i="0" u="none" strike="noStrike" cap="none" normalizeH="0" baseline="0" dirty="0" smtClean="0">
                <a:ln>
                  <a:noFill/>
                </a:ln>
                <a:solidFill>
                  <a:srgbClr val="555555"/>
                </a:solidFill>
                <a:effectLst/>
                <a:cs typeface="Arial" panose="020B0604020202020204" pitchFamily="34" charset="0"/>
              </a:rPr>
              <a:t> v Kalifornii</a:t>
            </a:r>
          </a:p>
          <a:p>
            <a:pPr defTabSz="914400" eaLnBrk="0" fontAlgn="base" hangingPunct="0">
              <a:spcBef>
                <a:spcPct val="0"/>
              </a:spcBef>
              <a:spcAft>
                <a:spcPct val="0"/>
              </a:spcAft>
              <a:buClrTx/>
              <a:buSzTx/>
              <a:buFont typeface="+mj-lt"/>
              <a:buAutoNum type="arabicParenR"/>
            </a:pPr>
            <a:endParaRPr kumimoji="0" lang="cs-CZ" altLang="cs-CZ" i="0" u="none" strike="noStrike" cap="none" normalizeH="0" baseline="0" dirty="0" smtClean="0">
              <a:ln>
                <a:noFill/>
              </a:ln>
              <a:solidFill>
                <a:srgbClr val="555555"/>
              </a:solidFill>
              <a:effectLst/>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 typeface="+mj-lt"/>
              <a:buAutoNum type="arabicParenR"/>
              <a:tabLst/>
            </a:pPr>
            <a:r>
              <a:rPr kumimoji="0" lang="cs-CZ" altLang="cs-CZ" i="0" u="none" strike="noStrike" cap="none" normalizeH="0" baseline="0" dirty="0" smtClean="0">
                <a:ln>
                  <a:noFill/>
                </a:ln>
                <a:solidFill>
                  <a:srgbClr val="555555"/>
                </a:solidFill>
                <a:effectLst/>
                <a:cs typeface="Arial" panose="020B0604020202020204" pitchFamily="34" charset="0"/>
              </a:rPr>
              <a:t>28 týdnů BUD/S kurzu (Basic </a:t>
            </a:r>
            <a:r>
              <a:rPr kumimoji="0" lang="cs-CZ" altLang="cs-CZ" i="0" u="none" strike="noStrike" cap="none" normalizeH="0" baseline="0" dirty="0" err="1" smtClean="0">
                <a:ln>
                  <a:noFill/>
                </a:ln>
                <a:solidFill>
                  <a:srgbClr val="555555"/>
                </a:solidFill>
                <a:effectLst/>
                <a:cs typeface="Arial" panose="020B0604020202020204" pitchFamily="34" charset="0"/>
              </a:rPr>
              <a:t>Underwater</a:t>
            </a:r>
            <a:r>
              <a:rPr kumimoji="0" lang="cs-CZ" altLang="cs-CZ" i="0" u="none" strike="noStrike" cap="none" normalizeH="0" baseline="0" dirty="0" smtClean="0">
                <a:ln>
                  <a:noFill/>
                </a:ln>
                <a:solidFill>
                  <a:srgbClr val="555555"/>
                </a:solidFill>
                <a:effectLst/>
                <a:cs typeface="Arial" panose="020B0604020202020204" pitchFamily="34" charset="0"/>
              </a:rPr>
              <a:t> </a:t>
            </a:r>
            <a:r>
              <a:rPr kumimoji="0" lang="cs-CZ" altLang="cs-CZ" i="0" u="none" strike="noStrike" cap="none" normalizeH="0" baseline="0" dirty="0" err="1" smtClean="0">
                <a:ln>
                  <a:noFill/>
                </a:ln>
                <a:solidFill>
                  <a:srgbClr val="555555"/>
                </a:solidFill>
                <a:effectLst/>
                <a:cs typeface="Arial" panose="020B0604020202020204" pitchFamily="34" charset="0"/>
              </a:rPr>
              <a:t>Demolitions</a:t>
            </a:r>
            <a:r>
              <a:rPr kumimoji="0" lang="cs-CZ" altLang="cs-CZ" i="0" u="none" strike="noStrike" cap="none" normalizeH="0" baseline="0" dirty="0" smtClean="0">
                <a:ln>
                  <a:noFill/>
                </a:ln>
                <a:solidFill>
                  <a:srgbClr val="555555"/>
                </a:solidFill>
                <a:effectLst/>
                <a:cs typeface="Arial" panose="020B0604020202020204" pitchFamily="34" charset="0"/>
              </a:rPr>
              <a:t>/SEAL) </a:t>
            </a:r>
          </a:p>
          <a:p>
            <a:pPr marL="0" marR="0" lvl="0" indent="0" algn="l" defTabSz="914400" rtl="0" eaLnBrk="0" fontAlgn="base" latinLnBrk="0" hangingPunct="0">
              <a:lnSpc>
                <a:spcPct val="100000"/>
              </a:lnSpc>
              <a:spcBef>
                <a:spcPct val="0"/>
              </a:spcBef>
              <a:spcAft>
                <a:spcPct val="0"/>
              </a:spcAft>
              <a:buClrTx/>
              <a:buSzTx/>
              <a:buNone/>
              <a:tabLst/>
            </a:pPr>
            <a:r>
              <a:rPr lang="cs-CZ" altLang="cs-CZ" dirty="0" smtClean="0">
                <a:solidFill>
                  <a:srgbClr val="555555"/>
                </a:solidFill>
                <a:cs typeface="Arial" panose="020B0604020202020204" pitchFamily="34" charset="0"/>
              </a:rPr>
              <a:t>Hlavní a nejtěžší část výcviku- 3 části</a:t>
            </a:r>
          </a:p>
          <a:p>
            <a:pPr defTabSz="914400" eaLnBrk="0" fontAlgn="base" hangingPunct="0">
              <a:spcBef>
                <a:spcPct val="0"/>
              </a:spcBef>
              <a:spcAft>
                <a:spcPct val="0"/>
              </a:spcAft>
              <a:buClrTx/>
              <a:buSzTx/>
            </a:pPr>
            <a:r>
              <a:rPr lang="cs-CZ" altLang="cs-CZ" dirty="0" smtClean="0">
                <a:solidFill>
                  <a:srgbClr val="555555"/>
                </a:solidFill>
                <a:cs typeface="Arial" panose="020B0604020202020204" pitchFamily="34" charset="0"/>
              </a:rPr>
              <a:t>Kondiční část</a:t>
            </a:r>
          </a:p>
          <a:p>
            <a:pPr defTabSz="914400" eaLnBrk="0" fontAlgn="base" hangingPunct="0">
              <a:spcBef>
                <a:spcPct val="0"/>
              </a:spcBef>
              <a:spcAft>
                <a:spcPct val="0"/>
              </a:spcAft>
              <a:buClrTx/>
              <a:buSzTx/>
            </a:pPr>
            <a:r>
              <a:rPr lang="cs-CZ" altLang="cs-CZ" dirty="0" smtClean="0">
                <a:solidFill>
                  <a:srgbClr val="555555"/>
                </a:solidFill>
                <a:cs typeface="Arial" panose="020B0604020202020204" pitchFamily="34" charset="0"/>
              </a:rPr>
              <a:t>Potápění</a:t>
            </a:r>
          </a:p>
          <a:p>
            <a:pPr defTabSz="914400" eaLnBrk="0" fontAlgn="base" hangingPunct="0">
              <a:spcBef>
                <a:spcPct val="0"/>
              </a:spcBef>
              <a:spcAft>
                <a:spcPct val="0"/>
              </a:spcAft>
              <a:buClrTx/>
              <a:buSzTx/>
            </a:pPr>
            <a:r>
              <a:rPr lang="cs-CZ" altLang="cs-CZ" dirty="0" smtClean="0">
                <a:solidFill>
                  <a:srgbClr val="555555"/>
                </a:solidFill>
                <a:cs typeface="Arial" panose="020B0604020202020204" pitchFamily="34" charset="0"/>
              </a:rPr>
              <a:t>Pozemní boj</a:t>
            </a:r>
          </a:p>
          <a:p>
            <a:pPr marR="0" lvl="0" algn="l" defTabSz="914400" rtl="0" eaLnBrk="0" fontAlgn="base" latinLnBrk="0" hangingPunct="0">
              <a:lnSpc>
                <a:spcPct val="100000"/>
              </a:lnSpc>
              <a:spcBef>
                <a:spcPct val="0"/>
              </a:spcBef>
              <a:spcAft>
                <a:spcPct val="0"/>
              </a:spcAft>
              <a:buClrTx/>
              <a:buSzTx/>
              <a:buFont typeface="+mj-lt"/>
              <a:buAutoNum type="arabicParenR"/>
              <a:tabLst/>
            </a:pPr>
            <a:endParaRPr kumimoji="0" lang="cs-CZ" altLang="cs-CZ" i="0" u="none" strike="noStrike" cap="none" normalizeH="0" baseline="0" dirty="0" smtClean="0">
              <a:ln>
                <a:noFill/>
              </a:ln>
              <a:solidFill>
                <a:srgbClr val="555555"/>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cs-CZ" altLang="cs-CZ" dirty="0" smtClean="0">
                <a:solidFill>
                  <a:srgbClr val="555555"/>
                </a:solidFill>
                <a:cs typeface="Arial" panose="020B0604020202020204" pitchFamily="34" charset="0"/>
              </a:rPr>
              <a:t>3)  3</a:t>
            </a:r>
            <a:r>
              <a:rPr kumimoji="0" lang="cs-CZ" altLang="cs-CZ" i="0" u="none" strike="noStrike" cap="none" normalizeH="0" baseline="0" dirty="0" smtClean="0">
                <a:ln>
                  <a:noFill/>
                </a:ln>
                <a:solidFill>
                  <a:srgbClr val="555555"/>
                </a:solidFill>
                <a:effectLst/>
                <a:cs typeface="Arial" panose="020B0604020202020204" pitchFamily="34" charset="0"/>
              </a:rPr>
              <a:t> týdny parašutistického výcviku</a:t>
            </a:r>
          </a:p>
          <a:p>
            <a:pPr marR="0" lvl="0" algn="l" defTabSz="914400" rtl="0" eaLnBrk="0" fontAlgn="base" latinLnBrk="0" hangingPunct="0">
              <a:lnSpc>
                <a:spcPct val="100000"/>
              </a:lnSpc>
              <a:spcBef>
                <a:spcPct val="0"/>
              </a:spcBef>
              <a:spcAft>
                <a:spcPct val="0"/>
              </a:spcAft>
              <a:buClrTx/>
              <a:buSzTx/>
              <a:buFont typeface="+mj-lt"/>
              <a:buAutoNum type="arabicParenR"/>
              <a:tabLst/>
            </a:pPr>
            <a:endParaRPr kumimoji="0" lang="cs-CZ" altLang="cs-CZ" i="0" u="none" strike="noStrike" cap="none" normalizeH="0" baseline="0" dirty="0" smtClean="0">
              <a:ln>
                <a:noFill/>
              </a:ln>
              <a:solidFill>
                <a:srgbClr val="555555"/>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cs-CZ" altLang="cs-CZ" dirty="0" smtClean="0">
                <a:solidFill>
                  <a:srgbClr val="555555"/>
                </a:solidFill>
                <a:cs typeface="Arial" panose="020B0604020202020204" pitchFamily="34" charset="0"/>
              </a:rPr>
              <a:t>4)  26 </a:t>
            </a:r>
            <a:r>
              <a:rPr kumimoji="0" lang="cs-CZ" altLang="cs-CZ" i="0" u="none" strike="noStrike" cap="none" normalizeH="0" baseline="0" dirty="0" smtClean="0">
                <a:ln>
                  <a:noFill/>
                </a:ln>
                <a:solidFill>
                  <a:srgbClr val="555555"/>
                </a:solidFill>
                <a:effectLst/>
                <a:cs typeface="Arial" panose="020B0604020202020204" pitchFamily="34" charset="0"/>
              </a:rPr>
              <a:t>týdnů kvalifikačního tréninku SQT (SEAL </a:t>
            </a:r>
            <a:r>
              <a:rPr kumimoji="0" lang="cs-CZ" altLang="cs-CZ" i="0" u="none" strike="noStrike" cap="none" normalizeH="0" baseline="0" dirty="0" err="1" smtClean="0">
                <a:ln>
                  <a:noFill/>
                </a:ln>
                <a:solidFill>
                  <a:srgbClr val="555555"/>
                </a:solidFill>
                <a:effectLst/>
                <a:cs typeface="Arial" panose="020B0604020202020204" pitchFamily="34" charset="0"/>
              </a:rPr>
              <a:t>Qualification</a:t>
            </a:r>
            <a:r>
              <a:rPr kumimoji="0" lang="cs-CZ" altLang="cs-CZ" i="0" u="none" strike="noStrike" cap="none" normalizeH="0" baseline="0" dirty="0" smtClean="0">
                <a:ln>
                  <a:noFill/>
                </a:ln>
                <a:solidFill>
                  <a:srgbClr val="555555"/>
                </a:solidFill>
                <a:effectLst/>
                <a:cs typeface="Arial" panose="020B0604020202020204" pitchFamily="34" charset="0"/>
              </a:rPr>
              <a:t> </a:t>
            </a:r>
            <a:r>
              <a:rPr kumimoji="0" lang="cs-CZ" altLang="cs-CZ" i="0" u="none" strike="noStrike" cap="none" normalizeH="0" baseline="0" dirty="0" err="1" smtClean="0">
                <a:ln>
                  <a:noFill/>
                </a:ln>
                <a:solidFill>
                  <a:srgbClr val="555555"/>
                </a:solidFill>
                <a:effectLst/>
                <a:cs typeface="Arial" panose="020B0604020202020204" pitchFamily="34" charset="0"/>
              </a:rPr>
              <a:t>Training</a:t>
            </a:r>
            <a:r>
              <a:rPr kumimoji="0" lang="cs-CZ" altLang="cs-CZ" i="0" u="none" strike="noStrike" cap="none" normalizeH="0" baseline="0" dirty="0" smtClean="0">
                <a:ln>
                  <a:noFill/>
                </a:ln>
                <a:solidFill>
                  <a:srgbClr val="555555"/>
                </a:solidFill>
                <a:effectLst/>
                <a:cs typeface="Arial" panose="020B0604020202020204" pitchFamily="34" charset="0"/>
              </a:rPr>
              <a:t>)</a:t>
            </a:r>
          </a:p>
          <a:p>
            <a:pPr marR="0" lvl="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cs-CZ" altLang="cs-CZ" dirty="0">
              <a:solidFill>
                <a:srgbClr val="555555"/>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cs-CZ" altLang="cs-CZ" dirty="0">
              <a:solidFill>
                <a:srgbClr val="555555"/>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cs-CZ" altLang="cs-CZ" dirty="0" smtClean="0">
                <a:solidFill>
                  <a:srgbClr val="555555"/>
                </a:solidFill>
                <a:cs typeface="Arial" panose="020B0604020202020204" pitchFamily="34" charset="0"/>
              </a:rPr>
              <a:t>Celkem 60 týdnů výcviku</a:t>
            </a:r>
            <a:r>
              <a:rPr kumimoji="0" lang="cs-CZ" altLang="cs-CZ" i="0" u="none" strike="noStrike" cap="none" normalizeH="0" baseline="0" dirty="0" smtClean="0">
                <a:ln>
                  <a:noFill/>
                </a:ln>
                <a:solidFill>
                  <a:schemeClr val="tx1"/>
                </a:solidFill>
                <a:effectLst/>
              </a:rPr>
              <a:t> </a:t>
            </a:r>
          </a:p>
        </p:txBody>
      </p:sp>
    </p:spTree>
    <p:extLst>
      <p:ext uri="{BB962C8B-B14F-4D97-AF65-F5344CB8AC3E}">
        <p14:creationId xmlns:p14="http://schemas.microsoft.com/office/powerpoint/2010/main" val="1516198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cs typeface="Arial" panose="020B0604020202020204" pitchFamily="34" charset="0"/>
              </a:rPr>
              <a:t>3 týdny základního školení v </a:t>
            </a:r>
            <a:r>
              <a:rPr lang="cs-CZ" altLang="cs-CZ" dirty="0" err="1">
                <a:cs typeface="Arial" panose="020B0604020202020204" pitchFamily="34" charset="0"/>
              </a:rPr>
              <a:t>Coronadu</a:t>
            </a:r>
            <a:r>
              <a:rPr lang="cs-CZ" altLang="cs-CZ" dirty="0">
                <a:cs typeface="Arial" panose="020B0604020202020204" pitchFamily="34" charset="0"/>
              </a:rPr>
              <a:t> v Kalifornii</a:t>
            </a:r>
            <a:r>
              <a:rPr lang="cs-CZ" altLang="cs-CZ" dirty="0">
                <a:solidFill>
                  <a:srgbClr val="555555"/>
                </a:solidFill>
                <a:cs typeface="Arial" panose="020B0604020202020204" pitchFamily="34" charset="0"/>
              </a:rPr>
              <a:t/>
            </a:r>
            <a:br>
              <a:rPr lang="cs-CZ" altLang="cs-CZ" dirty="0">
                <a:solidFill>
                  <a:srgbClr val="555555"/>
                </a:solidFill>
                <a:cs typeface="Arial" panose="020B0604020202020204" pitchFamily="34" charset="0"/>
              </a:rPr>
            </a:br>
            <a:endParaRPr lang="cs-CZ" dirty="0"/>
          </a:p>
        </p:txBody>
      </p:sp>
      <p:sp>
        <p:nvSpPr>
          <p:cNvPr id="3" name="Zástupný symbol pro obsah 2"/>
          <p:cNvSpPr>
            <a:spLocks noGrp="1"/>
          </p:cNvSpPr>
          <p:nvPr>
            <p:ph idx="1"/>
          </p:nvPr>
        </p:nvSpPr>
        <p:spPr/>
        <p:txBody>
          <a:bodyPr/>
          <a:lstStyle/>
          <a:p>
            <a:r>
              <a:rPr lang="cs-CZ" dirty="0" smtClean="0"/>
              <a:t>Připravit fyzicky a psychicky na hlavní kurz </a:t>
            </a:r>
            <a:endParaRPr lang="cs-CZ" dirty="0"/>
          </a:p>
          <a:p>
            <a:r>
              <a:rPr lang="cs-CZ" dirty="0" smtClean="0"/>
              <a:t>Posilování, plavání, 6 km běh po pláži atd..</a:t>
            </a:r>
            <a:endParaRPr lang="cs-CZ" dirty="0"/>
          </a:p>
        </p:txBody>
      </p:sp>
    </p:spTree>
    <p:extLst>
      <p:ext uri="{BB962C8B-B14F-4D97-AF65-F5344CB8AC3E}">
        <p14:creationId xmlns:p14="http://schemas.microsoft.com/office/powerpoint/2010/main" val="197344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defTabSz="914400" eaLnBrk="0" fontAlgn="base" hangingPunct="0">
              <a:spcAft>
                <a:spcPct val="0"/>
              </a:spcAft>
            </a:pPr>
            <a:r>
              <a:rPr lang="cs-CZ" altLang="cs-CZ" dirty="0">
                <a:cs typeface="Arial" panose="020B0604020202020204" pitchFamily="34" charset="0"/>
              </a:rPr>
              <a:t>BUD/S </a:t>
            </a:r>
            <a:r>
              <a:rPr lang="cs-CZ" altLang="cs-CZ" dirty="0" smtClean="0">
                <a:cs typeface="Arial" panose="020B0604020202020204" pitchFamily="34" charset="0"/>
              </a:rPr>
              <a:t>kurz </a:t>
            </a:r>
            <a:r>
              <a:rPr lang="cs-CZ" altLang="cs-CZ" dirty="0">
                <a:cs typeface="Arial" panose="020B0604020202020204" pitchFamily="34" charset="0"/>
              </a:rPr>
              <a:t>(Basic </a:t>
            </a:r>
            <a:r>
              <a:rPr lang="cs-CZ" altLang="cs-CZ" dirty="0" err="1">
                <a:cs typeface="Arial" panose="020B0604020202020204" pitchFamily="34" charset="0"/>
              </a:rPr>
              <a:t>Underwater</a:t>
            </a:r>
            <a:r>
              <a:rPr lang="cs-CZ" altLang="cs-CZ" dirty="0">
                <a:cs typeface="Arial" panose="020B0604020202020204" pitchFamily="34" charset="0"/>
              </a:rPr>
              <a:t> </a:t>
            </a:r>
            <a:r>
              <a:rPr lang="cs-CZ" altLang="cs-CZ" dirty="0" err="1">
                <a:cs typeface="Arial" panose="020B0604020202020204" pitchFamily="34" charset="0"/>
              </a:rPr>
              <a:t>Demolitions</a:t>
            </a:r>
            <a:r>
              <a:rPr lang="cs-CZ" altLang="cs-CZ" dirty="0">
                <a:cs typeface="Arial" panose="020B0604020202020204" pitchFamily="34" charset="0"/>
              </a:rPr>
              <a:t>/SEAL) </a:t>
            </a:r>
            <a:br>
              <a:rPr lang="cs-CZ" altLang="cs-CZ" dirty="0">
                <a:cs typeface="Arial" panose="020B0604020202020204" pitchFamily="34" charset="0"/>
              </a:rPr>
            </a:br>
            <a:endParaRPr lang="cs-CZ" altLang="cs-CZ" dirty="0">
              <a:cs typeface="Arial" panose="020B0604020202020204" pitchFamily="34" charset="0"/>
            </a:endParaRPr>
          </a:p>
        </p:txBody>
      </p:sp>
      <p:sp>
        <p:nvSpPr>
          <p:cNvPr id="3" name="Zástupný symbol pro obsah 2"/>
          <p:cNvSpPr>
            <a:spLocks noGrp="1"/>
          </p:cNvSpPr>
          <p:nvPr>
            <p:ph idx="1"/>
          </p:nvPr>
        </p:nvSpPr>
        <p:spPr>
          <a:xfrm>
            <a:off x="677334" y="1763774"/>
            <a:ext cx="8596668" cy="4205705"/>
          </a:xfrm>
        </p:spPr>
        <p:txBody>
          <a:bodyPr>
            <a:normAutofit fontScale="85000" lnSpcReduction="10000"/>
          </a:bodyPr>
          <a:lstStyle/>
          <a:p>
            <a:pPr marL="0" indent="0">
              <a:buNone/>
            </a:pPr>
            <a:r>
              <a:rPr lang="cs-CZ" altLang="cs-CZ" dirty="0">
                <a:solidFill>
                  <a:srgbClr val="555555"/>
                </a:solidFill>
                <a:cs typeface="Arial" panose="020B0604020202020204" pitchFamily="34" charset="0"/>
              </a:rPr>
              <a:t>Hlavní a nejtěžší část výcviku- 3 </a:t>
            </a:r>
            <a:r>
              <a:rPr lang="cs-CZ" altLang="cs-CZ" dirty="0" smtClean="0">
                <a:solidFill>
                  <a:srgbClr val="555555"/>
                </a:solidFill>
                <a:cs typeface="Arial" panose="020B0604020202020204" pitchFamily="34" charset="0"/>
              </a:rPr>
              <a:t>části</a:t>
            </a:r>
          </a:p>
          <a:p>
            <a:r>
              <a:rPr lang="cs-CZ" sz="2400" b="1" dirty="0" smtClean="0">
                <a:solidFill>
                  <a:srgbClr val="555555"/>
                </a:solidFill>
                <a:cs typeface="Arial" panose="020B0604020202020204" pitchFamily="34" charset="0"/>
              </a:rPr>
              <a:t>1. část – rozvíjení kondice</a:t>
            </a:r>
            <a:endParaRPr lang="cs-CZ" sz="2400" b="1" dirty="0">
              <a:solidFill>
                <a:srgbClr val="555555"/>
              </a:solidFill>
              <a:cs typeface="Arial" panose="020B0604020202020204" pitchFamily="34" charset="0"/>
            </a:endParaRPr>
          </a:p>
          <a:p>
            <a:r>
              <a:rPr lang="cs-CZ" dirty="0" smtClean="0">
                <a:solidFill>
                  <a:srgbClr val="555555"/>
                </a:solidFill>
                <a:cs typeface="Arial" panose="020B0604020202020204" pitchFamily="34" charset="0"/>
              </a:rPr>
              <a:t>Celkem 8 týdnů</a:t>
            </a:r>
          </a:p>
          <a:p>
            <a:r>
              <a:rPr lang="pl-PL" dirty="0" smtClean="0"/>
              <a:t>Adepti </a:t>
            </a:r>
            <a:r>
              <a:rPr lang="pl-PL" dirty="0"/>
              <a:t>rozděleny do posádek člunů, po 6 až 8 mužích</a:t>
            </a:r>
            <a:r>
              <a:rPr lang="pl-PL" dirty="0" smtClean="0"/>
              <a:t>.</a:t>
            </a:r>
          </a:p>
          <a:p>
            <a:r>
              <a:rPr lang="pl-PL" dirty="0" smtClean="0"/>
              <a:t>První 3 týdny příprava na Hell week</a:t>
            </a:r>
            <a:endParaRPr lang="pl-PL" dirty="0"/>
          </a:p>
          <a:p>
            <a:r>
              <a:rPr lang="cs-CZ" dirty="0" smtClean="0"/>
              <a:t>Rozvíjení kondice probíhá prostřednictvím běháním, plaváním v oceánu, </a:t>
            </a:r>
            <a:r>
              <a:rPr lang="cs-CZ" dirty="0" err="1"/>
              <a:t>k</a:t>
            </a:r>
            <a:r>
              <a:rPr lang="cs-CZ" dirty="0" err="1" smtClean="0"/>
              <a:t>alistenice</a:t>
            </a:r>
            <a:r>
              <a:rPr lang="cs-CZ" dirty="0" smtClean="0"/>
              <a:t> s rostoucími požadavky v průběhu týdnů</a:t>
            </a:r>
          </a:p>
          <a:p>
            <a:r>
              <a:rPr lang="cs-CZ" dirty="0" smtClean="0"/>
              <a:t>Příklady cvičení- leh sedy </a:t>
            </a:r>
            <a:r>
              <a:rPr lang="cs-CZ" dirty="0"/>
              <a:t>s kládou vážící 68 </a:t>
            </a:r>
            <a:r>
              <a:rPr lang="cs-CZ" dirty="0" smtClean="0"/>
              <a:t>kg, sérií </a:t>
            </a:r>
            <a:r>
              <a:rPr lang="cs-CZ" dirty="0"/>
              <a:t>kliků a </a:t>
            </a:r>
            <a:r>
              <a:rPr lang="cs-CZ" dirty="0" smtClean="0"/>
              <a:t>leh sedů</a:t>
            </a:r>
            <a:r>
              <a:rPr lang="cs-CZ" dirty="0"/>
              <a:t>, plavání v moři a měřeného běhu na 4 míle (6.4 km) ve vojenských </a:t>
            </a:r>
            <a:r>
              <a:rPr lang="cs-CZ" dirty="0" err="1"/>
              <a:t>botech</a:t>
            </a:r>
            <a:r>
              <a:rPr lang="cs-CZ" dirty="0"/>
              <a:t>, v dlouhých </a:t>
            </a:r>
            <a:r>
              <a:rPr lang="cs-CZ" dirty="0" err="1"/>
              <a:t>kalhotech</a:t>
            </a:r>
            <a:r>
              <a:rPr lang="cs-CZ" dirty="0"/>
              <a:t> a v měkkém písku (limit 32 minut</a:t>
            </a:r>
            <a:r>
              <a:rPr lang="cs-CZ" dirty="0" smtClean="0"/>
              <a:t>)</a:t>
            </a:r>
          </a:p>
          <a:p>
            <a:r>
              <a:rPr lang="cs-CZ" dirty="0"/>
              <a:t>H</a:t>
            </a:r>
            <a:r>
              <a:rPr lang="cs-CZ" dirty="0" smtClean="0"/>
              <a:t>odina</a:t>
            </a:r>
            <a:r>
              <a:rPr lang="cs-CZ" dirty="0"/>
              <a:t> intenzívního cvičení bez činek: obsahuje 6 </a:t>
            </a:r>
            <a:r>
              <a:rPr lang="cs-CZ" dirty="0" smtClean="0"/>
              <a:t>až </a:t>
            </a:r>
            <a:r>
              <a:rPr lang="cs-CZ" dirty="0"/>
              <a:t>8 sérií přítahů na hrazdě, 10 </a:t>
            </a:r>
            <a:r>
              <a:rPr lang="cs-CZ" dirty="0" smtClean="0"/>
              <a:t>až </a:t>
            </a:r>
            <a:r>
              <a:rPr lang="cs-CZ" dirty="0"/>
              <a:t>15 sérií kliků, 30-minutový trénink </a:t>
            </a:r>
            <a:r>
              <a:rPr lang="cs-CZ" dirty="0" smtClean="0"/>
              <a:t>břišního </a:t>
            </a:r>
            <a:r>
              <a:rPr lang="cs-CZ" dirty="0"/>
              <a:t>svalstva a </a:t>
            </a:r>
            <a:r>
              <a:rPr lang="cs-CZ" b="1" dirty="0"/>
              <a:t>12 minut běhu přes </a:t>
            </a:r>
            <a:r>
              <a:rPr lang="cs-CZ" b="1" dirty="0" smtClean="0"/>
              <a:t>překážky</a:t>
            </a:r>
          </a:p>
          <a:p>
            <a:r>
              <a:rPr lang="cs-CZ" dirty="0"/>
              <a:t>strava 3x denně, ale musíte zaběhnout </a:t>
            </a:r>
            <a:r>
              <a:rPr lang="cs-CZ" dirty="0" smtClean="0"/>
              <a:t>1 500 metrů </a:t>
            </a:r>
            <a:r>
              <a:rPr lang="cs-CZ" dirty="0"/>
              <a:t>do </a:t>
            </a:r>
            <a:r>
              <a:rPr lang="cs-CZ" dirty="0" smtClean="0"/>
              <a:t>jídelny a zpátky na cvičiště.</a:t>
            </a:r>
            <a:endParaRPr lang="cs-CZ" b="1" dirty="0" smtClean="0"/>
          </a:p>
          <a:p>
            <a:endParaRPr lang="cs-CZ" b="1" dirty="0"/>
          </a:p>
          <a:p>
            <a:endParaRPr lang="cs-CZ" dirty="0"/>
          </a:p>
        </p:txBody>
      </p:sp>
    </p:spTree>
    <p:extLst>
      <p:ext uri="{BB962C8B-B14F-4D97-AF65-F5344CB8AC3E}">
        <p14:creationId xmlns:p14="http://schemas.microsoft.com/office/powerpoint/2010/main" val="1004277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12 minutový běh </a:t>
            </a:r>
            <a:r>
              <a:rPr lang="cs-CZ" dirty="0"/>
              <a:t>přes překážky</a:t>
            </a:r>
            <a:br>
              <a:rPr lang="cs-CZ" dirty="0"/>
            </a:br>
            <a:r>
              <a:rPr lang="cs-CZ" sz="1600" dirty="0"/>
              <a:t>https://www.youtube.com/watch?v=7XJu-2E7RT4</a:t>
            </a:r>
          </a:p>
        </p:txBody>
      </p:sp>
      <p:pic>
        <p:nvPicPr>
          <p:cNvPr id="4" name="7XJu-2E7RT4"/>
          <p:cNvPicPr>
            <a:picLocks noGrp="1" noRot="1" noChangeAspect="1"/>
          </p:cNvPicPr>
          <p:nvPr>
            <p:ph idx="1"/>
            <a:videoFile r:link="rId1"/>
          </p:nvPr>
        </p:nvPicPr>
        <p:blipFill>
          <a:blip r:embed="rId3"/>
          <a:stretch>
            <a:fillRect/>
          </a:stretch>
        </p:blipFill>
        <p:spPr>
          <a:xfrm>
            <a:off x="1725283" y="2053086"/>
            <a:ext cx="7272068" cy="3985404"/>
          </a:xfrm>
          <a:prstGeom prst="rect">
            <a:avLst/>
          </a:prstGeom>
        </p:spPr>
      </p:pic>
    </p:spTree>
    <p:extLst>
      <p:ext uri="{BB962C8B-B14F-4D97-AF65-F5344CB8AC3E}">
        <p14:creationId xmlns:p14="http://schemas.microsoft.com/office/powerpoint/2010/main" val="479161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z prvních 3 týdnů výcviku</a:t>
            </a:r>
            <a:endParaRPr lang="cs-CZ" dirty="0"/>
          </a:p>
        </p:txBody>
      </p:sp>
      <p:sp>
        <p:nvSpPr>
          <p:cNvPr id="3" name="Zástupný symbol pro obsah 2"/>
          <p:cNvSpPr>
            <a:spLocks noGrp="1"/>
          </p:cNvSpPr>
          <p:nvPr>
            <p:ph idx="1"/>
          </p:nvPr>
        </p:nvSpPr>
        <p:spPr/>
        <p:txBody>
          <a:bodyPr/>
          <a:lstStyle/>
          <a:p>
            <a:r>
              <a:rPr lang="cs-CZ" dirty="0"/>
              <a:t>https://www.youtube.com/watch?v=CpsIRHZ5oCw</a:t>
            </a:r>
          </a:p>
        </p:txBody>
      </p:sp>
    </p:spTree>
    <p:extLst>
      <p:ext uri="{BB962C8B-B14F-4D97-AF65-F5344CB8AC3E}">
        <p14:creationId xmlns:p14="http://schemas.microsoft.com/office/powerpoint/2010/main" val="1385409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 týden Hell </a:t>
            </a:r>
            <a:r>
              <a:rPr lang="cs-CZ" dirty="0" err="1" smtClean="0"/>
              <a:t>week</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Nejtěžší část z celého výcviku</a:t>
            </a:r>
          </a:p>
          <a:p>
            <a:r>
              <a:rPr lang="cs-CZ" dirty="0"/>
              <a:t>132 hodin fyzické aktivity bez </a:t>
            </a:r>
            <a:r>
              <a:rPr lang="cs-CZ" dirty="0" smtClean="0"/>
              <a:t>přestávky</a:t>
            </a:r>
          </a:p>
          <a:p>
            <a:r>
              <a:rPr lang="cs-CZ" dirty="0"/>
              <a:t>Uchazeči musí </a:t>
            </a:r>
            <a:r>
              <a:rPr lang="cs-CZ" dirty="0" smtClean="0"/>
              <a:t>vydržet </a:t>
            </a:r>
            <a:r>
              <a:rPr lang="cs-CZ" dirty="0"/>
              <a:t>skoro </a:t>
            </a:r>
            <a:r>
              <a:rPr lang="cs-CZ" dirty="0" smtClean="0"/>
              <a:t>nemožné </a:t>
            </a:r>
            <a:r>
              <a:rPr lang="cs-CZ" dirty="0"/>
              <a:t>a mají povoleny celkem jenom 3 </a:t>
            </a:r>
            <a:r>
              <a:rPr lang="cs-CZ" dirty="0" smtClean="0"/>
              <a:t>až 5 hodin </a:t>
            </a:r>
            <a:r>
              <a:rPr lang="cs-CZ" dirty="0"/>
              <a:t>spánku za 6 dní</a:t>
            </a:r>
            <a:r>
              <a:rPr lang="cs-CZ" dirty="0" smtClean="0"/>
              <a:t>!</a:t>
            </a:r>
          </a:p>
          <a:p>
            <a:r>
              <a:rPr lang="cs-CZ" dirty="0"/>
              <a:t>Tento týden má vyzkoušet celkovou fyzickou i psychickou </a:t>
            </a:r>
            <a:r>
              <a:rPr lang="cs-CZ" dirty="0" smtClean="0"/>
              <a:t>motivaci</a:t>
            </a:r>
          </a:p>
          <a:p>
            <a:r>
              <a:rPr lang="cs-CZ" dirty="0"/>
              <a:t>Plazíte se v blátě a nad hlavou vám střílí kulomety. Všude kolem vybuchují simulátory dělostřelecké palby. </a:t>
            </a:r>
            <a:endParaRPr lang="cs-CZ" dirty="0" smtClean="0"/>
          </a:p>
          <a:p>
            <a:r>
              <a:rPr lang="cs-CZ" dirty="0" smtClean="0"/>
              <a:t>Důležitost týmové práce. </a:t>
            </a:r>
            <a:r>
              <a:rPr lang="cs-CZ" dirty="0"/>
              <a:t>Jste vybrání do skupiny, která má na starosti jeden nafukovací člun. Nejen to, že na něm plujete po moři, ale musíte jej také pořád tahat na hlavách! Zde se ukáže co je to tým. </a:t>
            </a:r>
            <a:endParaRPr lang="cs-CZ" dirty="0" smtClean="0"/>
          </a:p>
          <a:p>
            <a:r>
              <a:rPr lang="cs-CZ" dirty="0" smtClean="0"/>
              <a:t>Na </a:t>
            </a:r>
            <a:r>
              <a:rPr lang="cs-CZ" dirty="0"/>
              <a:t>konci jste už tak vyčerpaní, že se musíte navzájem podepírat a podporovat. Jeden utíká shrbený a odpočívá. Ostatní nesou člun a po chvíli se s někým vymění. Bojujete za jeden </a:t>
            </a:r>
            <a:r>
              <a:rPr lang="cs-CZ" dirty="0" smtClean="0"/>
              <a:t>tým</a:t>
            </a:r>
          </a:p>
          <a:p>
            <a:r>
              <a:rPr lang="cs-CZ" dirty="0"/>
              <a:t>P</a:t>
            </a:r>
            <a:r>
              <a:rPr lang="cs-CZ" dirty="0" smtClean="0"/>
              <a:t>ostavit </a:t>
            </a:r>
            <a:r>
              <a:rPr lang="cs-CZ" dirty="0"/>
              <a:t>se na pobřeží do řady a pak napochodujete do moře. V okamžiku kdy máte vodu do půli lýtek, tak vám dají rozkaz sednout. Zde sedíte ve studené vodě 5, 10, 15 ... </a:t>
            </a:r>
            <a:r>
              <a:rPr lang="cs-CZ" dirty="0" smtClean="0"/>
              <a:t>minut </a:t>
            </a:r>
            <a:r>
              <a:rPr lang="cs-CZ" dirty="0"/>
              <a:t>Někteří, aby si zahřáli alespoň trochu </a:t>
            </a:r>
            <a:r>
              <a:rPr lang="cs-CZ" dirty="0" smtClean="0"/>
              <a:t>nohy, </a:t>
            </a:r>
            <a:r>
              <a:rPr lang="cs-CZ" dirty="0"/>
              <a:t>tak </a:t>
            </a:r>
            <a:r>
              <a:rPr lang="cs-CZ" dirty="0" smtClean="0"/>
              <a:t>sebe i na ostatní vymočí</a:t>
            </a:r>
            <a:r>
              <a:rPr lang="cs-CZ" dirty="0"/>
              <a:t>.</a:t>
            </a:r>
            <a:endParaRPr lang="cs-CZ" dirty="0"/>
          </a:p>
        </p:txBody>
      </p:sp>
    </p:spTree>
    <p:extLst>
      <p:ext uri="{BB962C8B-B14F-4D97-AF65-F5344CB8AC3E}">
        <p14:creationId xmlns:p14="http://schemas.microsoft.com/office/powerpoint/2010/main" val="2711804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Hell </a:t>
            </a:r>
            <a:r>
              <a:rPr lang="cs-CZ" dirty="0" err="1" smtClean="0"/>
              <a:t>week</a:t>
            </a:r>
            <a:endParaRPr lang="cs-CZ" dirty="0"/>
          </a:p>
        </p:txBody>
      </p:sp>
      <p:sp>
        <p:nvSpPr>
          <p:cNvPr id="3" name="Zástupný symbol pro obsah 2"/>
          <p:cNvSpPr>
            <a:spLocks noGrp="1"/>
          </p:cNvSpPr>
          <p:nvPr>
            <p:ph idx="1"/>
          </p:nvPr>
        </p:nvSpPr>
        <p:spPr/>
        <p:txBody>
          <a:bodyPr>
            <a:normAutofit lnSpcReduction="10000"/>
          </a:bodyPr>
          <a:lstStyle/>
          <a:p>
            <a:r>
              <a:rPr lang="cs-CZ" dirty="0"/>
              <a:t>Veslují v oceánu 15 mil na gumovém </a:t>
            </a:r>
            <a:r>
              <a:rPr lang="cs-CZ" dirty="0" smtClean="0"/>
              <a:t>člunu</a:t>
            </a:r>
          </a:p>
          <a:p>
            <a:r>
              <a:rPr lang="cs-CZ" dirty="0" smtClean="0"/>
              <a:t> </a:t>
            </a:r>
            <a:r>
              <a:rPr lang="cs-CZ" dirty="0"/>
              <a:t>plavou oblečení </a:t>
            </a:r>
            <a:r>
              <a:rPr lang="cs-CZ" dirty="0" smtClean="0"/>
              <a:t>800, poté běží 13 km </a:t>
            </a:r>
            <a:r>
              <a:rPr lang="cs-CZ" dirty="0"/>
              <a:t>v </a:t>
            </a:r>
            <a:r>
              <a:rPr lang="cs-CZ" dirty="0" smtClean="0"/>
              <a:t>písku, nesou dřevěnou </a:t>
            </a:r>
            <a:r>
              <a:rPr lang="cs-CZ" dirty="0"/>
              <a:t>kládou , běhají přes </a:t>
            </a:r>
            <a:r>
              <a:rPr lang="cs-CZ" dirty="0" smtClean="0"/>
              <a:t>překážky </a:t>
            </a:r>
          </a:p>
          <a:p>
            <a:r>
              <a:rPr lang="cs-CZ" dirty="0" smtClean="0"/>
              <a:t>Jsou </a:t>
            </a:r>
            <a:r>
              <a:rPr lang="cs-CZ" dirty="0"/>
              <a:t>přinuceni překročit své psychické a fyzické moznosti a splnit stanovené limity za </a:t>
            </a:r>
            <a:r>
              <a:rPr lang="cs-CZ" dirty="0" smtClean="0"/>
              <a:t>každou </a:t>
            </a:r>
            <a:r>
              <a:rPr lang="cs-CZ" dirty="0"/>
              <a:t>cenu. A </a:t>
            </a:r>
            <a:r>
              <a:rPr lang="cs-CZ" dirty="0" err="1"/>
              <a:t>kdyz</a:t>
            </a:r>
            <a:r>
              <a:rPr lang="cs-CZ" dirty="0"/>
              <a:t> je nesplní, opakují je znovu a znovu</a:t>
            </a:r>
            <a:r>
              <a:rPr lang="cs-CZ" dirty="0" smtClean="0"/>
              <a:t>.</a:t>
            </a:r>
          </a:p>
          <a:p>
            <a:r>
              <a:rPr lang="cs-CZ" dirty="0" smtClean="0"/>
              <a:t> Většina </a:t>
            </a:r>
            <a:r>
              <a:rPr lang="cs-CZ" dirty="0"/>
              <a:t>vojáků ztrácí kvůli puchýřům </a:t>
            </a:r>
            <a:r>
              <a:rPr lang="cs-CZ" dirty="0" smtClean="0"/>
              <a:t>kůži </a:t>
            </a:r>
            <a:r>
              <a:rPr lang="cs-CZ" dirty="0"/>
              <a:t>na chodidlech. Plazí se po břichu v písku, zatímco instruktoři kolem nich střílejí slepými náboji a dýmovými bombami. </a:t>
            </a:r>
            <a:endParaRPr lang="cs-CZ" dirty="0" smtClean="0"/>
          </a:p>
          <a:p>
            <a:r>
              <a:rPr lang="cs-CZ" dirty="0" smtClean="0"/>
              <a:t>V</a:t>
            </a:r>
            <a:r>
              <a:rPr lang="cs-CZ" dirty="0"/>
              <a:t> noci pochodují ve studené vodě </a:t>
            </a:r>
            <a:r>
              <a:rPr lang="cs-CZ" dirty="0" smtClean="0"/>
              <a:t>až </a:t>
            </a:r>
            <a:r>
              <a:rPr lang="cs-CZ" dirty="0"/>
              <a:t>pokud nedostanou rozkaz zastavit. V průběhu tohoto týdne jedí 4x denně, </a:t>
            </a:r>
            <a:r>
              <a:rPr lang="cs-CZ" dirty="0" smtClean="0"/>
              <a:t>běží </a:t>
            </a:r>
            <a:r>
              <a:rPr lang="cs-CZ" dirty="0"/>
              <a:t>do jídelny a </a:t>
            </a:r>
            <a:r>
              <a:rPr lang="cs-CZ" dirty="0" smtClean="0"/>
              <a:t>zpět</a:t>
            </a:r>
          </a:p>
          <a:p>
            <a:r>
              <a:rPr lang="cs-CZ" dirty="0" smtClean="0"/>
              <a:t> </a:t>
            </a:r>
            <a:r>
              <a:rPr lang="cs-CZ" dirty="0"/>
              <a:t>S</a:t>
            </a:r>
            <a:r>
              <a:rPr lang="cs-CZ" dirty="0" smtClean="0"/>
              <a:t>vůj </a:t>
            </a:r>
            <a:r>
              <a:rPr lang="cs-CZ" dirty="0"/>
              <a:t>vor (gumový člun) nosí stále sebou a navzájem se bijí, aby neusnuli. </a:t>
            </a:r>
            <a:br>
              <a:rPr lang="cs-CZ" dirty="0"/>
            </a:br>
            <a:endParaRPr lang="cs-CZ" dirty="0"/>
          </a:p>
        </p:txBody>
      </p:sp>
    </p:spTree>
    <p:extLst>
      <p:ext uri="{BB962C8B-B14F-4D97-AF65-F5344CB8AC3E}">
        <p14:creationId xmlns:p14="http://schemas.microsoft.com/office/powerpoint/2010/main" val="2353494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678</TotalTime>
  <Words>826</Words>
  <Application>Microsoft Office PowerPoint</Application>
  <PresentationFormat>Širokoúhlá obrazovka</PresentationFormat>
  <Paragraphs>196</Paragraphs>
  <Slides>26</Slides>
  <Notes>0</Notes>
  <HiddenSlides>0</HiddenSlides>
  <MMClips>4</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Trebuchet MS</vt:lpstr>
      <vt:lpstr>Wingdings 3</vt:lpstr>
      <vt:lpstr>Faseta</vt:lpstr>
      <vt:lpstr>Příjímací řízení pro NAVY SEAL</vt:lpstr>
      <vt:lpstr>Základní požadavky pro přijetí na příjímací řízení</vt:lpstr>
      <vt:lpstr>Struktura výcviku</vt:lpstr>
      <vt:lpstr>3 týdny základního školení v Coronadu v Kalifornii </vt:lpstr>
      <vt:lpstr>BUD/S kurz (Basic Underwater Demolitions/SEAL)  </vt:lpstr>
      <vt:lpstr>12 minutový běh přes překážky https://www.youtube.com/watch?v=7XJu-2E7RT4</vt:lpstr>
      <vt:lpstr>Ukázka z prvních 3 týdnů výcviku</vt:lpstr>
      <vt:lpstr>4 týden Hell week</vt:lpstr>
      <vt:lpstr>Hell week</vt:lpstr>
      <vt:lpstr>Hell week</vt:lpstr>
      <vt:lpstr>Ukázka z hell week</vt:lpstr>
      <vt:lpstr>Prezentace aplikace PowerPoint</vt:lpstr>
      <vt:lpstr>BUD/S kurz (Basic Underwater Demolitions/SEAL)  </vt:lpstr>
      <vt:lpstr>Ukázka ze druhé fáze- ttps://www.youtube.com/watch?v=OEC7fWBZHBk</vt:lpstr>
      <vt:lpstr>Záchrana- https://www.youtube.com/watch?v=rYxrezETexc</vt:lpstr>
      <vt:lpstr>Ukázka plaveckého stylu NAVY SEAL</vt:lpstr>
      <vt:lpstr>BUD/S kurz (Basic Underwater Demolitions/SEAL)</vt:lpstr>
      <vt:lpstr>Ukázka ze třetí fáze</vt:lpstr>
      <vt:lpstr>3 týdny parašutistického výcviku </vt:lpstr>
      <vt:lpstr>Ukázka z výsadkového tréninku</vt:lpstr>
      <vt:lpstr> SEAL kvalifikační trénink (SQT – SEAL Qualification Training</vt:lpstr>
      <vt:lpstr>Ukázka z kvalifikačního tréninku</vt:lpstr>
      <vt:lpstr>Výběr specializace</vt:lpstr>
      <vt:lpstr>Fyzické výkonnostní standardy během výcviku </vt:lpstr>
      <vt:lpstr>Fyzické výkonnostní standardy během výcviku </vt:lpstr>
      <vt:lpstr>Fyzické výkonnostní standardy během výcviku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Příjímací řízení pro NAVY SEAL</dc:title>
  <dc:creator>uzivatel</dc:creator>
  <cp:lastModifiedBy>uzivatel</cp:lastModifiedBy>
  <cp:revision>26</cp:revision>
  <dcterms:created xsi:type="dcterms:W3CDTF">2016-10-23T10:33:57Z</dcterms:created>
  <dcterms:modified xsi:type="dcterms:W3CDTF">2016-10-23T21:52:16Z</dcterms:modified>
</cp:coreProperties>
</file>