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4" r:id="rId3"/>
    <p:sldId id="288" r:id="rId4"/>
    <p:sldId id="287" r:id="rId5"/>
    <p:sldId id="286" r:id="rId6"/>
    <p:sldId id="285" r:id="rId7"/>
    <p:sldId id="289" r:id="rId8"/>
    <p:sldId id="290" r:id="rId9"/>
    <p:sldId id="291" r:id="rId10"/>
    <p:sldId id="292" r:id="rId11"/>
    <p:sldId id="293" r:id="rId12"/>
    <p:sldId id="29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71" r:id="rId26"/>
    <p:sldId id="269" r:id="rId27"/>
    <p:sldId id="273" r:id="rId28"/>
    <p:sldId id="270" r:id="rId29"/>
    <p:sldId id="281" r:id="rId30"/>
    <p:sldId id="272" r:id="rId31"/>
    <p:sldId id="276" r:id="rId32"/>
    <p:sldId id="275" r:id="rId33"/>
    <p:sldId id="277" r:id="rId34"/>
    <p:sldId id="278" r:id="rId35"/>
    <p:sldId id="274" r:id="rId36"/>
    <p:sldId id="279" r:id="rId37"/>
    <p:sldId id="280" r:id="rId38"/>
    <p:sldId id="283" r:id="rId39"/>
    <p:sldId id="28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4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7D311-40F0-4019-841D-E1119B80BFB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46C3A9-4AC4-4740-A391-7E76AD0F0DD4}">
      <dgm:prSet phldrT="[Text]"/>
      <dgm:spPr/>
      <dgm:t>
        <a:bodyPr/>
        <a:lstStyle/>
        <a:p>
          <a:r>
            <a:rPr lang="cs-CZ" dirty="0" smtClean="0"/>
            <a:t>Tenis </a:t>
          </a:r>
        </a:p>
        <a:p>
          <a:r>
            <a:rPr lang="cs-CZ" dirty="0" smtClean="0"/>
            <a:t>(</a:t>
          </a:r>
          <a:r>
            <a:rPr lang="cs-CZ" dirty="0" err="1" smtClean="0"/>
            <a:t>Babolat</a:t>
          </a:r>
          <a:r>
            <a:rPr lang="cs-CZ" dirty="0" smtClean="0"/>
            <a:t>)</a:t>
          </a:r>
        </a:p>
        <a:p>
          <a:endParaRPr lang="cs-CZ" dirty="0"/>
        </a:p>
      </dgm:t>
    </dgm:pt>
    <dgm:pt modelId="{6561202A-6E0A-4985-B58E-1A9B4BF7540B}" type="parTrans" cxnId="{0BEB257E-C0BD-489F-A1BC-DE79BC983053}">
      <dgm:prSet/>
      <dgm:spPr/>
      <dgm:t>
        <a:bodyPr/>
        <a:lstStyle/>
        <a:p>
          <a:endParaRPr lang="cs-CZ"/>
        </a:p>
      </dgm:t>
    </dgm:pt>
    <dgm:pt modelId="{9B87DD8E-1C19-4CFE-97DC-F41E54F1F9F2}" type="sibTrans" cxnId="{0BEB257E-C0BD-489F-A1BC-DE79BC983053}">
      <dgm:prSet/>
      <dgm:spPr/>
      <dgm:t>
        <a:bodyPr/>
        <a:lstStyle/>
        <a:p>
          <a:endParaRPr lang="cs-CZ"/>
        </a:p>
      </dgm:t>
    </dgm:pt>
    <dgm:pt modelId="{187B39E5-4923-49A0-B4E7-5F057A9006D6}">
      <dgm:prSet phldrT="[Text]"/>
      <dgm:spPr/>
      <dgm:t>
        <a:bodyPr/>
        <a:lstStyle/>
        <a:p>
          <a:r>
            <a:rPr lang="cs-CZ" dirty="0" smtClean="0"/>
            <a:t>Lyžování</a:t>
          </a:r>
        </a:p>
        <a:p>
          <a:r>
            <a:rPr lang="cs-CZ" dirty="0" smtClean="0"/>
            <a:t>(</a:t>
          </a:r>
          <a:r>
            <a:rPr lang="cs-CZ" dirty="0" err="1" smtClean="0"/>
            <a:t>Rossignol</a:t>
          </a:r>
          <a:r>
            <a:rPr lang="cs-CZ" dirty="0" smtClean="0"/>
            <a:t>)</a:t>
          </a:r>
          <a:endParaRPr lang="cs-CZ" dirty="0"/>
        </a:p>
      </dgm:t>
    </dgm:pt>
    <dgm:pt modelId="{7791AFF1-5240-4A07-A3D9-6F9F021B399B}" type="parTrans" cxnId="{A78AB564-AFA5-449A-A894-C8F68913D7E1}">
      <dgm:prSet/>
      <dgm:spPr/>
      <dgm:t>
        <a:bodyPr/>
        <a:lstStyle/>
        <a:p>
          <a:endParaRPr lang="cs-CZ"/>
        </a:p>
      </dgm:t>
    </dgm:pt>
    <dgm:pt modelId="{E5E13C14-703C-4C00-B0E6-A66644B56B7E}" type="sibTrans" cxnId="{A78AB564-AFA5-449A-A894-C8F68913D7E1}">
      <dgm:prSet/>
      <dgm:spPr/>
      <dgm:t>
        <a:bodyPr/>
        <a:lstStyle/>
        <a:p>
          <a:endParaRPr lang="cs-CZ"/>
        </a:p>
      </dgm:t>
    </dgm:pt>
    <dgm:pt modelId="{B12C892C-BE9B-4320-BF6A-699A5D9608AF}">
      <dgm:prSet phldrT="[Text]"/>
      <dgm:spPr/>
      <dgm:t>
        <a:bodyPr/>
        <a:lstStyle/>
        <a:p>
          <a:r>
            <a:rPr lang="cs-CZ" dirty="0" smtClean="0"/>
            <a:t>Golf</a:t>
          </a:r>
        </a:p>
        <a:p>
          <a:r>
            <a:rPr lang="cs-CZ" dirty="0" smtClean="0"/>
            <a:t>(</a:t>
          </a:r>
          <a:r>
            <a:rPr lang="cs-CZ" dirty="0" err="1" smtClean="0"/>
            <a:t>Mobitee</a:t>
          </a:r>
          <a:r>
            <a:rPr lang="cs-CZ" dirty="0" smtClean="0"/>
            <a:t>)</a:t>
          </a:r>
          <a:endParaRPr lang="cs-CZ" dirty="0"/>
        </a:p>
      </dgm:t>
    </dgm:pt>
    <dgm:pt modelId="{802CFCAE-1BF9-45F4-9053-151D679D79BE}" type="parTrans" cxnId="{D01E44B2-9EDD-4834-904D-582485814CBC}">
      <dgm:prSet/>
      <dgm:spPr/>
      <dgm:t>
        <a:bodyPr/>
        <a:lstStyle/>
        <a:p>
          <a:endParaRPr lang="cs-CZ"/>
        </a:p>
      </dgm:t>
    </dgm:pt>
    <dgm:pt modelId="{3F36C506-6136-4C4B-852E-A6EE3513B897}" type="sibTrans" cxnId="{D01E44B2-9EDD-4834-904D-582485814CBC}">
      <dgm:prSet/>
      <dgm:spPr/>
      <dgm:t>
        <a:bodyPr/>
        <a:lstStyle/>
        <a:p>
          <a:endParaRPr lang="cs-CZ"/>
        </a:p>
      </dgm:t>
    </dgm:pt>
    <dgm:pt modelId="{779FF697-9573-48E4-A88B-667AD9AEB27E}">
      <dgm:prSet phldrT="[Text]"/>
      <dgm:spPr/>
      <dgm:t>
        <a:bodyPr/>
        <a:lstStyle/>
        <a:p>
          <a:r>
            <a:rPr lang="cs-CZ" dirty="0" smtClean="0"/>
            <a:t>Fotbal</a:t>
          </a:r>
          <a:endParaRPr lang="cs-CZ" dirty="0"/>
        </a:p>
      </dgm:t>
    </dgm:pt>
    <dgm:pt modelId="{3C14DD47-1152-430A-859C-D815DFDE91D6}" type="parTrans" cxnId="{42BB659A-C7AA-4EFB-83A5-5AD1B327722D}">
      <dgm:prSet/>
      <dgm:spPr/>
      <dgm:t>
        <a:bodyPr/>
        <a:lstStyle/>
        <a:p>
          <a:endParaRPr lang="cs-CZ"/>
        </a:p>
      </dgm:t>
    </dgm:pt>
    <dgm:pt modelId="{AC55BB40-069D-4C9E-BFE1-CEFE8BD66A06}" type="sibTrans" cxnId="{42BB659A-C7AA-4EFB-83A5-5AD1B327722D}">
      <dgm:prSet/>
      <dgm:spPr/>
      <dgm:t>
        <a:bodyPr/>
        <a:lstStyle/>
        <a:p>
          <a:endParaRPr lang="cs-CZ"/>
        </a:p>
      </dgm:t>
    </dgm:pt>
    <dgm:pt modelId="{A45E2C4F-0995-45F2-892B-F54CAF3A82BA}">
      <dgm:prSet phldrT="[Text]"/>
      <dgm:spPr/>
      <dgm:t>
        <a:bodyPr/>
        <a:lstStyle/>
        <a:p>
          <a:r>
            <a:rPr lang="cs-CZ" dirty="0" err="1" smtClean="0"/>
            <a:t>Kiteboarding</a:t>
          </a:r>
          <a:endParaRPr lang="cs-CZ" dirty="0"/>
        </a:p>
      </dgm:t>
    </dgm:pt>
    <dgm:pt modelId="{BD7AC122-9DD8-4BE8-B2EE-01D5E395DAEB}" type="parTrans" cxnId="{525A5AD0-683E-4594-B482-F59C6ABD608A}">
      <dgm:prSet/>
      <dgm:spPr/>
      <dgm:t>
        <a:bodyPr/>
        <a:lstStyle/>
        <a:p>
          <a:endParaRPr lang="cs-CZ"/>
        </a:p>
      </dgm:t>
    </dgm:pt>
    <dgm:pt modelId="{787B02D9-E976-4A5C-BEE5-9DBC01EA1D20}" type="sibTrans" cxnId="{525A5AD0-683E-4594-B482-F59C6ABD608A}">
      <dgm:prSet/>
      <dgm:spPr/>
      <dgm:t>
        <a:bodyPr/>
        <a:lstStyle/>
        <a:p>
          <a:endParaRPr lang="cs-CZ"/>
        </a:p>
      </dgm:t>
    </dgm:pt>
    <dgm:pt modelId="{E6AAC2AB-3C13-4AFA-B217-FA0DF1238ED4}" type="pres">
      <dgm:prSet presAssocID="{36D7D311-40F0-4019-841D-E1119B80BF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3B0CB9D-D27D-49B6-B037-1F69837BDD52}" type="pres">
      <dgm:prSet presAssocID="{3846C3A9-4AC4-4740-A391-7E76AD0F0DD4}" presName="node" presStyleLbl="node1" presStyleIdx="0" presStyleCnt="5" custLinFactNeighborX="664" custLinFactNeighborY="-364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C218C7-2AB8-46FD-8699-FD1220109CA9}" type="pres">
      <dgm:prSet presAssocID="{9B87DD8E-1C19-4CFE-97DC-F41E54F1F9F2}" presName="sibTrans" presStyleCnt="0"/>
      <dgm:spPr/>
    </dgm:pt>
    <dgm:pt modelId="{72849AC7-F10B-46CC-8865-81501A538982}" type="pres">
      <dgm:prSet presAssocID="{187B39E5-4923-49A0-B4E7-5F057A9006D6}" presName="node" presStyleLbl="node1" presStyleIdx="1" presStyleCnt="5" custLinFactNeighborX="-399" custLinFactNeighborY="-364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16F254-0F07-46E5-9ED5-51723009DA0D}" type="pres">
      <dgm:prSet presAssocID="{E5E13C14-703C-4C00-B0E6-A66644B56B7E}" presName="sibTrans" presStyleCnt="0"/>
      <dgm:spPr/>
    </dgm:pt>
    <dgm:pt modelId="{1FAD9A20-91E4-4717-A9B9-56A89B1CFC55}" type="pres">
      <dgm:prSet presAssocID="{B12C892C-BE9B-4320-BF6A-699A5D9608AF}" presName="node" presStyleLbl="node1" presStyleIdx="2" presStyleCnt="5" custLinFactNeighborX="-1201" custLinFactNeighborY="-364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D0B068-B536-4080-9C66-5E726C96EE39}" type="pres">
      <dgm:prSet presAssocID="{3F36C506-6136-4C4B-852E-A6EE3513B897}" presName="sibTrans" presStyleCnt="0"/>
      <dgm:spPr/>
    </dgm:pt>
    <dgm:pt modelId="{E114CC59-4998-48AE-8F66-536FC4A37948}" type="pres">
      <dgm:prSet presAssocID="{779FF697-9573-48E4-A88B-667AD9AEB27E}" presName="node" presStyleLbl="node1" presStyleIdx="3" presStyleCnt="5" custLinFactNeighborX="1401" custLinFactNeighborY="-411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F372F6-BF42-4FCE-B6F5-EBDBC90AB0A3}" type="pres">
      <dgm:prSet presAssocID="{AC55BB40-069D-4C9E-BFE1-CEFE8BD66A06}" presName="sibTrans" presStyleCnt="0"/>
      <dgm:spPr/>
    </dgm:pt>
    <dgm:pt modelId="{2F25FB13-A902-4C1B-B9C6-E3EDA5B1323E}" type="pres">
      <dgm:prSet presAssocID="{A45E2C4F-0995-45F2-892B-F54CAF3A82BA}" presName="node" presStyleLbl="node1" presStyleIdx="4" presStyleCnt="5" custLinFactNeighborX="753" custLinFactNeighborY="-411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78AB564-AFA5-449A-A894-C8F68913D7E1}" srcId="{36D7D311-40F0-4019-841D-E1119B80BFBA}" destId="{187B39E5-4923-49A0-B4E7-5F057A9006D6}" srcOrd="1" destOrd="0" parTransId="{7791AFF1-5240-4A07-A3D9-6F9F021B399B}" sibTransId="{E5E13C14-703C-4C00-B0E6-A66644B56B7E}"/>
    <dgm:cxn modelId="{0BEB257E-C0BD-489F-A1BC-DE79BC983053}" srcId="{36D7D311-40F0-4019-841D-E1119B80BFBA}" destId="{3846C3A9-4AC4-4740-A391-7E76AD0F0DD4}" srcOrd="0" destOrd="0" parTransId="{6561202A-6E0A-4985-B58E-1A9B4BF7540B}" sibTransId="{9B87DD8E-1C19-4CFE-97DC-F41E54F1F9F2}"/>
    <dgm:cxn modelId="{525A5AD0-683E-4594-B482-F59C6ABD608A}" srcId="{36D7D311-40F0-4019-841D-E1119B80BFBA}" destId="{A45E2C4F-0995-45F2-892B-F54CAF3A82BA}" srcOrd="4" destOrd="0" parTransId="{BD7AC122-9DD8-4BE8-B2EE-01D5E395DAEB}" sibTransId="{787B02D9-E976-4A5C-BEE5-9DBC01EA1D20}"/>
    <dgm:cxn modelId="{321881AD-D089-48EB-AD3C-7F55277CEB47}" type="presOf" srcId="{B12C892C-BE9B-4320-BF6A-699A5D9608AF}" destId="{1FAD9A20-91E4-4717-A9B9-56A89B1CFC55}" srcOrd="0" destOrd="0" presId="urn:microsoft.com/office/officeart/2005/8/layout/default#1"/>
    <dgm:cxn modelId="{42BB659A-C7AA-4EFB-83A5-5AD1B327722D}" srcId="{36D7D311-40F0-4019-841D-E1119B80BFBA}" destId="{779FF697-9573-48E4-A88B-667AD9AEB27E}" srcOrd="3" destOrd="0" parTransId="{3C14DD47-1152-430A-859C-D815DFDE91D6}" sibTransId="{AC55BB40-069D-4C9E-BFE1-CEFE8BD66A06}"/>
    <dgm:cxn modelId="{D01E44B2-9EDD-4834-904D-582485814CBC}" srcId="{36D7D311-40F0-4019-841D-E1119B80BFBA}" destId="{B12C892C-BE9B-4320-BF6A-699A5D9608AF}" srcOrd="2" destOrd="0" parTransId="{802CFCAE-1BF9-45F4-9053-151D679D79BE}" sibTransId="{3F36C506-6136-4C4B-852E-A6EE3513B897}"/>
    <dgm:cxn modelId="{DB3658FA-1992-464F-82B5-5B227CB97C99}" type="presOf" srcId="{3846C3A9-4AC4-4740-A391-7E76AD0F0DD4}" destId="{F3B0CB9D-D27D-49B6-B037-1F69837BDD52}" srcOrd="0" destOrd="0" presId="urn:microsoft.com/office/officeart/2005/8/layout/default#1"/>
    <dgm:cxn modelId="{7ACF7549-2A08-4078-914C-FC21809F94E0}" type="presOf" srcId="{187B39E5-4923-49A0-B4E7-5F057A9006D6}" destId="{72849AC7-F10B-46CC-8865-81501A538982}" srcOrd="0" destOrd="0" presId="urn:microsoft.com/office/officeart/2005/8/layout/default#1"/>
    <dgm:cxn modelId="{AAAD2807-F818-4305-B332-2D66A5E9AB1C}" type="presOf" srcId="{A45E2C4F-0995-45F2-892B-F54CAF3A82BA}" destId="{2F25FB13-A902-4C1B-B9C6-E3EDA5B1323E}" srcOrd="0" destOrd="0" presId="urn:microsoft.com/office/officeart/2005/8/layout/default#1"/>
    <dgm:cxn modelId="{7371C5B8-990D-4884-B3C0-001B551CAFCB}" type="presOf" srcId="{36D7D311-40F0-4019-841D-E1119B80BFBA}" destId="{E6AAC2AB-3C13-4AFA-B217-FA0DF1238ED4}" srcOrd="0" destOrd="0" presId="urn:microsoft.com/office/officeart/2005/8/layout/default#1"/>
    <dgm:cxn modelId="{EDBEF71B-8502-4102-B6DC-B3E484A1C8AF}" type="presOf" srcId="{779FF697-9573-48E4-A88B-667AD9AEB27E}" destId="{E114CC59-4998-48AE-8F66-536FC4A37948}" srcOrd="0" destOrd="0" presId="urn:microsoft.com/office/officeart/2005/8/layout/default#1"/>
    <dgm:cxn modelId="{55BBE932-523E-4BED-8256-8DEF52769703}" type="presParOf" srcId="{E6AAC2AB-3C13-4AFA-B217-FA0DF1238ED4}" destId="{F3B0CB9D-D27D-49B6-B037-1F69837BDD52}" srcOrd="0" destOrd="0" presId="urn:microsoft.com/office/officeart/2005/8/layout/default#1"/>
    <dgm:cxn modelId="{854445C0-D0AE-48E9-8C2F-B4FA223351AB}" type="presParOf" srcId="{E6AAC2AB-3C13-4AFA-B217-FA0DF1238ED4}" destId="{8CC218C7-2AB8-46FD-8699-FD1220109CA9}" srcOrd="1" destOrd="0" presId="urn:microsoft.com/office/officeart/2005/8/layout/default#1"/>
    <dgm:cxn modelId="{31CE8960-EE67-4D8F-BED0-5AC422C967D2}" type="presParOf" srcId="{E6AAC2AB-3C13-4AFA-B217-FA0DF1238ED4}" destId="{72849AC7-F10B-46CC-8865-81501A538982}" srcOrd="2" destOrd="0" presId="urn:microsoft.com/office/officeart/2005/8/layout/default#1"/>
    <dgm:cxn modelId="{F01AD798-998D-4E59-A43F-9077A7FFE1C9}" type="presParOf" srcId="{E6AAC2AB-3C13-4AFA-B217-FA0DF1238ED4}" destId="{AC16F254-0F07-46E5-9ED5-51723009DA0D}" srcOrd="3" destOrd="0" presId="urn:microsoft.com/office/officeart/2005/8/layout/default#1"/>
    <dgm:cxn modelId="{02C033D3-3EB3-4D9B-A183-C84197D7FA23}" type="presParOf" srcId="{E6AAC2AB-3C13-4AFA-B217-FA0DF1238ED4}" destId="{1FAD9A20-91E4-4717-A9B9-56A89B1CFC55}" srcOrd="4" destOrd="0" presId="urn:microsoft.com/office/officeart/2005/8/layout/default#1"/>
    <dgm:cxn modelId="{E58FEDD1-9C3C-4185-9EA2-3592B2EA6232}" type="presParOf" srcId="{E6AAC2AB-3C13-4AFA-B217-FA0DF1238ED4}" destId="{63D0B068-B536-4080-9C66-5E726C96EE39}" srcOrd="5" destOrd="0" presId="urn:microsoft.com/office/officeart/2005/8/layout/default#1"/>
    <dgm:cxn modelId="{2F03947A-C781-4014-A134-70713A348CE6}" type="presParOf" srcId="{E6AAC2AB-3C13-4AFA-B217-FA0DF1238ED4}" destId="{E114CC59-4998-48AE-8F66-536FC4A37948}" srcOrd="6" destOrd="0" presId="urn:microsoft.com/office/officeart/2005/8/layout/default#1"/>
    <dgm:cxn modelId="{5BC7096B-F24E-415C-93B9-0DAA0C4ACB0A}" type="presParOf" srcId="{E6AAC2AB-3C13-4AFA-B217-FA0DF1238ED4}" destId="{AEF372F6-BF42-4FCE-B6F5-EBDBC90AB0A3}" srcOrd="7" destOrd="0" presId="urn:microsoft.com/office/officeart/2005/8/layout/default#1"/>
    <dgm:cxn modelId="{71C5426F-9BF9-49E3-916A-FD2812B80430}" type="presParOf" srcId="{E6AAC2AB-3C13-4AFA-B217-FA0DF1238ED4}" destId="{2F25FB13-A902-4C1B-B9C6-E3EDA5B1323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8PxSDErLEE" TargetMode="External"/><Relationship Id="rId3" Type="http://schemas.openxmlformats.org/officeDocument/2006/relationships/hyperlink" Target="https://cs.babolatplay.com/pop" TargetMode="External"/><Relationship Id="rId7" Type="http://schemas.openxmlformats.org/officeDocument/2006/relationships/hyperlink" Target="https://www.youtube.com/watch?v=-cAAMBQycBo" TargetMode="External"/><Relationship Id="rId2" Type="http://schemas.openxmlformats.org/officeDocument/2006/relationships/hyperlink" Target="http://doplnky-pro-hrace.heureka.cz/babolat-po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NugLTDjdLM" TargetMode="External"/><Relationship Id="rId11" Type="http://schemas.openxmlformats.org/officeDocument/2006/relationships/hyperlink" Target="https://www.svetandroida.cz/adidas-micoach-trenujte-profik-naberte-formu-plavek-201406" TargetMode="External"/><Relationship Id="rId5" Type="http://schemas.openxmlformats.org/officeDocument/2006/relationships/hyperlink" Target="http://www.babolatstore.cz/Babolat-Pure-Drive-PLAY?campaign=ADW-API-Babolatstore-Tenisove-rakety-Babolat-PLAY-Pure+-101188_2&amp;gclid=CPXvkojxzdACFe0V0wodKZ8OEA" TargetMode="External"/><Relationship Id="rId10" Type="http://schemas.openxmlformats.org/officeDocument/2006/relationships/hyperlink" Target="http://www.fitnessbusiness.cz/news/myzone-online-sledovani-kondice-a-vykonu-v-balance-clubu-brumlovka/" TargetMode="External"/><Relationship Id="rId4" Type="http://schemas.openxmlformats.org/officeDocument/2006/relationships/hyperlink" Target="https://cs.babolatplay.com/play" TargetMode="External"/><Relationship Id="rId9" Type="http://schemas.openxmlformats.org/officeDocument/2006/relationships/hyperlink" Target="https://www.youtube.com/watch?v=U_nkw6aTLm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Využití moderních technologií při tréninku a hodnocení sportovních aktivit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48064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David </a:t>
            </a:r>
            <a:r>
              <a:rPr lang="cs-CZ" dirty="0" err="1" smtClean="0"/>
              <a:t>Kyselovský</a:t>
            </a:r>
            <a:r>
              <a:rPr lang="cs-CZ" dirty="0" smtClean="0"/>
              <a:t> a Pavel Blaha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MyZone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Uživatel má snadný přístup k výsledkům</a:t>
            </a:r>
          </a:p>
          <a:p>
            <a:r>
              <a:rPr lang="cs-CZ" sz="2400" dirty="0" smtClean="0"/>
              <a:t>Nový rozměr přináší i do oblasti skupinových lekcí </a:t>
            </a:r>
          </a:p>
          <a:p>
            <a:r>
              <a:rPr lang="cs-CZ" sz="2400" dirty="0" smtClean="0"/>
              <a:t>Např. u spinningu (výborná práce se zónami)</a:t>
            </a:r>
          </a:p>
          <a:p>
            <a:r>
              <a:rPr lang="cs-CZ" sz="2400" dirty="0" smtClean="0"/>
              <a:t>Pouze 4 centra, kde se tato služba využívá</a:t>
            </a:r>
          </a:p>
          <a:p>
            <a:endParaRPr lang="cs-CZ" sz="2400" dirty="0"/>
          </a:p>
        </p:txBody>
      </p:sp>
      <p:pic>
        <p:nvPicPr>
          <p:cNvPr id="4" name="Obrázek 3" descr="http://files.fitnessjebyznys.webnode.cz/200000607-2989f2a83c/myzon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sz="1800" b="1" dirty="0" smtClean="0"/>
              <a:t>Výhody</a:t>
            </a:r>
          </a:p>
          <a:p>
            <a:pPr lvl="0"/>
            <a:r>
              <a:rPr lang="cs-CZ" sz="1800" dirty="0" smtClean="0"/>
              <a:t>Motivuje ke správnému individuálnímu výkonu, ale i soutěžení mezi členy</a:t>
            </a:r>
          </a:p>
          <a:p>
            <a:pPr lvl="0"/>
            <a:r>
              <a:rPr lang="cs-CZ" sz="1800" dirty="0" smtClean="0"/>
              <a:t>Zábavná složka cvičená</a:t>
            </a:r>
          </a:p>
          <a:p>
            <a:pPr lvl="0"/>
            <a:r>
              <a:rPr lang="cs-CZ" sz="1800" dirty="0" smtClean="0"/>
              <a:t>Pracuje s osobními zónami TF a umožňuje tak srovnání</a:t>
            </a:r>
          </a:p>
          <a:p>
            <a:pPr lvl="0"/>
            <a:r>
              <a:rPr lang="cs-CZ" sz="1800" dirty="0" smtClean="0"/>
              <a:t>Výsledky jsou grafické a jasné</a:t>
            </a:r>
          </a:p>
          <a:p>
            <a:pPr lvl="0"/>
            <a:r>
              <a:rPr lang="cs-CZ" sz="1800" dirty="0" smtClean="0"/>
              <a:t>Člověk tak získá vlastně profesionální přehled o svém výkonu, který je přitom snadný na pochopení</a:t>
            </a:r>
          </a:p>
          <a:p>
            <a:pPr>
              <a:buNone/>
            </a:pPr>
            <a:r>
              <a:rPr lang="cs-CZ" sz="1800" b="1" dirty="0" smtClean="0"/>
              <a:t>Nevýhody</a:t>
            </a:r>
          </a:p>
          <a:p>
            <a:pPr lvl="0"/>
            <a:r>
              <a:rPr lang="cs-CZ" sz="1800" dirty="0" smtClean="0"/>
              <a:t>Cena – 150 dolarů ??</a:t>
            </a:r>
          </a:p>
          <a:p>
            <a:pPr lvl="0"/>
            <a:r>
              <a:rPr lang="cs-CZ" sz="1800" dirty="0" smtClean="0"/>
              <a:t>Málo míst v ČR, kde se využívá</a:t>
            </a:r>
          </a:p>
          <a:p>
            <a:pPr>
              <a:buNone/>
            </a:pPr>
            <a:endParaRPr lang="cs-CZ" sz="1800" dirty="0"/>
          </a:p>
        </p:txBody>
      </p:sp>
      <p:pic>
        <p:nvPicPr>
          <p:cNvPr id="4" name="Obrázek 3" descr="Výsledek obrázku pro MyZ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00504"/>
            <a:ext cx="3550722" cy="199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sledek obrázku pro MyZon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55663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\Desktop\70f5c4d9-e9bb-48c1-9c24-fecdd32d3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912" y="404664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TENISOVÁ RAKETA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PRVNÍ ELEKTRONICKÁ RAKETA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(2013) 10 let vývoje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hodin herního času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hodin tenisu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tlumení vibrací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Woofer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kontakt mezi míčem a strunou, 25%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 FSI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užší způsob vyplétání v oblasti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sweetspotu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12271" y="404664"/>
            <a:ext cx="691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err="1"/>
              <a:t>Babolat</a:t>
            </a:r>
            <a:r>
              <a:rPr lang="cs-CZ" sz="5400" b="1" dirty="0"/>
              <a:t> </a:t>
            </a:r>
            <a:r>
              <a:rPr lang="cs-CZ" sz="5400" b="1" dirty="0" err="1"/>
              <a:t>Pure</a:t>
            </a:r>
            <a:r>
              <a:rPr lang="cs-CZ" sz="5400" b="1" dirty="0"/>
              <a:t> Drive Play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9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a\Desktop\_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8685">
            <a:off x="4710229" y="545995"/>
            <a:ext cx="4244943" cy="424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Hmotnost rakety – 300g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Délka rakety – 685mm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Tvrdost- 42ra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hlavy – 645 cm2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ITF schválila elektronické rakety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99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enzory Babolat Pl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58469"/>
            <a:ext cx="5400600" cy="4565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Senzory zachycující data:</a:t>
            </a:r>
          </a:p>
          <a:p>
            <a:pPr lvl="0" fontAlgn="base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POHYBOVÝ SENZORY(AKCELEROMETER-GYROKOP)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MĚŘÍ POHYB V PROSTORU A RYCHLOST RAKETY</a:t>
            </a:r>
          </a:p>
          <a:p>
            <a:pPr lvl="0" fontAlgn="base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VIBRACE: určují, kde byl míč umístěn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ALGORITMY: 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Přepisují data </a:t>
            </a:r>
          </a:p>
          <a:p>
            <a:pPr marL="0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načtená raketou </a:t>
            </a:r>
          </a:p>
          <a:p>
            <a:pPr marL="0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použitelné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formy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která se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zobrazuje </a:t>
            </a:r>
          </a:p>
          <a:p>
            <a:pPr marL="0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aplikaci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Babolat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76672"/>
            <a:ext cx="7301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Senzory zachycující data:</a:t>
            </a:r>
          </a:p>
        </p:txBody>
      </p:sp>
    </p:spTree>
    <p:extLst>
      <p:ext uri="{BB962C8B-B14F-4D97-AF65-F5344CB8AC3E}">
        <p14:creationId xmlns:p14="http://schemas.microsoft.com/office/powerpoint/2010/main" xmlns="" val="1687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791" y="376567"/>
            <a:ext cx="4124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Backhand 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Forehend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Servis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Údery nad hlavou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Liftovaný míč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Čopovaný míč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283792"/>
            <a:ext cx="31393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 raketa </a:t>
            </a:r>
          </a:p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zachycuje: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241" y="3711239"/>
            <a:ext cx="39528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99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a\Desktop\83539771-3cdd-4609-abd2-34d5ca5b97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6819045" cy="45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728"/>
            <a:ext cx="7615262" cy="4197361"/>
          </a:xfrm>
        </p:spPr>
        <p:txBody>
          <a:bodyPr/>
          <a:lstStyle/>
          <a:p>
            <a:r>
              <a:rPr lang="cs-CZ" dirty="0" smtClean="0"/>
              <a:t>Tablety, PC a </a:t>
            </a:r>
            <a:r>
              <a:rPr lang="cs-CZ" dirty="0" err="1" smtClean="0"/>
              <a:t>smartphony</a:t>
            </a:r>
            <a:endParaRPr lang="cs-CZ" dirty="0" smtClean="0"/>
          </a:p>
          <a:p>
            <a:r>
              <a:rPr lang="cs-CZ" dirty="0" smtClean="0"/>
              <a:t>USB kabel, </a:t>
            </a:r>
            <a:r>
              <a:rPr lang="cs-CZ" dirty="0" err="1" smtClean="0"/>
              <a:t>bluetooth</a:t>
            </a:r>
            <a:endParaRPr lang="cs-CZ" dirty="0"/>
          </a:p>
        </p:txBody>
      </p:sp>
      <p:pic>
        <p:nvPicPr>
          <p:cNvPr id="6" name="Picture 2" descr="Výsledek obrázku pro Babolat Pure Drive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2066" y="714356"/>
            <a:ext cx="3358721" cy="4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1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unkce Babolat Pl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071546"/>
            <a:ext cx="7022272" cy="550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0" y="116632"/>
            <a:ext cx="635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Aplikace </a:t>
            </a:r>
            <a:r>
              <a:rPr lang="cs-CZ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cs-CZ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abolat</a:t>
            </a:r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play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7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„Pulse“ je dynamická odezva, která se mění v závislosti na síle, technice a vytrvalosti. „Pulse“ 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mění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toho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zlepšujete či zhoršujete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Pul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507" y="3356992"/>
            <a:ext cx="4104456" cy="5430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467544" y="260648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PULSE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Adidas</a:t>
            </a:r>
            <a:r>
              <a:rPr lang="cs-CZ" dirty="0" smtClean="0"/>
              <a:t> </a:t>
            </a:r>
            <a:r>
              <a:rPr lang="cs-CZ" dirty="0" err="1" smtClean="0"/>
              <a:t>MiCoach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Jednoduchý princip</a:t>
            </a:r>
          </a:p>
          <a:p>
            <a:r>
              <a:rPr lang="cs-CZ" sz="2400" dirty="0" smtClean="0"/>
              <a:t>Založeno na tom, že </a:t>
            </a:r>
            <a:r>
              <a:rPr lang="cs-CZ" sz="2400" dirty="0" err="1" smtClean="0"/>
              <a:t>Adidas</a:t>
            </a:r>
            <a:r>
              <a:rPr lang="cs-CZ" sz="2400" dirty="0" smtClean="0"/>
              <a:t> rozeznává 4 zóny – modrou, zelenou, žlutou, červenou</a:t>
            </a:r>
          </a:p>
          <a:p>
            <a:r>
              <a:rPr lang="cs-CZ" sz="2400" dirty="0" smtClean="0"/>
              <a:t>Kombinace webové stránky a aplikace do mobilního telefonu</a:t>
            </a:r>
          </a:p>
          <a:p>
            <a:r>
              <a:rPr lang="cs-CZ" sz="2400" dirty="0" smtClean="0"/>
              <a:t>Zóny podle TF nebo rychlosti</a:t>
            </a:r>
          </a:p>
          <a:p>
            <a:r>
              <a:rPr lang="cs-CZ" sz="2400" dirty="0" smtClean="0"/>
              <a:t>V nabídce sportů, pro které má </a:t>
            </a:r>
            <a:r>
              <a:rPr lang="cs-CZ" sz="2400" dirty="0" err="1" smtClean="0"/>
              <a:t>AmC</a:t>
            </a:r>
            <a:r>
              <a:rPr lang="cs-CZ" sz="2400" dirty="0" smtClean="0"/>
              <a:t> tréninkové plány není jen běh – fotbal, basketbal, tenis hokej a jiné, nechybí ani tréninkový plán pro posilování.</a:t>
            </a:r>
            <a:endParaRPr lang="cs-CZ" sz="2400" dirty="0"/>
          </a:p>
        </p:txBody>
      </p:sp>
      <p:pic>
        <p:nvPicPr>
          <p:cNvPr id="6" name="Obrázek 5" descr="adidas-Q00145-ss10-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572008"/>
            <a:ext cx="2000240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PULSE mění barvu podle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dosažené úrovně ve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ZLEPŠETE SVŮJ „PULSE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25252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2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dokončení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potřebuje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zahrát určitý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úderů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(forehand,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backhand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servis a smeč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http://www.babolatstore.cz/babolatstore/media/babolat/BabolatPlay/babolat_play_skills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79030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467544" y="404664"/>
            <a:ext cx="1988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SKILLS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Obrázek 5" descr="http://www.babolatstore.cz/babolatstore/media/babolat/BabolatPlay/babolat_play_skills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4464496" cy="2862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04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skóre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BABOLAT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komunity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Žebříček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Babolat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play team: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Tsonga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„PLAY KOMUNITA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635896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41521" y="404664"/>
            <a:ext cx="4021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COMMUNITY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5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37182" y="404664"/>
            <a:ext cx="4227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COACH MODE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Obrázek 5" descr="„BABOLAT PLAY - TRENÉŘI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27994"/>
            <a:ext cx="4482369" cy="502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„BABOLAT PLAY - TRENÉŘI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1" y="952644"/>
            <a:ext cx="4654734" cy="3268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744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„BABOLAT PLAY - TRENÉŘI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8834167" cy="39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251520" y="273422"/>
            <a:ext cx="356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EVOLUTION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Obrázek 8" descr="„BABOLAT PLAY - TRENÉŘI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320479" cy="278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aa\Desktop\Babolat_POP+++phone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34092"/>
            <a:ext cx="10044608" cy="717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75656" y="332656"/>
            <a:ext cx="24048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POP</a:t>
            </a:r>
            <a:endParaRPr lang="cs-CZ" sz="9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6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elektronické potítko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Babolat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</a:p>
          <a:p>
            <a:r>
              <a:rPr lang="cs-CZ" dirty="0" err="1"/>
              <a:t>Flash</a:t>
            </a:r>
            <a:r>
              <a:rPr lang="cs-CZ" dirty="0"/>
              <a:t> paměť  POP </a:t>
            </a:r>
            <a:r>
              <a:rPr lang="cs-CZ" dirty="0" smtClean="0"/>
              <a:t> -10 </a:t>
            </a:r>
            <a:r>
              <a:rPr lang="cs-CZ" dirty="0"/>
              <a:t>hodin </a:t>
            </a:r>
            <a:r>
              <a:rPr lang="cs-CZ" dirty="0" smtClean="0"/>
              <a:t>tenisu</a:t>
            </a:r>
          </a:p>
          <a:p>
            <a:r>
              <a:rPr lang="cs-CZ" dirty="0"/>
              <a:t>Aplikace je zdarma pro Android (verze 4.3+) a </a:t>
            </a:r>
            <a:r>
              <a:rPr lang="cs-CZ" dirty="0" err="1"/>
              <a:t>iOS</a:t>
            </a:r>
            <a:r>
              <a:rPr lang="cs-CZ" dirty="0"/>
              <a:t> (verze 7.0+)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404664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POP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3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aa\Desktop\600b6e24-80e4-4bbc-a4c6-6f5881048a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715404" cy="56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11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 – Vaše celková aktivita</a:t>
            </a:r>
          </a:p>
          <a:p>
            <a:pPr lvl="0" fontAlgn="base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PIQSCORE – Analýza pohybu tenisových úderů</a:t>
            </a:r>
          </a:p>
          <a:p>
            <a:pPr lvl="0" fontAlgn="base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–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zápasy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tréninky nebo volné hraní</a:t>
            </a:r>
          </a:p>
          <a:p>
            <a:pPr lvl="0" fontAlgn="base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–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Dovednosti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579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a\Desktop\b741b7e6-e16d-42e5-be58-ac57c507e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9392"/>
            <a:ext cx="3855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8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Jak </a:t>
            </a:r>
            <a:r>
              <a:rPr lang="cs-CZ" sz="3200" dirty="0" err="1" smtClean="0"/>
              <a:t>MiCoach</a:t>
            </a:r>
            <a:r>
              <a:rPr lang="cs-CZ" sz="3200" dirty="0" smtClean="0"/>
              <a:t> zjistí rozsah výkonu pro vaše zóny?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Na začátek je připraví podle vašeho věku – není přesné</a:t>
            </a:r>
          </a:p>
          <a:p>
            <a:r>
              <a:rPr lang="cs-CZ" sz="2400" dirty="0" smtClean="0"/>
              <a:t>Upřesnění – </a:t>
            </a:r>
            <a:r>
              <a:rPr lang="cs-CZ" sz="2400" dirty="0" err="1" smtClean="0"/>
              <a:t>assessment</a:t>
            </a:r>
            <a:r>
              <a:rPr lang="cs-CZ" sz="2400" dirty="0" smtClean="0"/>
              <a:t> </a:t>
            </a:r>
            <a:r>
              <a:rPr lang="cs-CZ" sz="2400" dirty="0" err="1" smtClean="0"/>
              <a:t>workout</a:t>
            </a:r>
            <a:r>
              <a:rPr lang="cs-CZ" sz="2400" dirty="0" smtClean="0"/>
              <a:t> (vyhodnocovací cvičení)</a:t>
            </a:r>
          </a:p>
          <a:p>
            <a:r>
              <a:rPr lang="cs-CZ" sz="2400" dirty="0" smtClean="0"/>
              <a:t>Kdy je vhodný tento test?</a:t>
            </a:r>
          </a:p>
          <a:p>
            <a:endParaRPr lang="cs-CZ" sz="2400" dirty="0"/>
          </a:p>
        </p:txBody>
      </p:sp>
      <p:pic>
        <p:nvPicPr>
          <p:cNvPr id="5" name="Obrázek 4" descr="mi coach 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86124"/>
            <a:ext cx="50006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a\Desktop\obraz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688875" cy="59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4873" y="4365104"/>
            <a:ext cx="20136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PIQ</a:t>
            </a:r>
            <a:endParaRPr lang="cs-CZ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6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Senzor dokáže vyhodnocovat </a:t>
            </a:r>
            <a:r>
              <a:rPr lang="cs-CZ" dirty="0" smtClean="0"/>
              <a:t>množství pohybových </a:t>
            </a:r>
            <a:r>
              <a:rPr lang="cs-CZ" dirty="0"/>
              <a:t>parametrů v 13 prostorových </a:t>
            </a:r>
            <a:r>
              <a:rPr lang="cs-CZ" dirty="0" smtClean="0"/>
              <a:t>osách </a:t>
            </a:r>
          </a:p>
          <a:p>
            <a:r>
              <a:rPr lang="cs-CZ" dirty="0" smtClean="0"/>
              <a:t>2 akcelerometr s </a:t>
            </a:r>
            <a:r>
              <a:rPr lang="cs-CZ" dirty="0"/>
              <a:t>citlivostí až do 200 g, </a:t>
            </a:r>
            <a:r>
              <a:rPr lang="cs-CZ" dirty="0" smtClean="0"/>
              <a:t>gyroskop, </a:t>
            </a:r>
          </a:p>
          <a:p>
            <a:r>
              <a:rPr lang="cs-CZ" dirty="0" smtClean="0"/>
              <a:t>magnetometr </a:t>
            </a:r>
          </a:p>
          <a:p>
            <a:r>
              <a:rPr lang="cs-CZ" dirty="0" smtClean="0"/>
              <a:t> tlakový senzor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815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mlouváme se, popis obrázku chybí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" y="116632"/>
            <a:ext cx="903287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45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86359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/>
          <p:cNvSpPr/>
          <p:nvPr/>
        </p:nvSpPr>
        <p:spPr>
          <a:xfrm>
            <a:off x="3059832" y="476672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Dělení PIQ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Obrázek 5" descr="Omlouváme se, popis obrázku chybí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7344816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92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Údaje jsou vyhodnocovány podle sofistikovaných algoritmů založených na výkonech špičkových sportovců. Hlavní tři parametry zásadní pro každý sport jsou sdruženy do PIQ skóre,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maximem10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bodů. </a:t>
            </a:r>
          </a:p>
        </p:txBody>
      </p:sp>
      <p:pic>
        <p:nvPicPr>
          <p:cNvPr id="4098" name="Picture 2" descr="C:\Users\aa\Desktop\piq_tennis_app_ip6_10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2132856"/>
            <a:ext cx="6190477" cy="61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332656"/>
            <a:ext cx="2973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PIQ skóre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5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a\Desktop\piq-tennis-accessory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551" y="1556792"/>
            <a:ext cx="5903937" cy="59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Univerzální sportovní senzor PIQ se sadou pro tenis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rychle odpalu míčku </a:t>
            </a:r>
          </a:p>
          <a:p>
            <a:r>
              <a:rPr lang="cs-CZ" dirty="0" smtClean="0"/>
              <a:t>procentuální </a:t>
            </a:r>
            <a:r>
              <a:rPr lang="cs-CZ" dirty="0"/>
              <a:t>rozdělení úderů mezi bekhend a </a:t>
            </a:r>
            <a:r>
              <a:rPr lang="cs-CZ" dirty="0" smtClean="0"/>
              <a:t>forhend</a:t>
            </a:r>
          </a:p>
          <a:p>
            <a:r>
              <a:rPr lang="cs-CZ" dirty="0" smtClean="0"/>
              <a:t>Plynulost hry</a:t>
            </a:r>
          </a:p>
          <a:p>
            <a:r>
              <a:rPr lang="cs-CZ" dirty="0" smtClean="0"/>
              <a:t>Síla odpalu</a:t>
            </a:r>
            <a:endParaRPr lang="cs-CZ" dirty="0"/>
          </a:p>
        </p:txBody>
      </p:sp>
      <p:pic>
        <p:nvPicPr>
          <p:cNvPr id="6" name="Obrázek 5" descr="Omlouváme se, popis obrázku chybí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26400"/>
            <a:ext cx="3383037" cy="1027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52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a\Desktop\46e2f82f-ba00-488e-a4b2-8c92e38e7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3855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a\Desktop\191d2e13-8b3c-4b3c-900b-10d9d8fedc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17"/>
            <a:ext cx="3855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8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a\Desktop\d1d0323c-2332-4e09-9c37-3d1738bfd6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282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a\Desktop\piq_tennis_app_ip6_02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630832"/>
            <a:ext cx="7488832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08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te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2663371"/>
            <a:ext cx="180975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1160" y="5157192"/>
            <a:ext cx="8456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4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Děkujeme za pozornost</a:t>
            </a:r>
            <a:endParaRPr lang="cs-CZ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cs-CZ" sz="2100" dirty="0">
                <a:hlinkClick r:id="rId2"/>
              </a:rPr>
              <a:t>http://doplnky-pro-hrace.heureka.cz/babolat-pop</a:t>
            </a:r>
            <a:r>
              <a:rPr lang="cs-CZ" sz="2100" dirty="0" smtClean="0">
                <a:hlinkClick r:id="rId2"/>
              </a:rPr>
              <a:t>/</a:t>
            </a:r>
            <a:r>
              <a:rPr lang="cs-CZ" sz="2100" dirty="0" smtClean="0"/>
              <a:t> </a:t>
            </a:r>
            <a:r>
              <a:rPr lang="cs-CZ" sz="2400" dirty="0"/>
              <a:t>(25.11.2016) </a:t>
            </a:r>
            <a:endParaRPr lang="cs-CZ" sz="2100" dirty="0" smtClean="0"/>
          </a:p>
          <a:p>
            <a:r>
              <a:rPr lang="cs-CZ" sz="2100" dirty="0">
                <a:hlinkClick r:id="rId3"/>
              </a:rPr>
              <a:t>https://</a:t>
            </a:r>
            <a:r>
              <a:rPr lang="cs-CZ" sz="2100" dirty="0" smtClean="0">
                <a:hlinkClick r:id="rId3"/>
              </a:rPr>
              <a:t>cs.babolatplay.com/pop</a:t>
            </a:r>
            <a:r>
              <a:rPr lang="cs-CZ" sz="2100" dirty="0" smtClean="0"/>
              <a:t> </a:t>
            </a:r>
            <a:r>
              <a:rPr lang="cs-CZ" sz="2100" dirty="0"/>
              <a:t>(25.11.2016) </a:t>
            </a:r>
            <a:endParaRPr lang="cs-CZ" sz="2100" dirty="0" smtClean="0"/>
          </a:p>
          <a:p>
            <a:r>
              <a:rPr lang="cs-CZ" sz="2100" dirty="0">
                <a:hlinkClick r:id="rId4"/>
              </a:rPr>
              <a:t>https://</a:t>
            </a:r>
            <a:r>
              <a:rPr lang="cs-CZ" sz="2100" dirty="0" smtClean="0">
                <a:hlinkClick r:id="rId4"/>
              </a:rPr>
              <a:t>cs.babolatplay.com/play</a:t>
            </a:r>
            <a:r>
              <a:rPr lang="cs-CZ" sz="2100" dirty="0" smtClean="0"/>
              <a:t> </a:t>
            </a:r>
            <a:r>
              <a:rPr lang="cs-CZ" sz="2100" dirty="0"/>
              <a:t>(25.11.2016) </a:t>
            </a:r>
            <a:endParaRPr lang="cs-CZ" sz="2100" dirty="0" smtClean="0"/>
          </a:p>
          <a:p>
            <a:r>
              <a:rPr lang="cs-CZ" sz="2100" dirty="0">
                <a:hlinkClick r:id="rId5"/>
              </a:rPr>
              <a:t>http://</a:t>
            </a:r>
            <a:r>
              <a:rPr lang="cs-CZ" sz="2100" dirty="0" smtClean="0">
                <a:hlinkClick r:id="rId5"/>
              </a:rPr>
              <a:t>www.babolatstore.cz/Babolat-Pure-Drive- </a:t>
            </a:r>
            <a:r>
              <a:rPr lang="cs-CZ" sz="2000" dirty="0" err="1" smtClean="0">
                <a:hlinkClick r:id="rId5"/>
              </a:rPr>
              <a:t>PLAY?campaign</a:t>
            </a:r>
            <a:r>
              <a:rPr lang="cs-CZ" sz="2000" dirty="0" smtClean="0">
                <a:hlinkClick r:id="rId5"/>
              </a:rPr>
              <a:t>=ADW-API-</a:t>
            </a:r>
            <a:r>
              <a:rPr lang="cs-CZ" sz="2000" dirty="0" err="1" smtClean="0">
                <a:hlinkClick r:id="rId5"/>
              </a:rPr>
              <a:t>Babolatstore</a:t>
            </a:r>
            <a:r>
              <a:rPr lang="cs-CZ" sz="2000" dirty="0" smtClean="0">
                <a:hlinkClick r:id="rId5"/>
              </a:rPr>
              <a:t>-</a:t>
            </a:r>
            <a:r>
              <a:rPr lang="cs-CZ" sz="2000" dirty="0" err="1" smtClean="0">
                <a:hlinkClick r:id="rId5"/>
              </a:rPr>
              <a:t>Tenisove</a:t>
            </a:r>
            <a:r>
              <a:rPr lang="cs-CZ" sz="2000" dirty="0" smtClean="0">
                <a:hlinkClick r:id="rId5"/>
              </a:rPr>
              <a:t>-rakety-</a:t>
            </a:r>
            <a:r>
              <a:rPr lang="cs-CZ" sz="2000" dirty="0" err="1" smtClean="0">
                <a:hlinkClick r:id="rId5"/>
              </a:rPr>
              <a:t>Babolat</a:t>
            </a:r>
            <a:r>
              <a:rPr lang="cs-CZ" sz="2000" dirty="0" smtClean="0">
                <a:hlinkClick r:id="rId5"/>
              </a:rPr>
              <a:t>-PLAY-</a:t>
            </a:r>
            <a:r>
              <a:rPr lang="cs-CZ" sz="2000" dirty="0" err="1" smtClean="0">
                <a:hlinkClick r:id="rId5"/>
              </a:rPr>
              <a:t>Pure</a:t>
            </a:r>
            <a:r>
              <a:rPr lang="cs-CZ" sz="2000" dirty="0">
                <a:hlinkClick r:id="rId5"/>
              </a:rPr>
              <a:t>+-</a:t>
            </a:r>
            <a:r>
              <a:rPr lang="cs-CZ" sz="2000" dirty="0" smtClean="0">
                <a:hlinkClick r:id="rId5"/>
              </a:rPr>
              <a:t>101188_2&amp;gclid=CPXvkojxzdACFe0V0wodKZ8OEA</a:t>
            </a:r>
            <a:r>
              <a:rPr lang="cs-CZ" sz="2000" dirty="0" smtClean="0"/>
              <a:t> (25.11.2016) </a:t>
            </a:r>
          </a:p>
          <a:p>
            <a:r>
              <a:rPr lang="cs-CZ" sz="2000" dirty="0">
                <a:hlinkClick r:id="rId6"/>
              </a:rPr>
              <a:t>https://</a:t>
            </a:r>
            <a:r>
              <a:rPr lang="cs-CZ" sz="2000" dirty="0" smtClean="0">
                <a:hlinkClick r:id="rId6"/>
              </a:rPr>
              <a:t>www.youtube.com/watch?v=YNugLTDjdLM</a:t>
            </a:r>
            <a:r>
              <a:rPr lang="cs-CZ" sz="2000" dirty="0" smtClean="0"/>
              <a:t> (25.11.2016)</a:t>
            </a:r>
          </a:p>
          <a:p>
            <a:r>
              <a:rPr lang="cs-CZ" sz="2000" dirty="0">
                <a:hlinkClick r:id="rId7"/>
              </a:rPr>
              <a:t>https://www.youtube.com/watch?v=-</a:t>
            </a:r>
            <a:r>
              <a:rPr lang="cs-CZ" sz="2000" dirty="0" smtClean="0">
                <a:hlinkClick r:id="rId7"/>
              </a:rPr>
              <a:t>cAAMBQycBo</a:t>
            </a:r>
            <a:r>
              <a:rPr lang="cs-CZ" sz="2000" dirty="0" smtClean="0"/>
              <a:t> (25.11.2016)</a:t>
            </a:r>
          </a:p>
          <a:p>
            <a:r>
              <a:rPr lang="cs-CZ" sz="2000" dirty="0">
                <a:hlinkClick r:id="rId8"/>
              </a:rPr>
              <a:t>https://</a:t>
            </a:r>
            <a:r>
              <a:rPr lang="cs-CZ" sz="2000" dirty="0" smtClean="0">
                <a:hlinkClick r:id="rId8"/>
              </a:rPr>
              <a:t>www.youtube.com/watch?v=j8PxSDErLEE</a:t>
            </a:r>
            <a:r>
              <a:rPr lang="cs-CZ" sz="2000" dirty="0" smtClean="0"/>
              <a:t> (25.11.2016)</a:t>
            </a:r>
          </a:p>
          <a:p>
            <a:r>
              <a:rPr lang="cs-CZ" sz="2000" dirty="0">
                <a:hlinkClick r:id="rId9"/>
              </a:rPr>
              <a:t>https://</a:t>
            </a:r>
            <a:r>
              <a:rPr lang="cs-CZ" sz="2000" dirty="0" smtClean="0">
                <a:hlinkClick r:id="rId9"/>
              </a:rPr>
              <a:t>www.youtube.com/watch?v=U_nkw6aTLmo</a:t>
            </a:r>
            <a:r>
              <a:rPr lang="cs-CZ" sz="2000" dirty="0" smtClean="0"/>
              <a:t> (25.11.2016)</a:t>
            </a:r>
          </a:p>
          <a:p>
            <a:r>
              <a:rPr lang="cs-CZ" sz="2000" dirty="0" smtClean="0">
                <a:hlinkClick r:id="rId10"/>
              </a:rPr>
              <a:t>http://www.</a:t>
            </a:r>
            <a:r>
              <a:rPr lang="cs-CZ" sz="2000" dirty="0" err="1" smtClean="0">
                <a:hlinkClick r:id="rId10"/>
              </a:rPr>
              <a:t>fitnessbusiness.cz</a:t>
            </a:r>
            <a:r>
              <a:rPr lang="cs-CZ" sz="2000" dirty="0" smtClean="0">
                <a:hlinkClick r:id="rId10"/>
              </a:rPr>
              <a:t>/</a:t>
            </a:r>
            <a:r>
              <a:rPr lang="cs-CZ" sz="2000" dirty="0" err="1" smtClean="0">
                <a:hlinkClick r:id="rId10"/>
              </a:rPr>
              <a:t>news</a:t>
            </a:r>
            <a:r>
              <a:rPr lang="cs-CZ" sz="2000" dirty="0" smtClean="0">
                <a:hlinkClick r:id="rId10"/>
              </a:rPr>
              <a:t>/</a:t>
            </a:r>
            <a:r>
              <a:rPr lang="cs-CZ" sz="2000" dirty="0" err="1" smtClean="0">
                <a:hlinkClick r:id="rId10"/>
              </a:rPr>
              <a:t>myzone</a:t>
            </a:r>
            <a:r>
              <a:rPr lang="cs-CZ" sz="2000" dirty="0" smtClean="0">
                <a:hlinkClick r:id="rId10"/>
              </a:rPr>
              <a:t>-online-</a:t>
            </a:r>
            <a:r>
              <a:rPr lang="cs-CZ" sz="2000" dirty="0" err="1" smtClean="0">
                <a:hlinkClick r:id="rId10"/>
              </a:rPr>
              <a:t>sledovani</a:t>
            </a:r>
            <a:r>
              <a:rPr lang="cs-CZ" sz="2000" dirty="0" smtClean="0">
                <a:hlinkClick r:id="rId10"/>
              </a:rPr>
              <a:t>-kondice-a-</a:t>
            </a:r>
            <a:r>
              <a:rPr lang="cs-CZ" sz="2000" dirty="0" err="1" smtClean="0">
                <a:hlinkClick r:id="rId10"/>
              </a:rPr>
              <a:t>vykonu</a:t>
            </a:r>
            <a:r>
              <a:rPr lang="cs-CZ" sz="2000" dirty="0" smtClean="0">
                <a:hlinkClick r:id="rId10"/>
              </a:rPr>
              <a:t>-v-balance-</a:t>
            </a:r>
            <a:r>
              <a:rPr lang="cs-CZ" sz="2000" dirty="0" err="1" smtClean="0">
                <a:hlinkClick r:id="rId10"/>
              </a:rPr>
              <a:t>clubu</a:t>
            </a:r>
            <a:r>
              <a:rPr lang="cs-CZ" sz="2000" dirty="0" smtClean="0">
                <a:hlinkClick r:id="rId10"/>
              </a:rPr>
              <a:t>-</a:t>
            </a:r>
            <a:r>
              <a:rPr lang="cs-CZ" sz="2000" dirty="0" err="1" smtClean="0">
                <a:hlinkClick r:id="rId10"/>
              </a:rPr>
              <a:t>brumlovka</a:t>
            </a:r>
            <a:r>
              <a:rPr lang="cs-CZ" sz="2000" dirty="0" smtClean="0">
                <a:hlinkClick r:id="rId10"/>
              </a:rPr>
              <a:t>/</a:t>
            </a:r>
            <a:endParaRPr lang="cs-CZ" sz="2000" dirty="0" smtClean="0"/>
          </a:p>
          <a:p>
            <a:r>
              <a:rPr lang="cs-CZ" sz="2000" dirty="0" smtClean="0">
                <a:hlinkClick r:id="rId11"/>
              </a:rPr>
              <a:t>https://www.svetandroida.cz/adidas-micoach-trenujte-profik-naberte-formu-plavek-201406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404664"/>
            <a:ext cx="4237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Použité zdroje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Assessment</a:t>
            </a:r>
            <a:r>
              <a:rPr lang="cs-CZ" sz="3200" dirty="0" smtClean="0"/>
              <a:t> </a:t>
            </a:r>
            <a:r>
              <a:rPr lang="cs-CZ" sz="3200" dirty="0" err="1" smtClean="0"/>
              <a:t>workout</a:t>
            </a:r>
            <a:r>
              <a:rPr lang="cs-CZ" sz="3200" dirty="0" smtClean="0"/>
              <a:t> – vyhodnocovací cvičení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Běh, který trvá 12 minut</a:t>
            </a:r>
          </a:p>
          <a:p>
            <a:r>
              <a:rPr lang="cs-CZ" sz="2400" dirty="0" smtClean="0"/>
              <a:t>Postupně je člověk vyzýván, aby zrychloval své tempo až do konce běhu, kdy dosáhne svou maximální rychlost</a:t>
            </a:r>
          </a:p>
          <a:p>
            <a:r>
              <a:rPr lang="cs-CZ" sz="2400" dirty="0" smtClean="0"/>
              <a:t>na základě vaši rychlosti během běhu -&gt; aplikace rozhodne o vašich zónách a od momentu, kdy doběhnete vás bude trénovat</a:t>
            </a:r>
          </a:p>
          <a:p>
            <a:endParaRPr lang="cs-CZ" sz="2400" dirty="0"/>
          </a:p>
        </p:txBody>
      </p:sp>
      <p:pic>
        <p:nvPicPr>
          <p:cNvPr id="4" name="Obrázek 3" descr="Výsledek obrázku pro assessment workout micoa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14752"/>
            <a:ext cx="52149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+ trénink postavený na srdečním tepu</a:t>
            </a:r>
          </a:p>
          <a:p>
            <a:pPr>
              <a:buNone/>
            </a:pPr>
            <a:r>
              <a:rPr lang="cs-CZ" dirty="0" smtClean="0"/>
              <a:t>+ zdařilý online tréninkový deník</a:t>
            </a:r>
          </a:p>
          <a:p>
            <a:pPr>
              <a:buNone/>
            </a:pPr>
            <a:r>
              <a:rPr lang="cs-CZ" dirty="0" smtClean="0"/>
              <a:t>+ za běžných podmínek přijatelná přesnost měření</a:t>
            </a:r>
          </a:p>
          <a:p>
            <a:pPr>
              <a:buNone/>
            </a:pPr>
            <a:r>
              <a:rPr lang="cs-CZ" dirty="0" smtClean="0"/>
              <a:t>+ velký prostor pro další vylepšování</a:t>
            </a:r>
          </a:p>
          <a:p>
            <a:pPr>
              <a:buNone/>
            </a:pPr>
            <a:r>
              <a:rPr lang="cs-CZ" dirty="0" smtClean="0"/>
              <a:t>+ možnost použít </a:t>
            </a:r>
            <a:r>
              <a:rPr lang="cs-CZ" dirty="0" err="1" smtClean="0"/>
              <a:t>chip</a:t>
            </a:r>
            <a:r>
              <a:rPr lang="cs-CZ" dirty="0" smtClean="0"/>
              <a:t> s botami jiných značek</a:t>
            </a:r>
          </a:p>
          <a:p>
            <a:pPr>
              <a:buNone/>
            </a:pPr>
            <a:r>
              <a:rPr lang="cs-CZ" dirty="0" smtClean="0"/>
              <a:t>+ komunikuje jak s PC, tak </a:t>
            </a:r>
            <a:r>
              <a:rPr lang="cs-CZ" dirty="0" err="1" smtClean="0"/>
              <a:t>MacOS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- 	chybí možnost sledování měřených veličin letmým pohledem na displej</a:t>
            </a:r>
          </a:p>
          <a:p>
            <a:pPr>
              <a:buNone/>
            </a:pPr>
            <a:r>
              <a:rPr lang="cs-CZ" dirty="0" smtClean="0"/>
              <a:t>- 	absence češtiny při instalaci, ovládání deníku i samotném tréninku</a:t>
            </a:r>
          </a:p>
          <a:p>
            <a:pPr>
              <a:buNone/>
            </a:pPr>
            <a:r>
              <a:rPr lang="cs-CZ" dirty="0" smtClean="0"/>
              <a:t>- 	hlasové pokyny jsou hodně chudé, některé zprvu i nesrozumitelné</a:t>
            </a:r>
          </a:p>
          <a:p>
            <a:pPr>
              <a:buNone/>
            </a:pPr>
            <a:r>
              <a:rPr lang="cs-CZ" dirty="0" smtClean="0"/>
              <a:t>- 	v době internetového připojení chybí možnost týmových soutěží</a:t>
            </a:r>
          </a:p>
          <a:p>
            <a:pPr>
              <a:buNone/>
            </a:pPr>
            <a:r>
              <a:rPr lang="cs-CZ" dirty="0" smtClean="0"/>
              <a:t>- 	první instalace zabere přes půl hodiny</a:t>
            </a:r>
          </a:p>
          <a:p>
            <a:pPr>
              <a:buNone/>
            </a:pPr>
            <a:r>
              <a:rPr lang="cs-CZ" dirty="0" smtClean="0"/>
              <a:t>- 	bez sluchátka nemáte přehled o tom, zda přístroj funguje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Adidas</a:t>
            </a:r>
            <a:r>
              <a:rPr lang="cs-CZ" dirty="0" smtClean="0"/>
              <a:t> </a:t>
            </a:r>
            <a:r>
              <a:rPr lang="cs-CZ" dirty="0" err="1" smtClean="0"/>
              <a:t>MiCoach</a:t>
            </a:r>
            <a:endParaRPr lang="cs-CZ" dirty="0"/>
          </a:p>
        </p:txBody>
      </p:sp>
      <p:pic>
        <p:nvPicPr>
          <p:cNvPr id="4" name="Zástupný symbol pro obsah 3" descr="Úvodná obrazovk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Zón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0518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MyZone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Systém založený na TF, který používá bezdrátovou technologii k individualizovanému měření fyzické aktivity</a:t>
            </a:r>
          </a:p>
          <a:p>
            <a:r>
              <a:rPr lang="cs-CZ" sz="2400" dirty="0" smtClean="0"/>
              <a:t>Během cvičení sleduje Tep, kalorie, čas -&gt; převádí na tzv. MEP body (</a:t>
            </a:r>
            <a:r>
              <a:rPr lang="cs-CZ" sz="2400" dirty="0" err="1" smtClean="0"/>
              <a:t>MyZone</a:t>
            </a:r>
            <a:r>
              <a:rPr lang="cs-CZ" sz="2400" dirty="0" smtClean="0"/>
              <a:t> </a:t>
            </a:r>
            <a:r>
              <a:rPr lang="cs-CZ" sz="2400" dirty="0" err="1" smtClean="0"/>
              <a:t>effort</a:t>
            </a:r>
            <a:r>
              <a:rPr lang="cs-CZ" sz="2400" dirty="0" smtClean="0"/>
              <a:t> </a:t>
            </a:r>
            <a:r>
              <a:rPr lang="cs-CZ" sz="2400" dirty="0" err="1" smtClean="0"/>
              <a:t>points</a:t>
            </a:r>
            <a:r>
              <a:rPr lang="cs-CZ" sz="2400" dirty="0" smtClean="0"/>
              <a:t>) – data, které se stávají porovnatelnou jednotkou hodnoty výkonu</a:t>
            </a:r>
          </a:p>
          <a:p>
            <a:r>
              <a:rPr lang="cs-CZ" sz="2400" dirty="0" smtClean="0"/>
              <a:t>5 barevných zón – nastavených na bázi osobní maximální TF</a:t>
            </a:r>
          </a:p>
          <a:p>
            <a:pPr lvl="0"/>
            <a:r>
              <a:rPr lang="cs-CZ" sz="2400" dirty="0" smtClean="0"/>
              <a:t>Šedá (50-60% maxima); modrá (60-70% maxima); zelená (70-80% maxima); žlutá (80-90% maxima) a červená (90-100% maxima)</a:t>
            </a:r>
          </a:p>
          <a:p>
            <a:r>
              <a:rPr lang="cs-CZ" sz="2400" dirty="0" smtClean="0"/>
              <a:t>Hrudní pás s čipem – je individuálně nastaven – počítá s kondicí, hranicemi a barevnými zónami</a:t>
            </a: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MyZone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Individuální nastavení  - výšku, váhu a věk si uživatel nastaví sám; hrudní pás pak automaticky nastaví člověku bezpečnou </a:t>
            </a:r>
            <a:r>
              <a:rPr lang="cs-CZ" sz="2400" dirty="0" err="1" smtClean="0"/>
              <a:t>maximálku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Člověk nemusí vědět nic o vztahu tepu a výkonu, stačí aby si jen hlídal, že se pohybuje ve správné zóně</a:t>
            </a:r>
          </a:p>
          <a:p>
            <a:r>
              <a:rPr lang="cs-CZ" sz="2400" dirty="0" smtClean="0"/>
              <a:t>Např. chce-li hubnout, zvláště pak tukové buňky, bude se pohybovat v zeleném poli atp.</a:t>
            </a:r>
          </a:p>
          <a:p>
            <a:endParaRPr lang="cs-CZ" sz="2400" dirty="0"/>
          </a:p>
        </p:txBody>
      </p:sp>
      <p:pic>
        <p:nvPicPr>
          <p:cNvPr id="4" name="Obrázek 3" descr="Výsledek obrázku pro MyZ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504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761</Words>
  <Application>Microsoft Office PowerPoint</Application>
  <PresentationFormat>Předvádění na obrazovce (4:3)</PresentationFormat>
  <Paragraphs>155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sady Office</vt:lpstr>
      <vt:lpstr>Využití moderních technologií při tréninku a hodnocení sportovních aktivit</vt:lpstr>
      <vt:lpstr>Adidas MiCoach</vt:lpstr>
      <vt:lpstr>Jak MiCoach zjistí rozsah výkonu pro vaše zóny?</vt:lpstr>
      <vt:lpstr>Assessment workout – vyhodnocovací cvičení</vt:lpstr>
      <vt:lpstr>Výhody</vt:lpstr>
      <vt:lpstr>Nevýhody</vt:lpstr>
      <vt:lpstr>Adidas MiCoach</vt:lpstr>
      <vt:lpstr>MyZone</vt:lpstr>
      <vt:lpstr>MyZone</vt:lpstr>
      <vt:lpstr>MyZone</vt:lpstr>
      <vt:lpstr>Výhody a nevýhody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Univerzální sportovní senzor PIQ se sadou pro tenis</vt:lpstr>
      <vt:lpstr>Snímek 36</vt:lpstr>
      <vt:lpstr>Snímek 37</vt:lpstr>
      <vt:lpstr>Snímek 38</vt:lpstr>
      <vt:lpstr>Snímek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aa</dc:creator>
  <cp:lastModifiedBy>admin</cp:lastModifiedBy>
  <cp:revision>41</cp:revision>
  <dcterms:created xsi:type="dcterms:W3CDTF">2016-11-28T12:57:44Z</dcterms:created>
  <dcterms:modified xsi:type="dcterms:W3CDTF">2016-12-04T16:32:32Z</dcterms:modified>
</cp:coreProperties>
</file>