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7" r:id="rId7"/>
    <p:sldId id="271" r:id="rId8"/>
    <p:sldId id="268" r:id="rId9"/>
    <p:sldId id="260" r:id="rId10"/>
    <p:sldId id="261" r:id="rId11"/>
    <p:sldId id="262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ares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ortvital-nutrition.cz/#section-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8063" y="510419"/>
            <a:ext cx="8993183" cy="130967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/>
              <a:t>Monitoring a diagnostika kvantity a kvality pohybové aktivity (dotazníky, aplikace, web </a:t>
            </a:r>
            <a:r>
              <a:rPr lang="cs-CZ" sz="4800" dirty="0" smtClean="0"/>
              <a:t>portály)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58265" y="8798776"/>
            <a:ext cx="9567018" cy="9260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90" y="1820093"/>
            <a:ext cx="7292541" cy="24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Web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 INDARES.COM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 sportvital-nutrition.cz</a:t>
            </a:r>
            <a:endParaRPr lang="cs-CZ" sz="3200" dirty="0"/>
          </a:p>
        </p:txBody>
      </p:sp>
      <p:pic>
        <p:nvPicPr>
          <p:cNvPr id="5122" name="Picture 2" descr="Výsledek obrázku pro we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4" y="2294465"/>
            <a:ext cx="5458460" cy="25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813175"/>
            <a:ext cx="6223000" cy="2533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hlinkClick r:id="rId3"/>
              </a:rPr>
              <a:t>WWW.INDARES.COM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9800" y="192002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komplexní on-line systém zaměřený na záznam,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    analýzu a komparaci </a:t>
            </a:r>
            <a:r>
              <a:rPr lang="cs-CZ" sz="2800" dirty="0"/>
              <a:t>pohybové aktivity uživatelů. 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podpora vzdělávání a výzkumu v oblasti pohybové aktivity</a:t>
            </a:r>
            <a:r>
              <a:rPr lang="cs-CZ" sz="2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přínos pro žáka i učitele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shromažďování </a:t>
            </a:r>
            <a:r>
              <a:rPr lang="cs-CZ" sz="2800" dirty="0" smtClean="0"/>
              <a:t>dat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zkvalitnit </a:t>
            </a:r>
            <a:r>
              <a:rPr lang="cs-CZ" sz="2800" dirty="0" smtClean="0"/>
              <a:t>životní styl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cs-CZ" sz="2800" dirty="0" smtClean="0"/>
              <a:t>stanovování cílů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4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ek obrázku pro sportv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981420"/>
            <a:ext cx="38608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portv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2595032"/>
            <a:ext cx="4924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hlinkClick r:id="rId4"/>
              </a:rPr>
              <a:t>www.sportvital-nutrition.cz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1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Chcete </a:t>
            </a:r>
            <a:r>
              <a:rPr lang="cs-CZ" sz="9600" dirty="0"/>
              <a:t>shodit nadbytečná kila a nebýt na nikom závislí?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 Chcete </a:t>
            </a:r>
            <a:r>
              <a:rPr lang="cs-CZ" sz="9600" dirty="0"/>
              <a:t>mít osobního kouče na zdravý životní styl?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 Chcete </a:t>
            </a:r>
            <a:r>
              <a:rPr lang="cs-CZ" sz="9600" dirty="0"/>
              <a:t>si jen prostě hlídat kalorický příjem a energetický výdej?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 Nebo </a:t>
            </a:r>
            <a:r>
              <a:rPr lang="cs-CZ" sz="9600" dirty="0"/>
              <a:t>byste navíc ocenili informace, zdali ve </a:t>
            </a:r>
            <a:r>
              <a:rPr lang="cs-CZ" sz="9600" dirty="0" smtClean="0"/>
              <a:t>Vašem</a:t>
            </a:r>
          </a:p>
          <a:p>
            <a:pPr marL="0" indent="0">
              <a:buNone/>
            </a:pPr>
            <a:r>
              <a:rPr lang="cs-CZ" sz="9600" dirty="0"/>
              <a:t> </a:t>
            </a:r>
            <a:r>
              <a:rPr lang="cs-CZ" sz="9600" dirty="0" smtClean="0"/>
              <a:t>   </a:t>
            </a:r>
            <a:r>
              <a:rPr lang="cs-CZ" sz="9600" dirty="0" smtClean="0"/>
              <a:t> </a:t>
            </a:r>
            <a:r>
              <a:rPr lang="cs-CZ" sz="9600" dirty="0"/>
              <a:t>jídelníčku něco </a:t>
            </a:r>
            <a:r>
              <a:rPr lang="cs-CZ" sz="9600" dirty="0" smtClean="0"/>
              <a:t>nechybí, nebo </a:t>
            </a:r>
            <a:r>
              <a:rPr lang="cs-CZ" sz="9600" dirty="0"/>
              <a:t>naopak nepřebývá?</a:t>
            </a:r>
          </a:p>
          <a:p>
            <a:r>
              <a:rPr lang="cs-CZ" sz="9600" dirty="0"/>
              <a:t/>
            </a:r>
            <a:br>
              <a:rPr lang="cs-CZ" sz="9600" dirty="0"/>
            </a:b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6270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Výsledek obrázku pro goodb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08" y="2234143"/>
            <a:ext cx="5524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ek obrázku pro m&amp;ecaron;&amp;rcaron;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371"/>
            <a:ext cx="4868333" cy="24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203009" y="296730"/>
            <a:ext cx="1202188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Za nejzávažnější ukazatele monitorování pohybové </a:t>
            </a:r>
            <a:endParaRPr lang="cs-CZ" sz="2400" dirty="0" smtClean="0"/>
          </a:p>
          <a:p>
            <a:pPr algn="ctr"/>
            <a:r>
              <a:rPr lang="cs-CZ" sz="2400" dirty="0" smtClean="0"/>
              <a:t>aktivity </a:t>
            </a:r>
            <a:r>
              <a:rPr lang="cs-CZ" sz="2400" dirty="0"/>
              <a:t>považuje </a:t>
            </a:r>
            <a:r>
              <a:rPr lang="cs-CZ" sz="2400" dirty="0" err="1"/>
              <a:t>Frömel</a:t>
            </a:r>
            <a:r>
              <a:rPr lang="cs-CZ" sz="2400" dirty="0"/>
              <a:t>, Novosad a </a:t>
            </a:r>
            <a:r>
              <a:rPr lang="cs-CZ" sz="2400" dirty="0" smtClean="0"/>
              <a:t>Svozil </a:t>
            </a:r>
            <a:r>
              <a:rPr lang="cs-CZ" sz="2400" dirty="0"/>
              <a:t>(1999</a:t>
            </a:r>
            <a:r>
              <a:rPr lang="cs-CZ" sz="2400" dirty="0" smtClean="0"/>
              <a:t>):</a:t>
            </a:r>
          </a:p>
          <a:p>
            <a:pPr algn="ctr"/>
            <a:endParaRPr lang="cs-CZ" sz="2400" dirty="0" smtClean="0"/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strukturu</a:t>
            </a:r>
            <a:r>
              <a:rPr lang="cs-CZ" sz="2400" dirty="0"/>
              <a:t>, objem a intenzitu pohybové </a:t>
            </a:r>
            <a:r>
              <a:rPr lang="cs-CZ" sz="2400" dirty="0" smtClean="0"/>
              <a:t>aktivity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poměr </a:t>
            </a:r>
            <a:r>
              <a:rPr lang="cs-CZ" sz="2400" dirty="0"/>
              <a:t>pohybové a sportovní </a:t>
            </a:r>
            <a:r>
              <a:rPr lang="cs-CZ" sz="2400" dirty="0" smtClean="0"/>
              <a:t>aktivity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účast </a:t>
            </a:r>
            <a:r>
              <a:rPr lang="cs-CZ" sz="2400" dirty="0"/>
              <a:t>v organizované pohybové </a:t>
            </a:r>
            <a:r>
              <a:rPr lang="cs-CZ" sz="2400" dirty="0" smtClean="0"/>
              <a:t>aktivitě</a:t>
            </a:r>
            <a:endParaRPr lang="cs-CZ" sz="2400" dirty="0"/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míru </a:t>
            </a:r>
            <a:r>
              <a:rPr lang="cs-CZ" sz="2400" dirty="0"/>
              <a:t>zvládnutí určité pohybové </a:t>
            </a:r>
            <a:r>
              <a:rPr lang="cs-CZ" sz="2400" dirty="0" smtClean="0"/>
              <a:t>činnosti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míru </a:t>
            </a:r>
            <a:r>
              <a:rPr lang="cs-CZ" sz="2400" dirty="0"/>
              <a:t>vědomostí o určité pohybové činnosti a celkově o tělesné </a:t>
            </a:r>
            <a:r>
              <a:rPr lang="cs-CZ" sz="2400" dirty="0" smtClean="0"/>
              <a:t>kultuře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vztah </a:t>
            </a:r>
            <a:r>
              <a:rPr lang="cs-CZ" sz="2400" dirty="0"/>
              <a:t>mezi sportovními zájmy a realizovanou pohybovou </a:t>
            </a:r>
            <a:r>
              <a:rPr lang="cs-CZ" sz="2400" dirty="0" smtClean="0"/>
              <a:t>aktivitou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vztah </a:t>
            </a:r>
            <a:r>
              <a:rPr lang="cs-CZ" sz="2400" dirty="0"/>
              <a:t>k pohybové </a:t>
            </a:r>
            <a:r>
              <a:rPr lang="cs-CZ" sz="2400" dirty="0" smtClean="0"/>
              <a:t>aktivitě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míru </a:t>
            </a:r>
            <a:r>
              <a:rPr lang="cs-CZ" sz="2400" dirty="0"/>
              <a:t>uspokojení z pohybové </a:t>
            </a:r>
            <a:r>
              <a:rPr lang="cs-CZ" sz="2400" dirty="0" smtClean="0"/>
              <a:t>aktivity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cs-CZ" sz="2400" dirty="0" smtClean="0"/>
              <a:t>vynakládání </a:t>
            </a:r>
            <a:r>
              <a:rPr lang="cs-CZ" sz="2400" dirty="0"/>
              <a:t>času a peněz na pohybovou aktivitu.</a:t>
            </a:r>
          </a:p>
          <a:p>
            <a:pPr marL="3028950" lvl="6" indent="-285750"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2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Dotazníky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3200" dirty="0" smtClean="0"/>
              <a:t> Standardizovaný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 smtClean="0"/>
              <a:t> Otevřené otázky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err="1" smtClean="0"/>
              <a:t>Polostruktorovaný</a:t>
            </a: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2054" name="Picture 6" descr="Výsledek obrázku pro d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41" y="2586885"/>
            <a:ext cx="671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Způsoby dotazování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Osobní dotazování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Telefonické dotazování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Písemné dotazování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Elektronické dotazování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 algn="r">
              <a:buFont typeface="Wingdings" panose="05000000000000000000" pitchFamily="2" charset="2"/>
              <a:buChar char="Ø"/>
            </a:pPr>
            <a:r>
              <a:rPr lang="cs-CZ" sz="3200" dirty="0" smtClean="0"/>
              <a:t>Zpracování a analýza dat </a:t>
            </a:r>
          </a:p>
        </p:txBody>
      </p:sp>
      <p:pic>
        <p:nvPicPr>
          <p:cNvPr id="3080" name="Picture 8" descr="Výsledek obrázku pro dotaz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69" y="1845734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gra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08" y="4249505"/>
            <a:ext cx="3967692" cy="19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545" y="186267"/>
            <a:ext cx="10058400" cy="1450757"/>
          </a:xfrm>
        </p:spPr>
        <p:txBody>
          <a:bodyPr/>
          <a:lstStyle/>
          <a:p>
            <a:pPr algn="ctr"/>
            <a:r>
              <a:rPr lang="cs-CZ" dirty="0" smtClean="0"/>
              <a:t>Dotazníky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Dotazník k pohybové aktivitě IPAQ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smtClean="0"/>
              <a:t>Mezinárodní standardizovaný dotazník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smtClean="0"/>
              <a:t>Ke sledování populace mezi 15. až 69. rokem života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smtClean="0"/>
              <a:t>Zaznamenává PA trvající nejméně 10 minut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smtClean="0"/>
              <a:t>Poslední část dotazníku je zaměřena na čas strávený sezením a doplňkové demografické údaje o respondentovi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 smtClean="0"/>
              <a:t>PA rozdělena podle náročnosti (IPA, středně zatěžující PA – nezahrnuje chůzi, která má samostatnou část v dotazníku)</a:t>
            </a:r>
          </a:p>
          <a:p>
            <a:pPr marL="384048" lvl="2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834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407140"/>
            <a:ext cx="5088466" cy="577278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984067" y="5841371"/>
            <a:ext cx="333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(Dotazník IPQA – krátká verze)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3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Dotazníky ve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Dotazník sportovních preferencí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Zjišťuje základní informace o zapojení respondentů do různých sportovních aktivit a odvětví (organizované nebo neorganizované)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Dělení: zimní x letní období, z 8 oblastí sportů - Individuální, týmové sporty, kondiční aktivity, sportovní aktivity ve vodě, sportovní aktivity v přírodě, bojová umění, rytmické a taneční aktivity, sportovní aktivity – </a:t>
            </a:r>
            <a:r>
              <a:rPr lang="cs-CZ" sz="2400" dirty="0" err="1"/>
              <a:t>souhrně</a:t>
            </a:r>
            <a:r>
              <a:rPr lang="cs-CZ" sz="24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Respondent vybírá 5 nebo méně nejoblíbenějších aktivit z jednotlivých částí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09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8" y="795869"/>
            <a:ext cx="5274733" cy="4555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727456" y="5528735"/>
            <a:ext cx="449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(Část dotazníku preferencí sportovních aktivit)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82" y="795869"/>
            <a:ext cx="6182783" cy="4257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0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Aplikace ve sportu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err="1" smtClean="0"/>
              <a:t>Endomondo</a:t>
            </a:r>
            <a:r>
              <a:rPr lang="cs-CZ" sz="3200" dirty="0" smtClean="0"/>
              <a:t> </a:t>
            </a:r>
            <a:r>
              <a:rPr lang="cs-CZ" sz="3200" dirty="0" err="1" smtClean="0"/>
              <a:t>sports</a:t>
            </a:r>
            <a:r>
              <a:rPr lang="cs-CZ" sz="3200" dirty="0" smtClean="0"/>
              <a:t> </a:t>
            </a:r>
            <a:r>
              <a:rPr lang="cs-CZ" sz="3200" dirty="0" err="1" smtClean="0"/>
              <a:t>Tracker</a:t>
            </a:r>
            <a:r>
              <a:rPr lang="cs-CZ" sz="32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Sport </a:t>
            </a:r>
            <a:r>
              <a:rPr lang="cs-CZ" sz="3200" dirty="0" err="1" smtClean="0"/>
              <a:t>Tracker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err="1" smtClean="0"/>
              <a:t>Gym</a:t>
            </a:r>
            <a:r>
              <a:rPr lang="cs-CZ" sz="3200" dirty="0" smtClean="0"/>
              <a:t> </a:t>
            </a:r>
            <a:r>
              <a:rPr lang="cs-CZ" sz="3200" dirty="0" err="1" smtClean="0"/>
              <a:t>Tracer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Kalorické tabulky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err="1" smtClean="0"/>
              <a:t>Cyclemeter</a:t>
            </a:r>
            <a:endParaRPr lang="cs-CZ" sz="3200" dirty="0"/>
          </a:p>
        </p:txBody>
      </p:sp>
      <p:pic>
        <p:nvPicPr>
          <p:cNvPr id="4098" name="Picture 2" descr="Výsledek obrázku pro Endomondo sports Tr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470">
            <a:off x="9762382" y="2303075"/>
            <a:ext cx="1346518" cy="21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Sport Tr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6501">
            <a:off x="8058215" y="2080445"/>
            <a:ext cx="1358598" cy="19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Gymtr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5570">
            <a:off x="7056844" y="3307157"/>
            <a:ext cx="1180514" cy="19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Kalorické tabul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868">
            <a:off x="5261145" y="2984104"/>
            <a:ext cx="1325880" cy="19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Cycleme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644">
            <a:off x="4024127" y="4170545"/>
            <a:ext cx="1299570" cy="19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</TotalTime>
  <Words>387</Words>
  <Application>Microsoft Office PowerPoint</Application>
  <PresentationFormat>Širokoúhlá obrazovka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Retrospektiva</vt:lpstr>
      <vt:lpstr>Monitoring a diagnostika kvantity a kvality pohybové aktivity (dotazníky, aplikace, web portály)</vt:lpstr>
      <vt:lpstr>Prezentace aplikace PowerPoint</vt:lpstr>
      <vt:lpstr>Dotazníky</vt:lpstr>
      <vt:lpstr>Způsoby dotazování</vt:lpstr>
      <vt:lpstr>Dotazníky ve sportu</vt:lpstr>
      <vt:lpstr>Prezentace aplikace PowerPoint</vt:lpstr>
      <vt:lpstr>Dotazníky ve sportu</vt:lpstr>
      <vt:lpstr>Prezentace aplikace PowerPoint</vt:lpstr>
      <vt:lpstr>Aplikace ve sportu</vt:lpstr>
      <vt:lpstr>Web portály</vt:lpstr>
      <vt:lpstr>WWW.INDARES.COM</vt:lpstr>
      <vt:lpstr>www.sportvital-nutrition.cz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 diagnostika kvantity a kvality pohybové aktivity (dotazníky, aplikace, web portály)</dc:title>
  <dc:creator>Tomáš Vavřínek</dc:creator>
  <cp:lastModifiedBy>Tomáš Vavřínek</cp:lastModifiedBy>
  <cp:revision>15</cp:revision>
  <dcterms:created xsi:type="dcterms:W3CDTF">2016-11-14T17:41:34Z</dcterms:created>
  <dcterms:modified xsi:type="dcterms:W3CDTF">2016-11-17T09:01:12Z</dcterms:modified>
</cp:coreProperties>
</file>